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31" r:id="rId3"/>
    <p:sldId id="257" r:id="rId4"/>
    <p:sldId id="328" r:id="rId5"/>
    <p:sldId id="329" r:id="rId6"/>
    <p:sldId id="330" r:id="rId7"/>
    <p:sldId id="332" r:id="rId8"/>
    <p:sldId id="258" r:id="rId9"/>
    <p:sldId id="259" r:id="rId10"/>
    <p:sldId id="260" r:id="rId11"/>
    <p:sldId id="261" r:id="rId12"/>
    <p:sldId id="262" r:id="rId13"/>
    <p:sldId id="334" r:id="rId14"/>
    <p:sldId id="335" r:id="rId15"/>
    <p:sldId id="263" r:id="rId16"/>
    <p:sldId id="264" r:id="rId17"/>
    <p:sldId id="265" r:id="rId18"/>
    <p:sldId id="267" r:id="rId19"/>
    <p:sldId id="266" r:id="rId20"/>
    <p:sldId id="268" r:id="rId21"/>
    <p:sldId id="269" r:id="rId22"/>
    <p:sldId id="270" r:id="rId23"/>
    <p:sldId id="276" r:id="rId24"/>
    <p:sldId id="271" r:id="rId25"/>
    <p:sldId id="275" r:id="rId26"/>
    <p:sldId id="272" r:id="rId27"/>
    <p:sldId id="273" r:id="rId28"/>
    <p:sldId id="274" r:id="rId29"/>
    <p:sldId id="277" r:id="rId30"/>
    <p:sldId id="281" r:id="rId31"/>
    <p:sldId id="278" r:id="rId32"/>
    <p:sldId id="279" r:id="rId33"/>
    <p:sldId id="280" r:id="rId34"/>
    <p:sldId id="283" r:id="rId35"/>
    <p:sldId id="289" r:id="rId36"/>
    <p:sldId id="284" r:id="rId37"/>
    <p:sldId id="285" r:id="rId38"/>
    <p:sldId id="286" r:id="rId39"/>
    <p:sldId id="287" r:id="rId40"/>
    <p:sldId id="288" r:id="rId41"/>
    <p:sldId id="290" r:id="rId42"/>
    <p:sldId id="282" r:id="rId43"/>
    <p:sldId id="292" r:id="rId44"/>
    <p:sldId id="293" r:id="rId45"/>
    <p:sldId id="294" r:id="rId46"/>
    <p:sldId id="295" r:id="rId47"/>
    <p:sldId id="296" r:id="rId48"/>
    <p:sldId id="297" r:id="rId49"/>
    <p:sldId id="333" r:id="rId50"/>
    <p:sldId id="298" r:id="rId51"/>
    <p:sldId id="299" r:id="rId52"/>
    <p:sldId id="300" r:id="rId53"/>
    <p:sldId id="301" r:id="rId54"/>
    <p:sldId id="302" r:id="rId55"/>
    <p:sldId id="303" r:id="rId56"/>
    <p:sldId id="304" r:id="rId57"/>
    <p:sldId id="305" r:id="rId58"/>
    <p:sldId id="308" r:id="rId59"/>
    <p:sldId id="307" r:id="rId60"/>
    <p:sldId id="309" r:id="rId61"/>
    <p:sldId id="310" r:id="rId62"/>
    <p:sldId id="312" r:id="rId63"/>
    <p:sldId id="314" r:id="rId64"/>
    <p:sldId id="336" r:id="rId65"/>
    <p:sldId id="311" r:id="rId66"/>
    <p:sldId id="315" r:id="rId67"/>
    <p:sldId id="316" r:id="rId68"/>
    <p:sldId id="337" r:id="rId69"/>
    <p:sldId id="317" r:id="rId70"/>
    <p:sldId id="318" r:id="rId71"/>
    <p:sldId id="319" r:id="rId72"/>
    <p:sldId id="320" r:id="rId73"/>
    <p:sldId id="338" r:id="rId74"/>
    <p:sldId id="321" r:id="rId75"/>
    <p:sldId id="322" r:id="rId76"/>
    <p:sldId id="323" r:id="rId77"/>
    <p:sldId id="324" r:id="rId78"/>
    <p:sldId id="325" r:id="rId79"/>
    <p:sldId id="326" r:id="rId80"/>
    <p:sldId id="327"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41"/>
    <p:restoredTop sz="96208"/>
  </p:normalViewPr>
  <p:slideViewPr>
    <p:cSldViewPr snapToGrid="0">
      <p:cViewPr varScale="1">
        <p:scale>
          <a:sx n="121" d="100"/>
          <a:sy n="121" d="100"/>
        </p:scale>
        <p:origin x="192" y="2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A45A-6577-3167-FA2D-DE063B100B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C89F6F-33DC-5E24-3893-29C6A6D8C0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3E1396-4975-AB12-FD83-9F6EA963D6DE}"/>
              </a:ext>
            </a:extLst>
          </p:cNvPr>
          <p:cNvSpPr>
            <a:spLocks noGrp="1"/>
          </p:cNvSpPr>
          <p:nvPr>
            <p:ph type="dt" sz="half" idx="10"/>
          </p:nvPr>
        </p:nvSpPr>
        <p:spPr/>
        <p:txBody>
          <a:bodyPr/>
          <a:lstStyle/>
          <a:p>
            <a:fld id="{9F9B406C-0C86-8E4B-A18C-9E10C5430A04}" type="datetimeFigureOut">
              <a:rPr lang="en-US" smtClean="0"/>
              <a:t>10/17/23</a:t>
            </a:fld>
            <a:endParaRPr lang="en-US"/>
          </a:p>
        </p:txBody>
      </p:sp>
      <p:sp>
        <p:nvSpPr>
          <p:cNvPr id="5" name="Footer Placeholder 4">
            <a:extLst>
              <a:ext uri="{FF2B5EF4-FFF2-40B4-BE49-F238E27FC236}">
                <a16:creationId xmlns:a16="http://schemas.microsoft.com/office/drawing/2014/main" id="{41FFC0A6-131F-F08B-1A5F-9D2E0FD05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70C62E-6199-5B56-B7C4-23F5E02D0F59}"/>
              </a:ext>
            </a:extLst>
          </p:cNvPr>
          <p:cNvSpPr>
            <a:spLocks noGrp="1"/>
          </p:cNvSpPr>
          <p:nvPr>
            <p:ph type="sldNum" sz="quarter" idx="12"/>
          </p:nvPr>
        </p:nvSpPr>
        <p:spPr/>
        <p:txBody>
          <a:bodyPr/>
          <a:lstStyle/>
          <a:p>
            <a:fld id="{272E0A47-D877-4244-8E54-E5CC34D9AAF6}" type="slidenum">
              <a:rPr lang="en-US" smtClean="0"/>
              <a:t>‹#›</a:t>
            </a:fld>
            <a:endParaRPr lang="en-US"/>
          </a:p>
        </p:txBody>
      </p:sp>
    </p:spTree>
    <p:extLst>
      <p:ext uri="{BB962C8B-B14F-4D97-AF65-F5344CB8AC3E}">
        <p14:creationId xmlns:p14="http://schemas.microsoft.com/office/powerpoint/2010/main" val="2480581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D709-D35A-7205-6137-922E71D68B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586039-F3B7-D5DF-D8E5-359789EAB3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86F0F-5796-DBDD-DEAE-5F9EEC8D9CCD}"/>
              </a:ext>
            </a:extLst>
          </p:cNvPr>
          <p:cNvSpPr>
            <a:spLocks noGrp="1"/>
          </p:cNvSpPr>
          <p:nvPr>
            <p:ph type="dt" sz="half" idx="10"/>
          </p:nvPr>
        </p:nvSpPr>
        <p:spPr/>
        <p:txBody>
          <a:bodyPr/>
          <a:lstStyle/>
          <a:p>
            <a:fld id="{9F9B406C-0C86-8E4B-A18C-9E10C5430A04}" type="datetimeFigureOut">
              <a:rPr lang="en-US" smtClean="0"/>
              <a:t>10/17/23</a:t>
            </a:fld>
            <a:endParaRPr lang="en-US"/>
          </a:p>
        </p:txBody>
      </p:sp>
      <p:sp>
        <p:nvSpPr>
          <p:cNvPr id="5" name="Footer Placeholder 4">
            <a:extLst>
              <a:ext uri="{FF2B5EF4-FFF2-40B4-BE49-F238E27FC236}">
                <a16:creationId xmlns:a16="http://schemas.microsoft.com/office/drawing/2014/main" id="{56D12136-9E93-AB66-FDBC-3CFF63373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CFF352-1F7B-1542-07B2-5530C467EF5E}"/>
              </a:ext>
            </a:extLst>
          </p:cNvPr>
          <p:cNvSpPr>
            <a:spLocks noGrp="1"/>
          </p:cNvSpPr>
          <p:nvPr>
            <p:ph type="sldNum" sz="quarter" idx="12"/>
          </p:nvPr>
        </p:nvSpPr>
        <p:spPr/>
        <p:txBody>
          <a:bodyPr/>
          <a:lstStyle/>
          <a:p>
            <a:fld id="{272E0A47-D877-4244-8E54-E5CC34D9AAF6}" type="slidenum">
              <a:rPr lang="en-US" smtClean="0"/>
              <a:t>‹#›</a:t>
            </a:fld>
            <a:endParaRPr lang="en-US"/>
          </a:p>
        </p:txBody>
      </p:sp>
    </p:spTree>
    <p:extLst>
      <p:ext uri="{BB962C8B-B14F-4D97-AF65-F5344CB8AC3E}">
        <p14:creationId xmlns:p14="http://schemas.microsoft.com/office/powerpoint/2010/main" val="3412054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8496BF-BCE4-09D2-BA2F-F8AF64E5D7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AE57E7-9B20-6F9E-BEF8-6D06714C02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F5408C-F5AC-4219-BB67-7F5B572EF09E}"/>
              </a:ext>
            </a:extLst>
          </p:cNvPr>
          <p:cNvSpPr>
            <a:spLocks noGrp="1"/>
          </p:cNvSpPr>
          <p:nvPr>
            <p:ph type="dt" sz="half" idx="10"/>
          </p:nvPr>
        </p:nvSpPr>
        <p:spPr/>
        <p:txBody>
          <a:bodyPr/>
          <a:lstStyle/>
          <a:p>
            <a:fld id="{9F9B406C-0C86-8E4B-A18C-9E10C5430A04}" type="datetimeFigureOut">
              <a:rPr lang="en-US" smtClean="0"/>
              <a:t>10/17/23</a:t>
            </a:fld>
            <a:endParaRPr lang="en-US"/>
          </a:p>
        </p:txBody>
      </p:sp>
      <p:sp>
        <p:nvSpPr>
          <p:cNvPr id="5" name="Footer Placeholder 4">
            <a:extLst>
              <a:ext uri="{FF2B5EF4-FFF2-40B4-BE49-F238E27FC236}">
                <a16:creationId xmlns:a16="http://schemas.microsoft.com/office/drawing/2014/main" id="{4D25C2BF-E1FB-BDEB-B81F-F86FE0457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2331B7-9167-D057-A76B-09B15B003864}"/>
              </a:ext>
            </a:extLst>
          </p:cNvPr>
          <p:cNvSpPr>
            <a:spLocks noGrp="1"/>
          </p:cNvSpPr>
          <p:nvPr>
            <p:ph type="sldNum" sz="quarter" idx="12"/>
          </p:nvPr>
        </p:nvSpPr>
        <p:spPr/>
        <p:txBody>
          <a:bodyPr/>
          <a:lstStyle/>
          <a:p>
            <a:fld id="{272E0A47-D877-4244-8E54-E5CC34D9AAF6}" type="slidenum">
              <a:rPr lang="en-US" smtClean="0"/>
              <a:t>‹#›</a:t>
            </a:fld>
            <a:endParaRPr lang="en-US"/>
          </a:p>
        </p:txBody>
      </p:sp>
    </p:spTree>
    <p:extLst>
      <p:ext uri="{BB962C8B-B14F-4D97-AF65-F5344CB8AC3E}">
        <p14:creationId xmlns:p14="http://schemas.microsoft.com/office/powerpoint/2010/main" val="4005187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13311-F3AC-6FC2-E806-867852568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8D2EE4-CA3E-6984-988F-131EC51E14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E0973E-3DD5-E14A-64A7-3F42F7D3131D}"/>
              </a:ext>
            </a:extLst>
          </p:cNvPr>
          <p:cNvSpPr>
            <a:spLocks noGrp="1"/>
          </p:cNvSpPr>
          <p:nvPr>
            <p:ph type="dt" sz="half" idx="10"/>
          </p:nvPr>
        </p:nvSpPr>
        <p:spPr/>
        <p:txBody>
          <a:bodyPr/>
          <a:lstStyle/>
          <a:p>
            <a:fld id="{9F9B406C-0C86-8E4B-A18C-9E10C5430A04}" type="datetimeFigureOut">
              <a:rPr lang="en-US" smtClean="0"/>
              <a:t>10/17/23</a:t>
            </a:fld>
            <a:endParaRPr lang="en-US"/>
          </a:p>
        </p:txBody>
      </p:sp>
      <p:sp>
        <p:nvSpPr>
          <p:cNvPr id="5" name="Footer Placeholder 4">
            <a:extLst>
              <a:ext uri="{FF2B5EF4-FFF2-40B4-BE49-F238E27FC236}">
                <a16:creationId xmlns:a16="http://schemas.microsoft.com/office/drawing/2014/main" id="{74128816-49ED-9407-7E80-0F1FF5D057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D5FAE-524B-F2B1-5369-567216BC04D4}"/>
              </a:ext>
            </a:extLst>
          </p:cNvPr>
          <p:cNvSpPr>
            <a:spLocks noGrp="1"/>
          </p:cNvSpPr>
          <p:nvPr>
            <p:ph type="sldNum" sz="quarter" idx="12"/>
          </p:nvPr>
        </p:nvSpPr>
        <p:spPr/>
        <p:txBody>
          <a:bodyPr/>
          <a:lstStyle/>
          <a:p>
            <a:fld id="{272E0A47-D877-4244-8E54-E5CC34D9AAF6}" type="slidenum">
              <a:rPr lang="en-US" smtClean="0"/>
              <a:t>‹#›</a:t>
            </a:fld>
            <a:endParaRPr lang="en-US"/>
          </a:p>
        </p:txBody>
      </p:sp>
    </p:spTree>
    <p:extLst>
      <p:ext uri="{BB962C8B-B14F-4D97-AF65-F5344CB8AC3E}">
        <p14:creationId xmlns:p14="http://schemas.microsoft.com/office/powerpoint/2010/main" val="2045616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FD529-D735-C7B5-BEB9-7BD0E122B6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FFF7E1-8387-3348-982A-CD31411A96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64BBFD-C502-5A3C-95A1-8A6D1564B03C}"/>
              </a:ext>
            </a:extLst>
          </p:cNvPr>
          <p:cNvSpPr>
            <a:spLocks noGrp="1"/>
          </p:cNvSpPr>
          <p:nvPr>
            <p:ph type="dt" sz="half" idx="10"/>
          </p:nvPr>
        </p:nvSpPr>
        <p:spPr/>
        <p:txBody>
          <a:bodyPr/>
          <a:lstStyle/>
          <a:p>
            <a:fld id="{9F9B406C-0C86-8E4B-A18C-9E10C5430A04}" type="datetimeFigureOut">
              <a:rPr lang="en-US" smtClean="0"/>
              <a:t>10/17/23</a:t>
            </a:fld>
            <a:endParaRPr lang="en-US"/>
          </a:p>
        </p:txBody>
      </p:sp>
      <p:sp>
        <p:nvSpPr>
          <p:cNvPr id="5" name="Footer Placeholder 4">
            <a:extLst>
              <a:ext uri="{FF2B5EF4-FFF2-40B4-BE49-F238E27FC236}">
                <a16:creationId xmlns:a16="http://schemas.microsoft.com/office/drawing/2014/main" id="{728798FD-F1B2-9919-D0DE-4BFF31D80A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F5751-858F-651E-4253-C9425B2F463D}"/>
              </a:ext>
            </a:extLst>
          </p:cNvPr>
          <p:cNvSpPr>
            <a:spLocks noGrp="1"/>
          </p:cNvSpPr>
          <p:nvPr>
            <p:ph type="sldNum" sz="quarter" idx="12"/>
          </p:nvPr>
        </p:nvSpPr>
        <p:spPr/>
        <p:txBody>
          <a:bodyPr/>
          <a:lstStyle/>
          <a:p>
            <a:fld id="{272E0A47-D877-4244-8E54-E5CC34D9AAF6}" type="slidenum">
              <a:rPr lang="en-US" smtClean="0"/>
              <a:t>‹#›</a:t>
            </a:fld>
            <a:endParaRPr lang="en-US"/>
          </a:p>
        </p:txBody>
      </p:sp>
    </p:spTree>
    <p:extLst>
      <p:ext uri="{BB962C8B-B14F-4D97-AF65-F5344CB8AC3E}">
        <p14:creationId xmlns:p14="http://schemas.microsoft.com/office/powerpoint/2010/main" val="2156037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6E62-8957-AA70-35B4-551459366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8BC969-3FB6-9170-217D-492BDBF43C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1CF7F2-6FB3-0C7B-581C-6438EA2D10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FCF10B-0052-CB8A-E90E-B4CAC4A3016F}"/>
              </a:ext>
            </a:extLst>
          </p:cNvPr>
          <p:cNvSpPr>
            <a:spLocks noGrp="1"/>
          </p:cNvSpPr>
          <p:nvPr>
            <p:ph type="dt" sz="half" idx="10"/>
          </p:nvPr>
        </p:nvSpPr>
        <p:spPr/>
        <p:txBody>
          <a:bodyPr/>
          <a:lstStyle/>
          <a:p>
            <a:fld id="{9F9B406C-0C86-8E4B-A18C-9E10C5430A04}" type="datetimeFigureOut">
              <a:rPr lang="en-US" smtClean="0"/>
              <a:t>10/17/23</a:t>
            </a:fld>
            <a:endParaRPr lang="en-US"/>
          </a:p>
        </p:txBody>
      </p:sp>
      <p:sp>
        <p:nvSpPr>
          <p:cNvPr id="6" name="Footer Placeholder 5">
            <a:extLst>
              <a:ext uri="{FF2B5EF4-FFF2-40B4-BE49-F238E27FC236}">
                <a16:creationId xmlns:a16="http://schemas.microsoft.com/office/drawing/2014/main" id="{F3915655-A998-B022-ECE2-05BCF5AE8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4E2E11-B0AD-3AC1-F310-C11E2F8B8C2F}"/>
              </a:ext>
            </a:extLst>
          </p:cNvPr>
          <p:cNvSpPr>
            <a:spLocks noGrp="1"/>
          </p:cNvSpPr>
          <p:nvPr>
            <p:ph type="sldNum" sz="quarter" idx="12"/>
          </p:nvPr>
        </p:nvSpPr>
        <p:spPr/>
        <p:txBody>
          <a:bodyPr/>
          <a:lstStyle/>
          <a:p>
            <a:fld id="{272E0A47-D877-4244-8E54-E5CC34D9AAF6}" type="slidenum">
              <a:rPr lang="en-US" smtClean="0"/>
              <a:t>‹#›</a:t>
            </a:fld>
            <a:endParaRPr lang="en-US"/>
          </a:p>
        </p:txBody>
      </p:sp>
    </p:spTree>
    <p:extLst>
      <p:ext uri="{BB962C8B-B14F-4D97-AF65-F5344CB8AC3E}">
        <p14:creationId xmlns:p14="http://schemas.microsoft.com/office/powerpoint/2010/main" val="1183051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50C8-D5B0-E9BA-77A3-481EA0FA56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D4CF74-2E27-BEB3-AB98-60909B25BD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1F0489-7E59-DF29-53C7-2E6703FC6A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3CAB48-7A0C-DEAA-09FC-9694CAD01D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27C9A7-B1D2-6872-1BC5-7D087C2CBD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8C4629-AB23-58BF-57B9-80E3D9CE4412}"/>
              </a:ext>
            </a:extLst>
          </p:cNvPr>
          <p:cNvSpPr>
            <a:spLocks noGrp="1"/>
          </p:cNvSpPr>
          <p:nvPr>
            <p:ph type="dt" sz="half" idx="10"/>
          </p:nvPr>
        </p:nvSpPr>
        <p:spPr/>
        <p:txBody>
          <a:bodyPr/>
          <a:lstStyle/>
          <a:p>
            <a:fld id="{9F9B406C-0C86-8E4B-A18C-9E10C5430A04}" type="datetimeFigureOut">
              <a:rPr lang="en-US" smtClean="0"/>
              <a:t>10/17/23</a:t>
            </a:fld>
            <a:endParaRPr lang="en-US"/>
          </a:p>
        </p:txBody>
      </p:sp>
      <p:sp>
        <p:nvSpPr>
          <p:cNvPr id="8" name="Footer Placeholder 7">
            <a:extLst>
              <a:ext uri="{FF2B5EF4-FFF2-40B4-BE49-F238E27FC236}">
                <a16:creationId xmlns:a16="http://schemas.microsoft.com/office/drawing/2014/main" id="{B9360F7E-AB43-D3C4-7AD0-A5B9AD6C74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897F77-2A1B-2283-D4B8-ACE4B5018147}"/>
              </a:ext>
            </a:extLst>
          </p:cNvPr>
          <p:cNvSpPr>
            <a:spLocks noGrp="1"/>
          </p:cNvSpPr>
          <p:nvPr>
            <p:ph type="sldNum" sz="quarter" idx="12"/>
          </p:nvPr>
        </p:nvSpPr>
        <p:spPr/>
        <p:txBody>
          <a:bodyPr/>
          <a:lstStyle/>
          <a:p>
            <a:fld id="{272E0A47-D877-4244-8E54-E5CC34D9AAF6}" type="slidenum">
              <a:rPr lang="en-US" smtClean="0"/>
              <a:t>‹#›</a:t>
            </a:fld>
            <a:endParaRPr lang="en-US"/>
          </a:p>
        </p:txBody>
      </p:sp>
    </p:spTree>
    <p:extLst>
      <p:ext uri="{BB962C8B-B14F-4D97-AF65-F5344CB8AC3E}">
        <p14:creationId xmlns:p14="http://schemas.microsoft.com/office/powerpoint/2010/main" val="1630355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3C71A-A9EC-5D80-41F2-D361CD8654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307E5F-F008-683F-4BD7-CD57C5592643}"/>
              </a:ext>
            </a:extLst>
          </p:cNvPr>
          <p:cNvSpPr>
            <a:spLocks noGrp="1"/>
          </p:cNvSpPr>
          <p:nvPr>
            <p:ph type="dt" sz="half" idx="10"/>
          </p:nvPr>
        </p:nvSpPr>
        <p:spPr/>
        <p:txBody>
          <a:bodyPr/>
          <a:lstStyle/>
          <a:p>
            <a:fld id="{9F9B406C-0C86-8E4B-A18C-9E10C5430A04}" type="datetimeFigureOut">
              <a:rPr lang="en-US" smtClean="0"/>
              <a:t>10/17/23</a:t>
            </a:fld>
            <a:endParaRPr lang="en-US"/>
          </a:p>
        </p:txBody>
      </p:sp>
      <p:sp>
        <p:nvSpPr>
          <p:cNvPr id="4" name="Footer Placeholder 3">
            <a:extLst>
              <a:ext uri="{FF2B5EF4-FFF2-40B4-BE49-F238E27FC236}">
                <a16:creationId xmlns:a16="http://schemas.microsoft.com/office/drawing/2014/main" id="{90389FDB-EFAD-C07B-EC57-93570BE817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533756-8B8D-0B00-4610-5370AA59EF52}"/>
              </a:ext>
            </a:extLst>
          </p:cNvPr>
          <p:cNvSpPr>
            <a:spLocks noGrp="1"/>
          </p:cNvSpPr>
          <p:nvPr>
            <p:ph type="sldNum" sz="quarter" idx="12"/>
          </p:nvPr>
        </p:nvSpPr>
        <p:spPr/>
        <p:txBody>
          <a:bodyPr/>
          <a:lstStyle/>
          <a:p>
            <a:fld id="{272E0A47-D877-4244-8E54-E5CC34D9AAF6}" type="slidenum">
              <a:rPr lang="en-US" smtClean="0"/>
              <a:t>‹#›</a:t>
            </a:fld>
            <a:endParaRPr lang="en-US"/>
          </a:p>
        </p:txBody>
      </p:sp>
    </p:spTree>
    <p:extLst>
      <p:ext uri="{BB962C8B-B14F-4D97-AF65-F5344CB8AC3E}">
        <p14:creationId xmlns:p14="http://schemas.microsoft.com/office/powerpoint/2010/main" val="1298548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872D6C-98A8-A3E1-936B-C98EE59D7552}"/>
              </a:ext>
            </a:extLst>
          </p:cNvPr>
          <p:cNvSpPr>
            <a:spLocks noGrp="1"/>
          </p:cNvSpPr>
          <p:nvPr>
            <p:ph type="dt" sz="half" idx="10"/>
          </p:nvPr>
        </p:nvSpPr>
        <p:spPr/>
        <p:txBody>
          <a:bodyPr/>
          <a:lstStyle/>
          <a:p>
            <a:fld id="{9F9B406C-0C86-8E4B-A18C-9E10C5430A04}" type="datetimeFigureOut">
              <a:rPr lang="en-US" smtClean="0"/>
              <a:t>10/17/23</a:t>
            </a:fld>
            <a:endParaRPr lang="en-US"/>
          </a:p>
        </p:txBody>
      </p:sp>
      <p:sp>
        <p:nvSpPr>
          <p:cNvPr id="3" name="Footer Placeholder 2">
            <a:extLst>
              <a:ext uri="{FF2B5EF4-FFF2-40B4-BE49-F238E27FC236}">
                <a16:creationId xmlns:a16="http://schemas.microsoft.com/office/drawing/2014/main" id="{8266DEFE-1353-BD96-E1AF-3704321C44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4B38FA-F0AE-0474-1CBE-EAD235B456E5}"/>
              </a:ext>
            </a:extLst>
          </p:cNvPr>
          <p:cNvSpPr>
            <a:spLocks noGrp="1"/>
          </p:cNvSpPr>
          <p:nvPr>
            <p:ph type="sldNum" sz="quarter" idx="12"/>
          </p:nvPr>
        </p:nvSpPr>
        <p:spPr/>
        <p:txBody>
          <a:bodyPr/>
          <a:lstStyle/>
          <a:p>
            <a:fld id="{272E0A47-D877-4244-8E54-E5CC34D9AAF6}" type="slidenum">
              <a:rPr lang="en-US" smtClean="0"/>
              <a:t>‹#›</a:t>
            </a:fld>
            <a:endParaRPr lang="en-US"/>
          </a:p>
        </p:txBody>
      </p:sp>
    </p:spTree>
    <p:extLst>
      <p:ext uri="{BB962C8B-B14F-4D97-AF65-F5344CB8AC3E}">
        <p14:creationId xmlns:p14="http://schemas.microsoft.com/office/powerpoint/2010/main" val="2063338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94D88-39FB-7C29-0F59-62BE667E97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552506-0A96-9B0E-ADF6-8921B1C7E0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7B3FCA-A572-7204-CE6B-B2AC9E3C33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B6D3E-28CF-9DD8-6A3D-CC6EB3E73101}"/>
              </a:ext>
            </a:extLst>
          </p:cNvPr>
          <p:cNvSpPr>
            <a:spLocks noGrp="1"/>
          </p:cNvSpPr>
          <p:nvPr>
            <p:ph type="dt" sz="half" idx="10"/>
          </p:nvPr>
        </p:nvSpPr>
        <p:spPr/>
        <p:txBody>
          <a:bodyPr/>
          <a:lstStyle/>
          <a:p>
            <a:fld id="{9F9B406C-0C86-8E4B-A18C-9E10C5430A04}" type="datetimeFigureOut">
              <a:rPr lang="en-US" smtClean="0"/>
              <a:t>10/17/23</a:t>
            </a:fld>
            <a:endParaRPr lang="en-US"/>
          </a:p>
        </p:txBody>
      </p:sp>
      <p:sp>
        <p:nvSpPr>
          <p:cNvPr id="6" name="Footer Placeholder 5">
            <a:extLst>
              <a:ext uri="{FF2B5EF4-FFF2-40B4-BE49-F238E27FC236}">
                <a16:creationId xmlns:a16="http://schemas.microsoft.com/office/drawing/2014/main" id="{AAD1BF00-D089-E953-6275-DB7F6C8486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7A9511-5948-857E-9F90-92D0B3024CDF}"/>
              </a:ext>
            </a:extLst>
          </p:cNvPr>
          <p:cNvSpPr>
            <a:spLocks noGrp="1"/>
          </p:cNvSpPr>
          <p:nvPr>
            <p:ph type="sldNum" sz="quarter" idx="12"/>
          </p:nvPr>
        </p:nvSpPr>
        <p:spPr/>
        <p:txBody>
          <a:bodyPr/>
          <a:lstStyle/>
          <a:p>
            <a:fld id="{272E0A47-D877-4244-8E54-E5CC34D9AAF6}" type="slidenum">
              <a:rPr lang="en-US" smtClean="0"/>
              <a:t>‹#›</a:t>
            </a:fld>
            <a:endParaRPr lang="en-US"/>
          </a:p>
        </p:txBody>
      </p:sp>
    </p:spTree>
    <p:extLst>
      <p:ext uri="{BB962C8B-B14F-4D97-AF65-F5344CB8AC3E}">
        <p14:creationId xmlns:p14="http://schemas.microsoft.com/office/powerpoint/2010/main" val="1900643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1B063-C396-DA4E-CC4F-D56E378E8D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D827E-EFCC-56E0-EFA0-43E0E2B7A6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E97029-3F0D-8869-B219-81DC627C57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CFCC0C-479A-2425-1AE5-FF0631C8A37C}"/>
              </a:ext>
            </a:extLst>
          </p:cNvPr>
          <p:cNvSpPr>
            <a:spLocks noGrp="1"/>
          </p:cNvSpPr>
          <p:nvPr>
            <p:ph type="dt" sz="half" idx="10"/>
          </p:nvPr>
        </p:nvSpPr>
        <p:spPr/>
        <p:txBody>
          <a:bodyPr/>
          <a:lstStyle/>
          <a:p>
            <a:fld id="{9F9B406C-0C86-8E4B-A18C-9E10C5430A04}" type="datetimeFigureOut">
              <a:rPr lang="en-US" smtClean="0"/>
              <a:t>10/17/23</a:t>
            </a:fld>
            <a:endParaRPr lang="en-US"/>
          </a:p>
        </p:txBody>
      </p:sp>
      <p:sp>
        <p:nvSpPr>
          <p:cNvPr id="6" name="Footer Placeholder 5">
            <a:extLst>
              <a:ext uri="{FF2B5EF4-FFF2-40B4-BE49-F238E27FC236}">
                <a16:creationId xmlns:a16="http://schemas.microsoft.com/office/drawing/2014/main" id="{C617DE81-1103-303C-6A24-89713EF47F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D3C21E-B9DE-4F3C-DAC8-C3EC6D7CDD1A}"/>
              </a:ext>
            </a:extLst>
          </p:cNvPr>
          <p:cNvSpPr>
            <a:spLocks noGrp="1"/>
          </p:cNvSpPr>
          <p:nvPr>
            <p:ph type="sldNum" sz="quarter" idx="12"/>
          </p:nvPr>
        </p:nvSpPr>
        <p:spPr/>
        <p:txBody>
          <a:bodyPr/>
          <a:lstStyle/>
          <a:p>
            <a:fld id="{272E0A47-D877-4244-8E54-E5CC34D9AAF6}" type="slidenum">
              <a:rPr lang="en-US" smtClean="0"/>
              <a:t>‹#›</a:t>
            </a:fld>
            <a:endParaRPr lang="en-US"/>
          </a:p>
        </p:txBody>
      </p:sp>
    </p:spTree>
    <p:extLst>
      <p:ext uri="{BB962C8B-B14F-4D97-AF65-F5344CB8AC3E}">
        <p14:creationId xmlns:p14="http://schemas.microsoft.com/office/powerpoint/2010/main" val="258122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1D1181-89AE-B5E0-0A02-E2EDBFD73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F56E62-19CD-851F-62FE-EF9169405A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30C933-C550-B721-866B-A2111110AD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9B406C-0C86-8E4B-A18C-9E10C5430A04}" type="datetimeFigureOut">
              <a:rPr lang="en-US" smtClean="0"/>
              <a:t>10/17/23</a:t>
            </a:fld>
            <a:endParaRPr lang="en-US"/>
          </a:p>
        </p:txBody>
      </p:sp>
      <p:sp>
        <p:nvSpPr>
          <p:cNvPr id="5" name="Footer Placeholder 4">
            <a:extLst>
              <a:ext uri="{FF2B5EF4-FFF2-40B4-BE49-F238E27FC236}">
                <a16:creationId xmlns:a16="http://schemas.microsoft.com/office/drawing/2014/main" id="{2D812243-C1B1-787D-63D7-11EFFA05E7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753C5B-F330-011E-17E1-9223B6C849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2E0A47-D877-4244-8E54-E5CC34D9AAF6}" type="slidenum">
              <a:rPr lang="en-US" smtClean="0"/>
              <a:t>‹#›</a:t>
            </a:fld>
            <a:endParaRPr lang="en-US"/>
          </a:p>
        </p:txBody>
      </p:sp>
    </p:spTree>
    <p:extLst>
      <p:ext uri="{BB962C8B-B14F-4D97-AF65-F5344CB8AC3E}">
        <p14:creationId xmlns:p14="http://schemas.microsoft.com/office/powerpoint/2010/main" val="232689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3.png"/><Relationship Id="rId21" Type="http://schemas.openxmlformats.org/officeDocument/2006/relationships/image" Target="../media/image69.png"/><Relationship Id="rId7" Type="http://schemas.openxmlformats.org/officeDocument/2006/relationships/image" Target="../media/image13.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9.png"/><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png"/><Relationship Id="rId19" Type="http://schemas.openxmlformats.org/officeDocument/2006/relationships/image" Target="../media/image67.png"/><Relationship Id="rId4" Type="http://schemas.openxmlformats.org/officeDocument/2006/relationships/image" Target="../media/image10.png"/><Relationship Id="rId9" Type="http://schemas.openxmlformats.org/officeDocument/2006/relationships/image" Target="../media/image4.png"/><Relationship Id="rId14" Type="http://schemas.openxmlformats.org/officeDocument/2006/relationships/image" Target="../media/image62.png"/><Relationship Id="rId22" Type="http://schemas.openxmlformats.org/officeDocument/2006/relationships/image" Target="../media/image7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5.emf"/><Relationship Id="rId10"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5.emf"/><Relationship Id="rId7"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38.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38.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38.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38.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png"/><Relationship Id="rId4" Type="http://schemas.openxmlformats.org/officeDocument/2006/relationships/image" Target="../media/image15.emf"/></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png"/><Relationship Id="rId4" Type="http://schemas.openxmlformats.org/officeDocument/2006/relationships/image" Target="../media/image15.emf"/></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5.png"/><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png"/><Relationship Id="rId7"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15.emf"/></Relationships>
</file>

<file path=ppt/slides/_rels/slide4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9.png"/><Relationship Id="rId7" Type="http://schemas.openxmlformats.org/officeDocument/2006/relationships/image" Target="../media/image15.emf"/><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9.png"/><Relationship Id="rId7" Type="http://schemas.openxmlformats.org/officeDocument/2006/relationships/image" Target="../media/image4.png"/><Relationship Id="rId12" Type="http://schemas.openxmlformats.org/officeDocument/2006/relationships/image" Target="../media/image21.jpe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52.png"/><Relationship Id="rId5" Type="http://schemas.openxmlformats.org/officeDocument/2006/relationships/image" Target="../media/image15.emf"/><Relationship Id="rId10" Type="http://schemas.openxmlformats.org/officeDocument/2006/relationships/image" Target="../media/image51.png"/><Relationship Id="rId4" Type="http://schemas.openxmlformats.org/officeDocument/2006/relationships/image" Target="../media/image40.png"/><Relationship Id="rId9"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15.emf"/><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mailto:marykw@stanford.edu"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5.emf"/></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png"/><Relationship Id="rId4" Type="http://schemas.openxmlformats.org/officeDocument/2006/relationships/image" Target="../media/image15.emf"/></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5.png"/><Relationship Id="rId4" Type="http://schemas.openxmlformats.org/officeDocument/2006/relationships/image" Target="../media/image15.emf"/></Relationships>
</file>

<file path=ppt/slides/_rels/slide5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png"/><Relationship Id="rId7"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5.png"/><Relationship Id="rId4" Type="http://schemas.openxmlformats.org/officeDocument/2006/relationships/image" Target="../media/image15.emf"/></Relationships>
</file>

<file path=ppt/slides/_rels/slide5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28.jpeg"/><Relationship Id="rId7" Type="http://schemas.openxmlformats.org/officeDocument/2006/relationships/image" Target="../media/image20.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4.jpeg"/><Relationship Id="rId4" Type="http://schemas.openxmlformats.org/officeDocument/2006/relationships/image" Target="../media/image26.jpeg"/><Relationship Id="rId9" Type="http://schemas.openxmlformats.org/officeDocument/2006/relationships/image" Target="../media/image1.jpe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3EA1-2FD0-7CC4-D5A9-37B1DB6B4C9A}"/>
              </a:ext>
            </a:extLst>
          </p:cNvPr>
          <p:cNvSpPr>
            <a:spLocks noGrp="1"/>
          </p:cNvSpPr>
          <p:nvPr>
            <p:ph type="ctrTitle"/>
          </p:nvPr>
        </p:nvSpPr>
        <p:spPr/>
        <p:txBody>
          <a:bodyPr>
            <a:normAutofit/>
          </a:bodyPr>
          <a:lstStyle/>
          <a:p>
            <a:r>
              <a:rPr lang="en-US" sz="5400" dirty="0"/>
              <a:t>More RCTs!</a:t>
            </a:r>
            <a:br>
              <a:rPr lang="en-US" sz="4400" dirty="0"/>
            </a:br>
            <a:r>
              <a:rPr lang="en-US" sz="4400" dirty="0"/>
              <a:t>What to do with imperfect compliance?</a:t>
            </a:r>
            <a:endParaRPr lang="en-US" dirty="0"/>
          </a:p>
        </p:txBody>
      </p:sp>
      <p:sp>
        <p:nvSpPr>
          <p:cNvPr id="3" name="Subtitle 2">
            <a:extLst>
              <a:ext uri="{FF2B5EF4-FFF2-40B4-BE49-F238E27FC236}">
                <a16:creationId xmlns:a16="http://schemas.microsoft.com/office/drawing/2014/main" id="{A5F77EEE-CE90-3FE6-1F59-8018DA7FAE31}"/>
              </a:ext>
            </a:extLst>
          </p:cNvPr>
          <p:cNvSpPr>
            <a:spLocks noGrp="1"/>
          </p:cNvSpPr>
          <p:nvPr>
            <p:ph type="subTitle" idx="1"/>
          </p:nvPr>
        </p:nvSpPr>
        <p:spPr/>
        <p:txBody>
          <a:bodyPr/>
          <a:lstStyle/>
          <a:p>
            <a:r>
              <a:rPr lang="en-US" dirty="0"/>
              <a:t>Dealing with Data: Class 3</a:t>
            </a:r>
          </a:p>
        </p:txBody>
      </p:sp>
      <p:sp>
        <p:nvSpPr>
          <p:cNvPr id="4" name="TextBox 3">
            <a:extLst>
              <a:ext uri="{FF2B5EF4-FFF2-40B4-BE49-F238E27FC236}">
                <a16:creationId xmlns:a16="http://schemas.microsoft.com/office/drawing/2014/main" id="{BA45C27D-4AFF-99FA-DDC1-4BBE5F402CD5}"/>
              </a:ext>
            </a:extLst>
          </p:cNvPr>
          <p:cNvSpPr txBox="1"/>
          <p:nvPr/>
        </p:nvSpPr>
        <p:spPr>
          <a:xfrm>
            <a:off x="2000250" y="4600575"/>
            <a:ext cx="8201025" cy="1323439"/>
          </a:xfrm>
          <a:prstGeom prst="rect">
            <a:avLst/>
          </a:prstGeom>
          <a:noFill/>
        </p:spPr>
        <p:txBody>
          <a:bodyPr wrap="square" rtlCol="0">
            <a:spAutoFit/>
          </a:bodyPr>
          <a:lstStyle/>
          <a:p>
            <a:pPr algn="ctr"/>
            <a:r>
              <a:rPr lang="en-US" sz="4000" dirty="0">
                <a:solidFill>
                  <a:schemeClr val="accent1"/>
                </a:solidFill>
              </a:rPr>
              <a:t>Same deal as always: </a:t>
            </a:r>
          </a:p>
          <a:p>
            <a:pPr algn="ctr"/>
            <a:r>
              <a:rPr lang="en-US" sz="4000" dirty="0">
                <a:solidFill>
                  <a:schemeClr val="accent1"/>
                </a:solidFill>
              </a:rPr>
              <a:t>Mix up who you sit next to!</a:t>
            </a:r>
          </a:p>
        </p:txBody>
      </p:sp>
    </p:spTree>
    <p:extLst>
      <p:ext uri="{BB962C8B-B14F-4D97-AF65-F5344CB8AC3E}">
        <p14:creationId xmlns:p14="http://schemas.microsoft.com/office/powerpoint/2010/main" val="229028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AFD30-43C1-B664-BE51-8F7AF5DEB6DD}"/>
              </a:ext>
            </a:extLst>
          </p:cNvPr>
          <p:cNvSpPr>
            <a:spLocks noGrp="1"/>
          </p:cNvSpPr>
          <p:nvPr>
            <p:ph type="title"/>
          </p:nvPr>
        </p:nvSpPr>
        <p:spPr/>
        <p:txBody>
          <a:bodyPr/>
          <a:lstStyle/>
          <a:p>
            <a:r>
              <a:rPr lang="en-US" dirty="0"/>
              <a:t>What we have: Observational Comparison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CCACF4-5544-B930-AC28-D022CB619C18}"/>
                  </a:ext>
                </a:extLst>
              </p:cNvPr>
              <p:cNvSpPr>
                <a:spLocks noGrp="1"/>
              </p:cNvSpPr>
              <p:nvPr>
                <p:ph idx="1"/>
              </p:nvPr>
            </p:nvSpPr>
            <p:spPr/>
            <p:txBody>
              <a:bodyPr/>
              <a:lstStyle/>
              <a:p>
                <a:r>
                  <a:rPr lang="en-US" dirty="0"/>
                  <a:t>Average of treated group – Average of non-treated group</a:t>
                </a:r>
              </a:p>
              <a:p>
                <a14:m>
                  <m:oMath xmlns:m="http://schemas.openxmlformats.org/officeDocument/2006/math">
                    <m:r>
                      <a:rPr lang="en-US" i="1" smtClean="0">
                        <a:latin typeface="Cambria Math" panose="02040503050406030204" pitchFamily="18" charset="0"/>
                        <a:ea typeface="Cambria Math" panose="02040503050406030204" pitchFamily="18" charset="0"/>
                      </a:rPr>
                      <m:t>𝔼</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𝑌</m:t>
                            </m:r>
                          </m:e>
                          <m:sub>
                            <m:r>
                              <a:rPr lang="en-US" b="0" i="1" smtClean="0">
                                <a:solidFill>
                                  <a:schemeClr val="accent2"/>
                                </a:solidFill>
                                <a:latin typeface="Cambria Math" panose="02040503050406030204" pitchFamily="18" charset="0"/>
                                <a:ea typeface="Cambria Math" panose="02040503050406030204" pitchFamily="18" charset="0"/>
                              </a:rPr>
                              <m:t>1,</m:t>
                            </m:r>
                            <m:r>
                              <a:rPr lang="en-US" b="0" i="1" smtClean="0">
                                <a:solidFill>
                                  <a:schemeClr val="accent2"/>
                                </a:solidFill>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 </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went</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to</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college</m:t>
                    </m:r>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𝔼</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solidFill>
                                  <a:srgbClr val="7030A0"/>
                                </a:solidFill>
                                <a:latin typeface="Cambria Math" panose="02040503050406030204" pitchFamily="18" charset="0"/>
                                <a:ea typeface="Cambria Math" panose="02040503050406030204" pitchFamily="18" charset="0"/>
                              </a:rPr>
                            </m:ctrlPr>
                          </m:sSubPr>
                          <m:e>
                            <m:r>
                              <a:rPr lang="en-US" b="0" i="1" smtClean="0">
                                <a:solidFill>
                                  <a:srgbClr val="7030A0"/>
                                </a:solidFill>
                                <a:latin typeface="Cambria Math" panose="02040503050406030204" pitchFamily="18" charset="0"/>
                                <a:ea typeface="Cambria Math" panose="02040503050406030204" pitchFamily="18" charset="0"/>
                              </a:rPr>
                              <m:t>𝑌</m:t>
                            </m:r>
                          </m:e>
                          <m:sub>
                            <m:r>
                              <a:rPr lang="en-US" b="0" i="1" smtClean="0">
                                <a:solidFill>
                                  <a:srgbClr val="7030A0"/>
                                </a:solidFill>
                                <a:latin typeface="Cambria Math" panose="02040503050406030204" pitchFamily="18" charset="0"/>
                                <a:ea typeface="Cambria Math" panose="02040503050406030204" pitchFamily="18" charset="0"/>
                              </a:rPr>
                              <m:t>0,</m:t>
                            </m:r>
                            <m:r>
                              <a:rPr lang="en-US" b="0" i="1" smtClean="0">
                                <a:solidFill>
                                  <a:srgbClr val="7030A0"/>
                                </a:solidFill>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did</m:t>
                        </m:r>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n</m:t>
                            </m:r>
                          </m:e>
                          <m:sup>
                            <m:r>
                              <a:rPr lang="en-US" b="0" i="0" smtClean="0">
                                <a:latin typeface="Cambria Math" panose="02040503050406030204" pitchFamily="18" charset="0"/>
                                <a:ea typeface="Cambria Math" panose="02040503050406030204" pitchFamily="18" charset="0"/>
                              </a:rPr>
                              <m:t>′</m:t>
                            </m:r>
                          </m:sup>
                        </m:sSup>
                        <m:r>
                          <m:rPr>
                            <m:sty m:val="p"/>
                          </m:rPr>
                          <a:rPr lang="en-US" b="0" i="0" smtClean="0">
                            <a:latin typeface="Cambria Math" panose="02040503050406030204" pitchFamily="18" charset="0"/>
                            <a:ea typeface="Cambria Math" panose="02040503050406030204" pitchFamily="18" charset="0"/>
                          </a:rPr>
                          <m:t>t</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go</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to</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college</m:t>
                        </m:r>
                      </m:e>
                    </m:d>
                  </m:oMath>
                </a14:m>
                <a:endParaRPr lang="en-US" dirty="0"/>
              </a:p>
            </p:txBody>
          </p:sp>
        </mc:Choice>
        <mc:Fallback xmlns="">
          <p:sp>
            <p:nvSpPr>
              <p:cNvPr id="3" name="Content Placeholder 2">
                <a:extLst>
                  <a:ext uri="{FF2B5EF4-FFF2-40B4-BE49-F238E27FC236}">
                    <a16:creationId xmlns:a16="http://schemas.microsoft.com/office/drawing/2014/main" id="{87CCACF4-5544-B930-AC28-D022CB619C18}"/>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D12572D-15B1-672B-E1A2-671FBD422307}"/>
              </a:ext>
            </a:extLst>
          </p:cNvPr>
          <p:cNvGrpSpPr/>
          <p:nvPr/>
        </p:nvGrpSpPr>
        <p:grpSpPr>
          <a:xfrm>
            <a:off x="4538660" y="3678139"/>
            <a:ext cx="7348537" cy="3000375"/>
            <a:chOff x="4843463" y="3714750"/>
            <a:chExt cx="7348537" cy="3000375"/>
          </a:xfrm>
        </p:grpSpPr>
        <p:sp>
          <p:nvSpPr>
            <p:cNvPr id="5" name="Rectangle 4">
              <a:extLst>
                <a:ext uri="{FF2B5EF4-FFF2-40B4-BE49-F238E27FC236}">
                  <a16:creationId xmlns:a16="http://schemas.microsoft.com/office/drawing/2014/main" id="{293A9281-6995-F394-A295-1FE233CC9C98}"/>
                </a:ext>
              </a:extLst>
            </p:cNvPr>
            <p:cNvSpPr/>
            <p:nvPr/>
          </p:nvSpPr>
          <p:spPr>
            <a:xfrm>
              <a:off x="4843463" y="3714750"/>
              <a:ext cx="7348537" cy="30003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D483213E-4ED2-5A2D-1A3F-342177EA656C}"/>
                </a:ext>
              </a:extLst>
            </p:cNvPr>
            <p:cNvGrpSpPr/>
            <p:nvPr/>
          </p:nvGrpSpPr>
          <p:grpSpPr>
            <a:xfrm>
              <a:off x="5000625" y="3799458"/>
              <a:ext cx="7086008" cy="2843950"/>
              <a:chOff x="453329" y="1651946"/>
              <a:chExt cx="11719030" cy="4726627"/>
            </a:xfrm>
          </p:grpSpPr>
          <p:grpSp>
            <p:nvGrpSpPr>
              <p:cNvPr id="7" name="Group 6">
                <a:extLst>
                  <a:ext uri="{FF2B5EF4-FFF2-40B4-BE49-F238E27FC236}">
                    <a16:creationId xmlns:a16="http://schemas.microsoft.com/office/drawing/2014/main" id="{98BE9991-A925-6A63-E941-8D5C1C37640B}"/>
                  </a:ext>
                </a:extLst>
              </p:cNvPr>
              <p:cNvGrpSpPr/>
              <p:nvPr/>
            </p:nvGrpSpPr>
            <p:grpSpPr>
              <a:xfrm>
                <a:off x="1917774" y="1779113"/>
                <a:ext cx="10042404" cy="2203691"/>
                <a:chOff x="1855778" y="2250797"/>
                <a:chExt cx="7791020" cy="1709651"/>
              </a:xfrm>
            </p:grpSpPr>
            <p:pic>
              <p:nvPicPr>
                <p:cNvPr id="42" name="Picture 41">
                  <a:extLst>
                    <a:ext uri="{FF2B5EF4-FFF2-40B4-BE49-F238E27FC236}">
                      <a16:creationId xmlns:a16="http://schemas.microsoft.com/office/drawing/2014/main" id="{9AF1E7A0-903D-C0A1-2CE1-9A65DF04976E}"/>
                    </a:ext>
                  </a:extLst>
                </p:cNvPr>
                <p:cNvPicPr>
                  <a:picLocks noChangeAspect="1"/>
                </p:cNvPicPr>
                <p:nvPr/>
              </p:nvPicPr>
              <p:blipFill>
                <a:blip r:embed="rId3"/>
                <a:stretch>
                  <a:fillRect/>
                </a:stretch>
              </p:blipFill>
              <p:spPr>
                <a:xfrm>
                  <a:off x="1978525" y="2439817"/>
                  <a:ext cx="710243" cy="1077686"/>
                </a:xfrm>
                <a:prstGeom prst="rect">
                  <a:avLst/>
                </a:prstGeom>
              </p:spPr>
            </p:pic>
            <p:pic>
              <p:nvPicPr>
                <p:cNvPr id="43" name="Picture 42">
                  <a:extLst>
                    <a:ext uri="{FF2B5EF4-FFF2-40B4-BE49-F238E27FC236}">
                      <a16:creationId xmlns:a16="http://schemas.microsoft.com/office/drawing/2014/main" id="{ED2AB867-59EA-9E5B-106B-7F55F7108E99}"/>
                    </a:ext>
                  </a:extLst>
                </p:cNvPr>
                <p:cNvPicPr>
                  <a:picLocks noChangeAspect="1"/>
                </p:cNvPicPr>
                <p:nvPr/>
              </p:nvPicPr>
              <p:blipFill>
                <a:blip r:embed="rId4"/>
                <a:stretch>
                  <a:fillRect/>
                </a:stretch>
              </p:blipFill>
              <p:spPr>
                <a:xfrm>
                  <a:off x="3058813" y="2550660"/>
                  <a:ext cx="983274" cy="878340"/>
                </a:xfrm>
                <a:prstGeom prst="rect">
                  <a:avLst/>
                </a:prstGeom>
              </p:spPr>
            </p:pic>
            <p:pic>
              <p:nvPicPr>
                <p:cNvPr id="44" name="Picture 43">
                  <a:extLst>
                    <a:ext uri="{FF2B5EF4-FFF2-40B4-BE49-F238E27FC236}">
                      <a16:creationId xmlns:a16="http://schemas.microsoft.com/office/drawing/2014/main" id="{67ADD416-5B29-094D-B7C0-716F24EC1357}"/>
                    </a:ext>
                  </a:extLst>
                </p:cNvPr>
                <p:cNvPicPr>
                  <a:picLocks noChangeAspect="1"/>
                </p:cNvPicPr>
                <p:nvPr/>
              </p:nvPicPr>
              <p:blipFill>
                <a:blip r:embed="rId5"/>
                <a:stretch>
                  <a:fillRect/>
                </a:stretch>
              </p:blipFill>
              <p:spPr>
                <a:xfrm>
                  <a:off x="6073149" y="2351313"/>
                  <a:ext cx="767096" cy="1077687"/>
                </a:xfrm>
                <a:prstGeom prst="rect">
                  <a:avLst/>
                </a:prstGeom>
              </p:spPr>
            </p:pic>
            <p:sp>
              <p:nvSpPr>
                <p:cNvPr id="45" name="TextBox 44">
                  <a:extLst>
                    <a:ext uri="{FF2B5EF4-FFF2-40B4-BE49-F238E27FC236}">
                      <a16:creationId xmlns:a16="http://schemas.microsoft.com/office/drawing/2014/main" id="{075D75E9-5422-8EC0-AFF9-6B3F63AFDA8E}"/>
                    </a:ext>
                  </a:extLst>
                </p:cNvPr>
                <p:cNvSpPr txBox="1"/>
                <p:nvPr/>
              </p:nvSpPr>
              <p:spPr>
                <a:xfrm>
                  <a:off x="1855778" y="3423471"/>
                  <a:ext cx="916090" cy="327398"/>
                </a:xfrm>
                <a:prstGeom prst="rect">
                  <a:avLst/>
                </a:prstGeom>
                <a:noFill/>
              </p:spPr>
              <p:txBody>
                <a:bodyPr wrap="square" rtlCol="0">
                  <a:spAutoFit/>
                </a:bodyPr>
                <a:lstStyle/>
                <a:p>
                  <a:pPr algn="ctr"/>
                  <a:r>
                    <a:rPr lang="en-US" sz="1000" dirty="0"/>
                    <a:t>Isaac</a:t>
                  </a:r>
                </a:p>
              </p:txBody>
            </p:sp>
            <p:sp>
              <p:nvSpPr>
                <p:cNvPr id="46" name="TextBox 45">
                  <a:extLst>
                    <a:ext uri="{FF2B5EF4-FFF2-40B4-BE49-F238E27FC236}">
                      <a16:creationId xmlns:a16="http://schemas.microsoft.com/office/drawing/2014/main" id="{2F06417E-6852-F948-351C-F59368FC8C92}"/>
                    </a:ext>
                  </a:extLst>
                </p:cNvPr>
                <p:cNvSpPr txBox="1"/>
                <p:nvPr/>
              </p:nvSpPr>
              <p:spPr>
                <a:xfrm>
                  <a:off x="3155800" y="3445684"/>
                  <a:ext cx="916090" cy="327398"/>
                </a:xfrm>
                <a:prstGeom prst="rect">
                  <a:avLst/>
                </a:prstGeom>
                <a:noFill/>
              </p:spPr>
              <p:txBody>
                <a:bodyPr wrap="square" rtlCol="0">
                  <a:spAutoFit/>
                </a:bodyPr>
                <a:lstStyle/>
                <a:p>
                  <a:pPr algn="ctr"/>
                  <a:r>
                    <a:rPr lang="en-US" sz="1000" dirty="0"/>
                    <a:t>Panda</a:t>
                  </a:r>
                </a:p>
              </p:txBody>
            </p:sp>
            <p:sp>
              <p:nvSpPr>
                <p:cNvPr id="47" name="TextBox 46">
                  <a:extLst>
                    <a:ext uri="{FF2B5EF4-FFF2-40B4-BE49-F238E27FC236}">
                      <a16:creationId xmlns:a16="http://schemas.microsoft.com/office/drawing/2014/main" id="{E406E07E-3ED7-A53F-DCFE-AB827CAEEB11}"/>
                    </a:ext>
                  </a:extLst>
                </p:cNvPr>
                <p:cNvSpPr txBox="1"/>
                <p:nvPr/>
              </p:nvSpPr>
              <p:spPr>
                <a:xfrm>
                  <a:off x="7339402" y="3442313"/>
                  <a:ext cx="916090" cy="327398"/>
                </a:xfrm>
                <a:prstGeom prst="rect">
                  <a:avLst/>
                </a:prstGeom>
                <a:noFill/>
              </p:spPr>
              <p:txBody>
                <a:bodyPr wrap="square" rtlCol="0">
                  <a:spAutoFit/>
                </a:bodyPr>
                <a:lstStyle/>
                <a:p>
                  <a:pPr algn="ctr"/>
                  <a:r>
                    <a:rPr lang="en-US" sz="1000" dirty="0"/>
                    <a:t>Penguin</a:t>
                  </a:r>
                </a:p>
              </p:txBody>
            </p:sp>
            <p:sp>
              <p:nvSpPr>
                <p:cNvPr id="48" name="TextBox 47">
                  <a:extLst>
                    <a:ext uri="{FF2B5EF4-FFF2-40B4-BE49-F238E27FC236}">
                      <a16:creationId xmlns:a16="http://schemas.microsoft.com/office/drawing/2014/main" id="{0F6063EB-3401-082E-E4CC-52769E96542E}"/>
                    </a:ext>
                  </a:extLst>
                </p:cNvPr>
                <p:cNvSpPr txBox="1"/>
                <p:nvPr/>
              </p:nvSpPr>
              <p:spPr>
                <a:xfrm>
                  <a:off x="6059706" y="3439152"/>
                  <a:ext cx="916090" cy="327398"/>
                </a:xfrm>
                <a:prstGeom prst="rect">
                  <a:avLst/>
                </a:prstGeom>
                <a:noFill/>
              </p:spPr>
              <p:txBody>
                <a:bodyPr wrap="square" rtlCol="0">
                  <a:spAutoFit/>
                </a:bodyPr>
                <a:lstStyle/>
                <a:p>
                  <a:pPr algn="ctr"/>
                  <a:r>
                    <a:rPr lang="en-US" sz="1000" dirty="0"/>
                    <a:t>Ostrich</a:t>
                  </a:r>
                </a:p>
              </p:txBody>
            </p:sp>
            <p:pic>
              <p:nvPicPr>
                <p:cNvPr id="49" name="Picture 48">
                  <a:extLst>
                    <a:ext uri="{FF2B5EF4-FFF2-40B4-BE49-F238E27FC236}">
                      <a16:creationId xmlns:a16="http://schemas.microsoft.com/office/drawing/2014/main" id="{7539B4CE-EF04-3D30-F199-81A2DDF9FCA9}"/>
                    </a:ext>
                  </a:extLst>
                </p:cNvPr>
                <p:cNvPicPr>
                  <a:picLocks noChangeAspect="1"/>
                </p:cNvPicPr>
                <p:nvPr/>
              </p:nvPicPr>
              <p:blipFill>
                <a:blip r:embed="rId6"/>
                <a:stretch>
                  <a:fillRect/>
                </a:stretch>
              </p:blipFill>
              <p:spPr>
                <a:xfrm>
                  <a:off x="7370070" y="2508487"/>
                  <a:ext cx="670641" cy="854526"/>
                </a:xfrm>
                <a:prstGeom prst="rect">
                  <a:avLst/>
                </a:prstGeom>
              </p:spPr>
            </p:pic>
            <p:sp>
              <p:nvSpPr>
                <p:cNvPr id="50" name="TextBox 49">
                  <a:extLst>
                    <a:ext uri="{FF2B5EF4-FFF2-40B4-BE49-F238E27FC236}">
                      <a16:creationId xmlns:a16="http://schemas.microsoft.com/office/drawing/2014/main" id="{65F2249E-7D48-7D13-3004-C63AE3751FBA}"/>
                    </a:ext>
                  </a:extLst>
                </p:cNvPr>
                <p:cNvSpPr txBox="1"/>
                <p:nvPr/>
              </p:nvSpPr>
              <p:spPr>
                <a:xfrm>
                  <a:off x="8701207" y="3424707"/>
                  <a:ext cx="916090" cy="535741"/>
                </a:xfrm>
                <a:prstGeom prst="rect">
                  <a:avLst/>
                </a:prstGeom>
                <a:noFill/>
              </p:spPr>
              <p:txBody>
                <a:bodyPr wrap="square" rtlCol="0">
                  <a:spAutoFit/>
                </a:bodyPr>
                <a:lstStyle/>
                <a:p>
                  <a:pPr algn="ctr"/>
                  <a:r>
                    <a:rPr lang="en-US" sz="1000" dirty="0"/>
                    <a:t>Alien Penguin</a:t>
                  </a:r>
                </a:p>
              </p:txBody>
            </p:sp>
            <p:sp>
              <p:nvSpPr>
                <p:cNvPr id="51" name="TextBox 50">
                  <a:extLst>
                    <a:ext uri="{FF2B5EF4-FFF2-40B4-BE49-F238E27FC236}">
                      <a16:creationId xmlns:a16="http://schemas.microsoft.com/office/drawing/2014/main" id="{4230CA09-CDD8-57BA-17D5-0AD149911A26}"/>
                    </a:ext>
                  </a:extLst>
                </p:cNvPr>
                <p:cNvSpPr txBox="1"/>
                <p:nvPr/>
              </p:nvSpPr>
              <p:spPr>
                <a:xfrm>
                  <a:off x="4759683" y="3424236"/>
                  <a:ext cx="916090" cy="327398"/>
                </a:xfrm>
                <a:prstGeom prst="rect">
                  <a:avLst/>
                </a:prstGeom>
                <a:noFill/>
              </p:spPr>
              <p:txBody>
                <a:bodyPr wrap="square" rtlCol="0">
                  <a:spAutoFit/>
                </a:bodyPr>
                <a:lstStyle/>
                <a:p>
                  <a:pPr algn="ctr"/>
                  <a:r>
                    <a:rPr lang="en-US" sz="1000" dirty="0"/>
                    <a:t>Rabbit</a:t>
                  </a:r>
                </a:p>
              </p:txBody>
            </p:sp>
            <p:pic>
              <p:nvPicPr>
                <p:cNvPr id="52" name="Picture 51">
                  <a:extLst>
                    <a:ext uri="{FF2B5EF4-FFF2-40B4-BE49-F238E27FC236}">
                      <a16:creationId xmlns:a16="http://schemas.microsoft.com/office/drawing/2014/main" id="{D80C1949-E39A-FA75-03C0-154C00833666}"/>
                    </a:ext>
                  </a:extLst>
                </p:cNvPr>
                <p:cNvPicPr>
                  <a:picLocks noChangeAspect="1"/>
                </p:cNvPicPr>
                <p:nvPr/>
              </p:nvPicPr>
              <p:blipFill>
                <a:blip r:embed="rId7"/>
                <a:stretch>
                  <a:fillRect/>
                </a:stretch>
              </p:blipFill>
              <p:spPr>
                <a:xfrm>
                  <a:off x="8821195" y="2330336"/>
                  <a:ext cx="825603" cy="1044641"/>
                </a:xfrm>
                <a:prstGeom prst="rect">
                  <a:avLst/>
                </a:prstGeom>
              </p:spPr>
            </p:pic>
            <p:pic>
              <p:nvPicPr>
                <p:cNvPr id="53" name="Picture 7" descr="Adoptable Rabbits | morabbit">
                  <a:extLst>
                    <a:ext uri="{FF2B5EF4-FFF2-40B4-BE49-F238E27FC236}">
                      <a16:creationId xmlns:a16="http://schemas.microsoft.com/office/drawing/2014/main" id="{D54FFAD7-6BC0-E27E-DFE7-225D96EC52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759683" y="2250797"/>
                  <a:ext cx="767096" cy="12691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F9930401-6580-C3B2-1507-CB7DD4571312}"/>
                  </a:ext>
                </a:extLst>
              </p:cNvPr>
              <p:cNvGrpSpPr/>
              <p:nvPr/>
            </p:nvGrpSpPr>
            <p:grpSpPr>
              <a:xfrm>
                <a:off x="2298999" y="1651946"/>
                <a:ext cx="4145728" cy="898422"/>
                <a:chOff x="2298999" y="1651946"/>
                <a:chExt cx="4145728" cy="898422"/>
              </a:xfrm>
            </p:grpSpPr>
            <p:pic>
              <p:nvPicPr>
                <p:cNvPr id="39" name="Picture 4" descr="Page 12 | Mortarboard Cap Images - Free Download on Freepik">
                  <a:extLst>
                    <a:ext uri="{FF2B5EF4-FFF2-40B4-BE49-F238E27FC236}">
                      <a16:creationId xmlns:a16="http://schemas.microsoft.com/office/drawing/2014/main" id="{31044AA6-EADE-78B7-5FF4-E908857F42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80641">
                  <a:off x="2298999" y="1946781"/>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Page 12 | Mortarboard Cap Images - Free Download on Freepik">
                  <a:extLst>
                    <a:ext uri="{FF2B5EF4-FFF2-40B4-BE49-F238E27FC236}">
                      <a16:creationId xmlns:a16="http://schemas.microsoft.com/office/drawing/2014/main" id="{0AB3AE0A-C4EB-2CFC-DEE8-F218F638E2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290756">
                  <a:off x="4066485" y="2090985"/>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Page 12 | Mortarboard Cap Images - Free Download on Freepik">
                  <a:extLst>
                    <a:ext uri="{FF2B5EF4-FFF2-40B4-BE49-F238E27FC236}">
                      <a16:creationId xmlns:a16="http://schemas.microsoft.com/office/drawing/2014/main" id="{7EE72C65-4CAE-6D44-4F52-0A3E8E8723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80641">
                  <a:off x="5985344" y="1651946"/>
                  <a:ext cx="459383" cy="4593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B6FAE56B-447F-25B5-14FA-FCF4B661A411}"/>
                  </a:ext>
                </a:extLst>
              </p:cNvPr>
              <p:cNvGrpSpPr/>
              <p:nvPr/>
            </p:nvGrpSpPr>
            <p:grpSpPr>
              <a:xfrm>
                <a:off x="496191" y="3750566"/>
                <a:ext cx="11366155" cy="1087424"/>
                <a:chOff x="496191" y="4136336"/>
                <a:chExt cx="11366155" cy="1087424"/>
              </a:xfrm>
            </p:grpSpPr>
            <p:pic>
              <p:nvPicPr>
                <p:cNvPr id="32" name="Picture 2" descr="Money Stack | Totally Accurate BattleGrounds Wiki | Fandom">
                  <a:extLst>
                    <a:ext uri="{FF2B5EF4-FFF2-40B4-BE49-F238E27FC236}">
                      <a16:creationId xmlns:a16="http://schemas.microsoft.com/office/drawing/2014/main" id="{CE0641CF-5FB2-9558-6BF8-BF8ED8B31C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191" y="4162556"/>
                  <a:ext cx="1061202" cy="1061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2FA3029-8020-236B-EF0E-3D2F083123AA}"/>
                        </a:ext>
                      </a:extLst>
                    </p:cNvPr>
                    <p:cNvSpPr txBox="1"/>
                    <p:nvPr/>
                  </p:nvSpPr>
                  <p:spPr>
                    <a:xfrm>
                      <a:off x="2044691"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Isaac</m:t>
                                </m:r>
                              </m:sub>
                            </m:sSub>
                          </m:oMath>
                        </m:oMathPara>
                      </a14:m>
                      <a:endParaRPr lang="en-US" sz="1600" dirty="0"/>
                    </a:p>
                  </p:txBody>
                </p:sp>
              </mc:Choice>
              <mc:Fallback xmlns="">
                <p:sp>
                  <p:nvSpPr>
                    <p:cNvPr id="33" name="TextBox 32">
                      <a:extLst>
                        <a:ext uri="{FF2B5EF4-FFF2-40B4-BE49-F238E27FC236}">
                          <a16:creationId xmlns:a16="http://schemas.microsoft.com/office/drawing/2014/main" id="{9E0C7E26-FEBC-F5B1-F2D4-E4756097E300}"/>
                        </a:ext>
                      </a:extLst>
                    </p:cNvPr>
                    <p:cNvSpPr txBox="1">
                      <a:spLocks noRot="1" noChangeAspect="1" noMove="1" noResize="1" noEditPoints="1" noAdjustHandles="1" noChangeArrowheads="1" noChangeShapeType="1" noTextEdit="1"/>
                    </p:cNvSpPr>
                    <p:nvPr/>
                  </p:nvSpPr>
                  <p:spPr>
                    <a:xfrm>
                      <a:off x="2044691" y="4136336"/>
                      <a:ext cx="1061203" cy="580578"/>
                    </a:xfrm>
                    <a:prstGeom prst="rect">
                      <a:avLst/>
                    </a:prstGeom>
                    <a:blipFill>
                      <a:blip r:embed="rId12"/>
                      <a:stretch>
                        <a:fillRect r="-17647"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EB418EF-0510-624F-9B30-81A11DD3D8B2}"/>
                        </a:ext>
                      </a:extLst>
                    </p:cNvPr>
                    <p:cNvSpPr txBox="1"/>
                    <p:nvPr/>
                  </p:nvSpPr>
                  <p:spPr>
                    <a:xfrm>
                      <a:off x="3538281"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Panda</m:t>
                                </m:r>
                              </m:sub>
                            </m:sSub>
                          </m:oMath>
                        </m:oMathPara>
                      </a14:m>
                      <a:endParaRPr lang="en-US" sz="1600" dirty="0"/>
                    </a:p>
                  </p:txBody>
                </p:sp>
              </mc:Choice>
              <mc:Fallback xmlns="">
                <p:sp>
                  <p:nvSpPr>
                    <p:cNvPr id="34" name="TextBox 33">
                      <a:extLst>
                        <a:ext uri="{FF2B5EF4-FFF2-40B4-BE49-F238E27FC236}">
                          <a16:creationId xmlns:a16="http://schemas.microsoft.com/office/drawing/2014/main" id="{8EA00155-AB47-A2D1-B9F2-D60A753F335C}"/>
                        </a:ext>
                      </a:extLst>
                    </p:cNvPr>
                    <p:cNvSpPr txBox="1">
                      <a:spLocks noRot="1" noChangeAspect="1" noMove="1" noResize="1" noEditPoints="1" noAdjustHandles="1" noChangeArrowheads="1" noChangeShapeType="1" noTextEdit="1"/>
                    </p:cNvSpPr>
                    <p:nvPr/>
                  </p:nvSpPr>
                  <p:spPr>
                    <a:xfrm>
                      <a:off x="3538281" y="4136336"/>
                      <a:ext cx="1061203" cy="580578"/>
                    </a:xfrm>
                    <a:prstGeom prst="rect">
                      <a:avLst/>
                    </a:prstGeom>
                    <a:blipFill>
                      <a:blip r:embed="rId13"/>
                      <a:stretch>
                        <a:fillRect r="-28846"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0AF7B4E-1E6A-D811-4289-5F707371E3CE}"/>
                        </a:ext>
                      </a:extLst>
                    </p:cNvPr>
                    <p:cNvSpPr txBox="1"/>
                    <p:nvPr/>
                  </p:nvSpPr>
                  <p:spPr>
                    <a:xfrm>
                      <a:off x="5395746"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Rabbit</m:t>
                                </m:r>
                              </m:sub>
                            </m:sSub>
                          </m:oMath>
                        </m:oMathPara>
                      </a14:m>
                      <a:endParaRPr lang="en-US" sz="1600" dirty="0"/>
                    </a:p>
                  </p:txBody>
                </p:sp>
              </mc:Choice>
              <mc:Fallback xmlns="">
                <p:sp>
                  <p:nvSpPr>
                    <p:cNvPr id="35" name="TextBox 34">
                      <a:extLst>
                        <a:ext uri="{FF2B5EF4-FFF2-40B4-BE49-F238E27FC236}">
                          <a16:creationId xmlns:a16="http://schemas.microsoft.com/office/drawing/2014/main" id="{C2B60BF2-4381-089E-0E7C-62DEF15B8AE9}"/>
                        </a:ext>
                      </a:extLst>
                    </p:cNvPr>
                    <p:cNvSpPr txBox="1">
                      <a:spLocks noRot="1" noChangeAspect="1" noMove="1" noResize="1" noEditPoints="1" noAdjustHandles="1" noChangeArrowheads="1" noChangeShapeType="1" noTextEdit="1"/>
                    </p:cNvSpPr>
                    <p:nvPr/>
                  </p:nvSpPr>
                  <p:spPr>
                    <a:xfrm>
                      <a:off x="5395746" y="4136336"/>
                      <a:ext cx="1061203" cy="580578"/>
                    </a:xfrm>
                    <a:prstGeom prst="rect">
                      <a:avLst/>
                    </a:prstGeom>
                    <a:blipFill>
                      <a:blip r:embed="rId14"/>
                      <a:stretch>
                        <a:fillRect r="-33333"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BB42FDC-BA4D-5A17-770F-63567BD63EF2}"/>
                        </a:ext>
                      </a:extLst>
                    </p:cNvPr>
                    <p:cNvSpPr txBox="1"/>
                    <p:nvPr/>
                  </p:nvSpPr>
                  <p:spPr>
                    <a:xfrm>
                      <a:off x="7253212"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Ostrich</m:t>
                                </m:r>
                              </m:sub>
                            </m:sSub>
                          </m:oMath>
                        </m:oMathPara>
                      </a14:m>
                      <a:endParaRPr lang="en-US" sz="1600" dirty="0"/>
                    </a:p>
                  </p:txBody>
                </p:sp>
              </mc:Choice>
              <mc:Fallback xmlns="">
                <p:sp>
                  <p:nvSpPr>
                    <p:cNvPr id="36" name="TextBox 35">
                      <a:extLst>
                        <a:ext uri="{FF2B5EF4-FFF2-40B4-BE49-F238E27FC236}">
                          <a16:creationId xmlns:a16="http://schemas.microsoft.com/office/drawing/2014/main" id="{4C609EB9-D678-EAE3-E44F-2E256B269ED7}"/>
                        </a:ext>
                      </a:extLst>
                    </p:cNvPr>
                    <p:cNvSpPr txBox="1">
                      <a:spLocks noRot="1" noChangeAspect="1" noMove="1" noResize="1" noEditPoints="1" noAdjustHandles="1" noChangeArrowheads="1" noChangeShapeType="1" noTextEdit="1"/>
                    </p:cNvSpPr>
                    <p:nvPr/>
                  </p:nvSpPr>
                  <p:spPr>
                    <a:xfrm>
                      <a:off x="7253212" y="4136336"/>
                      <a:ext cx="1061203" cy="580578"/>
                    </a:xfrm>
                    <a:prstGeom prst="rect">
                      <a:avLst/>
                    </a:prstGeom>
                    <a:blipFill>
                      <a:blip r:embed="rId15"/>
                      <a:stretch>
                        <a:fillRect r="-43137"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58C83FA-50CE-2A9C-DCAB-8FBDD49D9EFB}"/>
                        </a:ext>
                      </a:extLst>
                    </p:cNvPr>
                    <p:cNvSpPr txBox="1"/>
                    <p:nvPr/>
                  </p:nvSpPr>
                  <p:spPr>
                    <a:xfrm>
                      <a:off x="8981232" y="4143577"/>
                      <a:ext cx="1061203" cy="60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Penguin</m:t>
                                </m:r>
                              </m:sub>
                            </m:sSub>
                          </m:oMath>
                        </m:oMathPara>
                      </a14:m>
                      <a:endParaRPr lang="en-US" sz="1600" dirty="0"/>
                    </a:p>
                  </p:txBody>
                </p:sp>
              </mc:Choice>
              <mc:Fallback xmlns="">
                <p:sp>
                  <p:nvSpPr>
                    <p:cNvPr id="37" name="TextBox 36">
                      <a:extLst>
                        <a:ext uri="{FF2B5EF4-FFF2-40B4-BE49-F238E27FC236}">
                          <a16:creationId xmlns:a16="http://schemas.microsoft.com/office/drawing/2014/main" id="{8F681B59-3449-1CA5-EE6F-83B4FBB77607}"/>
                        </a:ext>
                      </a:extLst>
                    </p:cNvPr>
                    <p:cNvSpPr txBox="1">
                      <a:spLocks noRot="1" noChangeAspect="1" noMove="1" noResize="1" noEditPoints="1" noAdjustHandles="1" noChangeArrowheads="1" noChangeShapeType="1" noTextEdit="1"/>
                    </p:cNvSpPr>
                    <p:nvPr/>
                  </p:nvSpPr>
                  <p:spPr>
                    <a:xfrm>
                      <a:off x="8981232" y="4143577"/>
                      <a:ext cx="1061203" cy="601253"/>
                    </a:xfrm>
                    <a:prstGeom prst="rect">
                      <a:avLst/>
                    </a:prstGeom>
                    <a:blipFill>
                      <a:blip r:embed="rId16"/>
                      <a:stretch>
                        <a:fillRect r="-50000"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B0B517D-EC33-E615-6933-00381CD11F72}"/>
                        </a:ext>
                      </a:extLst>
                    </p:cNvPr>
                    <p:cNvSpPr txBox="1"/>
                    <p:nvPr/>
                  </p:nvSpPr>
                  <p:spPr>
                    <a:xfrm>
                      <a:off x="10801143"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AP</m:t>
                                </m:r>
                              </m:sub>
                            </m:sSub>
                          </m:oMath>
                        </m:oMathPara>
                      </a14:m>
                      <a:endParaRPr lang="en-US" sz="1600" dirty="0"/>
                    </a:p>
                  </p:txBody>
                </p:sp>
              </mc:Choice>
              <mc:Fallback xmlns="">
                <p:sp>
                  <p:nvSpPr>
                    <p:cNvPr id="38" name="TextBox 37">
                      <a:extLst>
                        <a:ext uri="{FF2B5EF4-FFF2-40B4-BE49-F238E27FC236}">
                          <a16:creationId xmlns:a16="http://schemas.microsoft.com/office/drawing/2014/main" id="{DFF0D369-29BE-4FD7-EF3F-D3B05AD2A509}"/>
                        </a:ext>
                      </a:extLst>
                    </p:cNvPr>
                    <p:cNvSpPr txBox="1">
                      <a:spLocks noRot="1" noChangeAspect="1" noMove="1" noResize="1" noEditPoints="1" noAdjustHandles="1" noChangeArrowheads="1" noChangeShapeType="1" noTextEdit="1"/>
                    </p:cNvSpPr>
                    <p:nvPr/>
                  </p:nvSpPr>
                  <p:spPr>
                    <a:xfrm>
                      <a:off x="10801143" y="4136336"/>
                      <a:ext cx="1061203" cy="580578"/>
                    </a:xfrm>
                    <a:prstGeom prst="rect">
                      <a:avLst/>
                    </a:prstGeom>
                    <a:blipFill>
                      <a:blip r:embed="rId17"/>
                      <a:stretch>
                        <a:fillRect b="-10345"/>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0D0044F9-FDF7-13C7-443F-F970DC4CF4EC}"/>
                  </a:ext>
                </a:extLst>
              </p:cNvPr>
              <p:cNvGrpSpPr/>
              <p:nvPr/>
            </p:nvGrpSpPr>
            <p:grpSpPr>
              <a:xfrm>
                <a:off x="453329" y="5137614"/>
                <a:ext cx="11418028" cy="1240959"/>
                <a:chOff x="453329" y="5423369"/>
                <a:chExt cx="11418028" cy="1240959"/>
              </a:xfrm>
            </p:grpSpPr>
            <p:pic>
              <p:nvPicPr>
                <p:cNvPr id="24" name="Picture 2" descr="Money Stack | Totally Accurate BattleGrounds Wiki | Fandom">
                  <a:extLst>
                    <a:ext uri="{FF2B5EF4-FFF2-40B4-BE49-F238E27FC236}">
                      <a16:creationId xmlns:a16="http://schemas.microsoft.com/office/drawing/2014/main" id="{9ECE4C45-AE9D-8181-42B8-41FDB0B3CA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329" y="5603124"/>
                  <a:ext cx="1061202" cy="106120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Page 12 | Mortarboard Cap Images - Free Download on Freepik">
                  <a:extLst>
                    <a:ext uri="{FF2B5EF4-FFF2-40B4-BE49-F238E27FC236}">
                      <a16:creationId xmlns:a16="http://schemas.microsoft.com/office/drawing/2014/main" id="{6041FAAF-396B-31C2-3C54-5D1FB967D1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113024">
                  <a:off x="1091355" y="5603124"/>
                  <a:ext cx="572008" cy="572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E47DD08-A4F1-4318-D6E2-CFB2BF2EA488}"/>
                        </a:ext>
                      </a:extLst>
                    </p:cNvPr>
                    <p:cNvSpPr txBox="1"/>
                    <p:nvPr/>
                  </p:nvSpPr>
                  <p:spPr>
                    <a:xfrm>
                      <a:off x="1998091"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Isaac</m:t>
                                </m:r>
                              </m:sub>
                            </m:sSub>
                          </m:oMath>
                        </m:oMathPara>
                      </a14:m>
                      <a:endParaRPr lang="en-US" sz="1600" dirty="0"/>
                    </a:p>
                  </p:txBody>
                </p:sp>
              </mc:Choice>
              <mc:Fallback xmlns="">
                <p:sp>
                  <p:nvSpPr>
                    <p:cNvPr id="26" name="TextBox 25">
                      <a:extLst>
                        <a:ext uri="{FF2B5EF4-FFF2-40B4-BE49-F238E27FC236}">
                          <a16:creationId xmlns:a16="http://schemas.microsoft.com/office/drawing/2014/main" id="{DA11C808-448A-CA8C-9049-288FD8009502}"/>
                        </a:ext>
                      </a:extLst>
                    </p:cNvPr>
                    <p:cNvSpPr txBox="1">
                      <a:spLocks noRot="1" noChangeAspect="1" noMove="1" noResize="1" noEditPoints="1" noAdjustHandles="1" noChangeArrowheads="1" noChangeShapeType="1" noTextEdit="1"/>
                    </p:cNvSpPr>
                    <p:nvPr/>
                  </p:nvSpPr>
                  <p:spPr>
                    <a:xfrm>
                      <a:off x="1998091" y="5472139"/>
                      <a:ext cx="1061203" cy="580578"/>
                    </a:xfrm>
                    <a:prstGeom prst="rect">
                      <a:avLst/>
                    </a:prstGeom>
                    <a:blipFill>
                      <a:blip r:embed="rId18"/>
                      <a:stretch>
                        <a:fillRect r="-17647"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06FD7F0-FD9F-6DF6-DC08-D99E4F942856}"/>
                        </a:ext>
                      </a:extLst>
                    </p:cNvPr>
                    <p:cNvSpPr txBox="1"/>
                    <p:nvPr/>
                  </p:nvSpPr>
                  <p:spPr>
                    <a:xfrm>
                      <a:off x="3532895"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Panda</m:t>
                                </m:r>
                              </m:sub>
                            </m:sSub>
                          </m:oMath>
                        </m:oMathPara>
                      </a14:m>
                      <a:endParaRPr lang="en-US" sz="1600" dirty="0"/>
                    </a:p>
                  </p:txBody>
                </p:sp>
              </mc:Choice>
              <mc:Fallback xmlns="">
                <p:sp>
                  <p:nvSpPr>
                    <p:cNvPr id="27" name="TextBox 26">
                      <a:extLst>
                        <a:ext uri="{FF2B5EF4-FFF2-40B4-BE49-F238E27FC236}">
                          <a16:creationId xmlns:a16="http://schemas.microsoft.com/office/drawing/2014/main" id="{A5787B8B-34DE-1F4D-DA79-825BEB07538E}"/>
                        </a:ext>
                      </a:extLst>
                    </p:cNvPr>
                    <p:cNvSpPr txBox="1">
                      <a:spLocks noRot="1" noChangeAspect="1" noMove="1" noResize="1" noEditPoints="1" noAdjustHandles="1" noChangeArrowheads="1" noChangeShapeType="1" noTextEdit="1"/>
                    </p:cNvSpPr>
                    <p:nvPr/>
                  </p:nvSpPr>
                  <p:spPr>
                    <a:xfrm>
                      <a:off x="3532895" y="5472139"/>
                      <a:ext cx="1061203" cy="580578"/>
                    </a:xfrm>
                    <a:prstGeom prst="rect">
                      <a:avLst/>
                    </a:prstGeom>
                    <a:blipFill>
                      <a:blip r:embed="rId19"/>
                      <a:stretch>
                        <a:fillRect r="-29412"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7C5D897-32AC-63AB-3E21-83CA6B1C4391}"/>
                        </a:ext>
                      </a:extLst>
                    </p:cNvPr>
                    <p:cNvSpPr txBox="1"/>
                    <p:nvPr/>
                  </p:nvSpPr>
                  <p:spPr>
                    <a:xfrm>
                      <a:off x="5395746" y="542336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Rabbit</m:t>
                                </m:r>
                              </m:sub>
                            </m:sSub>
                          </m:oMath>
                        </m:oMathPara>
                      </a14:m>
                      <a:endParaRPr lang="en-US" sz="1600" dirty="0"/>
                    </a:p>
                  </p:txBody>
                </p:sp>
              </mc:Choice>
              <mc:Fallback xmlns="">
                <p:sp>
                  <p:nvSpPr>
                    <p:cNvPr id="28" name="TextBox 27">
                      <a:extLst>
                        <a:ext uri="{FF2B5EF4-FFF2-40B4-BE49-F238E27FC236}">
                          <a16:creationId xmlns:a16="http://schemas.microsoft.com/office/drawing/2014/main" id="{562837C6-D0B6-A8C3-9811-E9D5A2CC4B17}"/>
                        </a:ext>
                      </a:extLst>
                    </p:cNvPr>
                    <p:cNvSpPr txBox="1">
                      <a:spLocks noRot="1" noChangeAspect="1" noMove="1" noResize="1" noEditPoints="1" noAdjustHandles="1" noChangeArrowheads="1" noChangeShapeType="1" noTextEdit="1"/>
                    </p:cNvSpPr>
                    <p:nvPr/>
                  </p:nvSpPr>
                  <p:spPr>
                    <a:xfrm>
                      <a:off x="5395746" y="5423369"/>
                      <a:ext cx="1061203" cy="580578"/>
                    </a:xfrm>
                    <a:prstGeom prst="rect">
                      <a:avLst/>
                    </a:prstGeom>
                    <a:blipFill>
                      <a:blip r:embed="rId20"/>
                      <a:stretch>
                        <a:fillRect r="-33333"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BBEEAE0-386D-9592-422E-17E5AB1A13AD}"/>
                        </a:ext>
                      </a:extLst>
                    </p:cNvPr>
                    <p:cNvSpPr txBox="1"/>
                    <p:nvPr/>
                  </p:nvSpPr>
                  <p:spPr>
                    <a:xfrm>
                      <a:off x="7253211"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Ostrich</m:t>
                                </m:r>
                              </m:sub>
                            </m:sSub>
                          </m:oMath>
                        </m:oMathPara>
                      </a14:m>
                      <a:endParaRPr lang="en-US" sz="1600" dirty="0"/>
                    </a:p>
                  </p:txBody>
                </p:sp>
              </mc:Choice>
              <mc:Fallback xmlns="">
                <p:sp>
                  <p:nvSpPr>
                    <p:cNvPr id="29" name="TextBox 28">
                      <a:extLst>
                        <a:ext uri="{FF2B5EF4-FFF2-40B4-BE49-F238E27FC236}">
                          <a16:creationId xmlns:a16="http://schemas.microsoft.com/office/drawing/2014/main" id="{C86D6545-9758-281B-F6EF-F33F6EE82B1C}"/>
                        </a:ext>
                      </a:extLst>
                    </p:cNvPr>
                    <p:cNvSpPr txBox="1">
                      <a:spLocks noRot="1" noChangeAspect="1" noMove="1" noResize="1" noEditPoints="1" noAdjustHandles="1" noChangeArrowheads="1" noChangeShapeType="1" noTextEdit="1"/>
                    </p:cNvSpPr>
                    <p:nvPr/>
                  </p:nvSpPr>
                  <p:spPr>
                    <a:xfrm>
                      <a:off x="7253211" y="5472139"/>
                      <a:ext cx="1061203" cy="580578"/>
                    </a:xfrm>
                    <a:prstGeom prst="rect">
                      <a:avLst/>
                    </a:prstGeom>
                    <a:blipFill>
                      <a:blip r:embed="rId21"/>
                      <a:stretch>
                        <a:fillRect r="-43137"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20E6E6B-7D1A-58E3-65BB-4D6DF6A4A731}"/>
                        </a:ext>
                      </a:extLst>
                    </p:cNvPr>
                    <p:cNvSpPr txBox="1"/>
                    <p:nvPr/>
                  </p:nvSpPr>
                  <p:spPr>
                    <a:xfrm>
                      <a:off x="9009023" y="5490299"/>
                      <a:ext cx="1061203" cy="60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Penguin</m:t>
                                </m:r>
                              </m:sub>
                            </m:sSub>
                          </m:oMath>
                        </m:oMathPara>
                      </a14:m>
                      <a:endParaRPr lang="en-US" sz="1600" dirty="0"/>
                    </a:p>
                  </p:txBody>
                </p:sp>
              </mc:Choice>
              <mc:Fallback xmlns="">
                <p:sp>
                  <p:nvSpPr>
                    <p:cNvPr id="30" name="TextBox 29">
                      <a:extLst>
                        <a:ext uri="{FF2B5EF4-FFF2-40B4-BE49-F238E27FC236}">
                          <a16:creationId xmlns:a16="http://schemas.microsoft.com/office/drawing/2014/main" id="{85A407BC-7304-F12B-8018-905B4E9F171F}"/>
                        </a:ext>
                      </a:extLst>
                    </p:cNvPr>
                    <p:cNvSpPr txBox="1">
                      <a:spLocks noRot="1" noChangeAspect="1" noMove="1" noResize="1" noEditPoints="1" noAdjustHandles="1" noChangeArrowheads="1" noChangeShapeType="1" noTextEdit="1"/>
                    </p:cNvSpPr>
                    <p:nvPr/>
                  </p:nvSpPr>
                  <p:spPr>
                    <a:xfrm>
                      <a:off x="9009023" y="5490299"/>
                      <a:ext cx="1061203" cy="601253"/>
                    </a:xfrm>
                    <a:prstGeom prst="rect">
                      <a:avLst/>
                    </a:prstGeom>
                    <a:blipFill>
                      <a:blip r:embed="rId22"/>
                      <a:stretch>
                        <a:fillRect r="-50980"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048188E-827B-9456-C4CE-FC0701F2D4EE}"/>
                        </a:ext>
                      </a:extLst>
                    </p:cNvPr>
                    <p:cNvSpPr txBox="1"/>
                    <p:nvPr/>
                  </p:nvSpPr>
                  <p:spPr>
                    <a:xfrm>
                      <a:off x="10810154" y="5449171"/>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AP</m:t>
                                </m:r>
                              </m:sub>
                            </m:sSub>
                          </m:oMath>
                        </m:oMathPara>
                      </a14:m>
                      <a:endParaRPr lang="en-US" sz="1600" dirty="0"/>
                    </a:p>
                  </p:txBody>
                </p:sp>
              </mc:Choice>
              <mc:Fallback xmlns="">
                <p:sp>
                  <p:nvSpPr>
                    <p:cNvPr id="31" name="TextBox 30">
                      <a:extLst>
                        <a:ext uri="{FF2B5EF4-FFF2-40B4-BE49-F238E27FC236}">
                          <a16:creationId xmlns:a16="http://schemas.microsoft.com/office/drawing/2014/main" id="{F3C6A4B3-AE2F-F7DA-301E-E5C69599D4EB}"/>
                        </a:ext>
                      </a:extLst>
                    </p:cNvPr>
                    <p:cNvSpPr txBox="1">
                      <a:spLocks noRot="1" noChangeAspect="1" noMove="1" noResize="1" noEditPoints="1" noAdjustHandles="1" noChangeArrowheads="1" noChangeShapeType="1" noTextEdit="1"/>
                    </p:cNvSpPr>
                    <p:nvPr/>
                  </p:nvSpPr>
                  <p:spPr>
                    <a:xfrm>
                      <a:off x="10810154" y="5449171"/>
                      <a:ext cx="1061203" cy="580578"/>
                    </a:xfrm>
                    <a:prstGeom prst="rect">
                      <a:avLst/>
                    </a:prstGeom>
                    <a:blipFill>
                      <a:blip r:embed="rId23"/>
                      <a:stretch>
                        <a:fillRect b="-10345"/>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8AF6362D-A6E6-3B31-4090-3E85FC9F658D}"/>
                  </a:ext>
                </a:extLst>
              </p:cNvPr>
              <p:cNvGrpSpPr/>
              <p:nvPr/>
            </p:nvGrpSpPr>
            <p:grpSpPr>
              <a:xfrm>
                <a:off x="2223051" y="4197975"/>
                <a:ext cx="9949308" cy="2146756"/>
                <a:chOff x="2287252" y="4295304"/>
                <a:chExt cx="9949308" cy="2146756"/>
              </a:xfrm>
            </p:grpSpPr>
            <p:sp>
              <p:nvSpPr>
                <p:cNvPr id="12" name="TextBox 11">
                  <a:extLst>
                    <a:ext uri="{FF2B5EF4-FFF2-40B4-BE49-F238E27FC236}">
                      <a16:creationId xmlns:a16="http://schemas.microsoft.com/office/drawing/2014/main" id="{B988FEE2-0870-DA09-22A9-83FD2BD9C6A7}"/>
                    </a:ext>
                  </a:extLst>
                </p:cNvPr>
                <p:cNvSpPr txBox="1"/>
                <p:nvPr/>
              </p:nvSpPr>
              <p:spPr>
                <a:xfrm>
                  <a:off x="2287252" y="4314439"/>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3" name="TextBox 12">
                  <a:extLst>
                    <a:ext uri="{FF2B5EF4-FFF2-40B4-BE49-F238E27FC236}">
                      <a16:creationId xmlns:a16="http://schemas.microsoft.com/office/drawing/2014/main" id="{3E8B24B6-BB70-ABDB-5385-D41FD376FEB5}"/>
                    </a:ext>
                  </a:extLst>
                </p:cNvPr>
                <p:cNvSpPr txBox="1"/>
                <p:nvPr/>
              </p:nvSpPr>
              <p:spPr>
                <a:xfrm>
                  <a:off x="3865866" y="4295304"/>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4" name="TextBox 13">
                  <a:extLst>
                    <a:ext uri="{FF2B5EF4-FFF2-40B4-BE49-F238E27FC236}">
                      <a16:creationId xmlns:a16="http://schemas.microsoft.com/office/drawing/2014/main" id="{39EF46E7-DE09-F007-D8FB-C762B2997B0C}"/>
                    </a:ext>
                  </a:extLst>
                </p:cNvPr>
                <p:cNvSpPr txBox="1"/>
                <p:nvPr/>
              </p:nvSpPr>
              <p:spPr>
                <a:xfrm>
                  <a:off x="5656823" y="4329799"/>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5" name="TextBox 14">
                  <a:extLst>
                    <a:ext uri="{FF2B5EF4-FFF2-40B4-BE49-F238E27FC236}">
                      <a16:creationId xmlns:a16="http://schemas.microsoft.com/office/drawing/2014/main" id="{6531E781-5EEA-6F51-C634-D7BBFE532CEB}"/>
                    </a:ext>
                  </a:extLst>
                </p:cNvPr>
                <p:cNvSpPr txBox="1"/>
                <p:nvPr/>
              </p:nvSpPr>
              <p:spPr>
                <a:xfrm>
                  <a:off x="9431364" y="5777080"/>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6" name="TextBox 15">
                  <a:extLst>
                    <a:ext uri="{FF2B5EF4-FFF2-40B4-BE49-F238E27FC236}">
                      <a16:creationId xmlns:a16="http://schemas.microsoft.com/office/drawing/2014/main" id="{7778141E-5705-D0FB-5237-C097EC2F9661}"/>
                    </a:ext>
                  </a:extLst>
                </p:cNvPr>
                <p:cNvSpPr txBox="1"/>
                <p:nvPr/>
              </p:nvSpPr>
              <p:spPr>
                <a:xfrm>
                  <a:off x="7681178" y="5751616"/>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7" name="TextBox 16">
                  <a:extLst>
                    <a:ext uri="{FF2B5EF4-FFF2-40B4-BE49-F238E27FC236}">
                      <a16:creationId xmlns:a16="http://schemas.microsoft.com/office/drawing/2014/main" id="{0859DE56-B7E0-FED6-F263-B748ECC38DBD}"/>
                    </a:ext>
                  </a:extLst>
                </p:cNvPr>
                <p:cNvSpPr txBox="1"/>
                <p:nvPr/>
              </p:nvSpPr>
              <p:spPr>
                <a:xfrm>
                  <a:off x="10983722" y="5777078"/>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8" name="TextBox 17">
                  <a:extLst>
                    <a:ext uri="{FF2B5EF4-FFF2-40B4-BE49-F238E27FC236}">
                      <a16:creationId xmlns:a16="http://schemas.microsoft.com/office/drawing/2014/main" id="{2EF54682-E7BD-BEEE-F9A2-99EDB2D0A556}"/>
                    </a:ext>
                  </a:extLst>
                </p:cNvPr>
                <p:cNvSpPr txBox="1"/>
                <p:nvPr/>
              </p:nvSpPr>
              <p:spPr>
                <a:xfrm>
                  <a:off x="2351695" y="5760520"/>
                  <a:ext cx="1181199" cy="664981"/>
                </a:xfrm>
                <a:prstGeom prst="rect">
                  <a:avLst/>
                </a:prstGeom>
                <a:noFill/>
              </p:spPr>
              <p:txBody>
                <a:bodyPr wrap="square" rtlCol="0">
                  <a:spAutoFit/>
                </a:bodyPr>
                <a:lstStyle/>
                <a:p>
                  <a:r>
                    <a:rPr lang="en-US" sz="2000" dirty="0"/>
                    <a:t>$10</a:t>
                  </a:r>
                  <a:endParaRPr lang="en-US" sz="1600" dirty="0"/>
                </a:p>
              </p:txBody>
            </p:sp>
            <p:sp>
              <p:nvSpPr>
                <p:cNvPr id="19" name="TextBox 18">
                  <a:extLst>
                    <a:ext uri="{FF2B5EF4-FFF2-40B4-BE49-F238E27FC236}">
                      <a16:creationId xmlns:a16="http://schemas.microsoft.com/office/drawing/2014/main" id="{8D9EECB6-3673-789D-A01A-8F2802445A67}"/>
                    </a:ext>
                  </a:extLst>
                </p:cNvPr>
                <p:cNvSpPr txBox="1"/>
                <p:nvPr/>
              </p:nvSpPr>
              <p:spPr>
                <a:xfrm>
                  <a:off x="3959608" y="5776910"/>
                  <a:ext cx="1181199" cy="664981"/>
                </a:xfrm>
                <a:prstGeom prst="rect">
                  <a:avLst/>
                </a:prstGeom>
                <a:noFill/>
              </p:spPr>
              <p:txBody>
                <a:bodyPr wrap="square" rtlCol="0">
                  <a:spAutoFit/>
                </a:bodyPr>
                <a:lstStyle/>
                <a:p>
                  <a:r>
                    <a:rPr lang="en-US" sz="2000" dirty="0"/>
                    <a:t>$15</a:t>
                  </a:r>
                  <a:endParaRPr lang="en-US" sz="1600" dirty="0"/>
                </a:p>
              </p:txBody>
            </p:sp>
            <p:sp>
              <p:nvSpPr>
                <p:cNvPr id="20" name="TextBox 19">
                  <a:extLst>
                    <a:ext uri="{FF2B5EF4-FFF2-40B4-BE49-F238E27FC236}">
                      <a16:creationId xmlns:a16="http://schemas.microsoft.com/office/drawing/2014/main" id="{48B09CBC-F935-BF9C-A55D-89F86FB3FC79}"/>
                    </a:ext>
                  </a:extLst>
                </p:cNvPr>
                <p:cNvSpPr txBox="1"/>
                <p:nvPr/>
              </p:nvSpPr>
              <p:spPr>
                <a:xfrm>
                  <a:off x="5684561" y="5766624"/>
                  <a:ext cx="1181199" cy="664980"/>
                </a:xfrm>
                <a:prstGeom prst="rect">
                  <a:avLst/>
                </a:prstGeom>
                <a:noFill/>
              </p:spPr>
              <p:txBody>
                <a:bodyPr wrap="square" rtlCol="0">
                  <a:spAutoFit/>
                </a:bodyPr>
                <a:lstStyle/>
                <a:p>
                  <a:r>
                    <a:rPr lang="en-US" sz="2000" dirty="0"/>
                    <a:t>$11</a:t>
                  </a:r>
                  <a:endParaRPr lang="en-US" sz="1600" dirty="0"/>
                </a:p>
              </p:txBody>
            </p:sp>
            <p:sp>
              <p:nvSpPr>
                <p:cNvPr id="21" name="TextBox 20">
                  <a:extLst>
                    <a:ext uri="{FF2B5EF4-FFF2-40B4-BE49-F238E27FC236}">
                      <a16:creationId xmlns:a16="http://schemas.microsoft.com/office/drawing/2014/main" id="{E4F410C9-BB5B-0C39-473A-5117BB0BD5BB}"/>
                    </a:ext>
                  </a:extLst>
                </p:cNvPr>
                <p:cNvSpPr txBox="1"/>
                <p:nvPr/>
              </p:nvSpPr>
              <p:spPr>
                <a:xfrm>
                  <a:off x="7723812" y="4335684"/>
                  <a:ext cx="1181199" cy="664980"/>
                </a:xfrm>
                <a:prstGeom prst="rect">
                  <a:avLst/>
                </a:prstGeom>
                <a:noFill/>
              </p:spPr>
              <p:txBody>
                <a:bodyPr wrap="square" rtlCol="0">
                  <a:spAutoFit/>
                </a:bodyPr>
                <a:lstStyle/>
                <a:p>
                  <a:r>
                    <a:rPr lang="en-US" sz="2000" dirty="0"/>
                    <a:t>$10</a:t>
                  </a:r>
                  <a:endParaRPr lang="en-US" sz="1600" dirty="0"/>
                </a:p>
              </p:txBody>
            </p:sp>
            <p:sp>
              <p:nvSpPr>
                <p:cNvPr id="22" name="TextBox 21">
                  <a:extLst>
                    <a:ext uri="{FF2B5EF4-FFF2-40B4-BE49-F238E27FC236}">
                      <a16:creationId xmlns:a16="http://schemas.microsoft.com/office/drawing/2014/main" id="{59658D60-A22B-8BA5-F87B-47A3D0FA079C}"/>
                    </a:ext>
                  </a:extLst>
                </p:cNvPr>
                <p:cNvSpPr txBox="1"/>
                <p:nvPr/>
              </p:nvSpPr>
              <p:spPr>
                <a:xfrm>
                  <a:off x="9525144" y="4347103"/>
                  <a:ext cx="1181199" cy="664980"/>
                </a:xfrm>
                <a:prstGeom prst="rect">
                  <a:avLst/>
                </a:prstGeom>
                <a:noFill/>
              </p:spPr>
              <p:txBody>
                <a:bodyPr wrap="square" rtlCol="0">
                  <a:spAutoFit/>
                </a:bodyPr>
                <a:lstStyle/>
                <a:p>
                  <a:r>
                    <a:rPr lang="en-US" sz="2000" dirty="0"/>
                    <a:t>$5</a:t>
                  </a:r>
                  <a:endParaRPr lang="en-US" sz="1600" dirty="0"/>
                </a:p>
              </p:txBody>
            </p:sp>
            <p:sp>
              <p:nvSpPr>
                <p:cNvPr id="23" name="TextBox 22">
                  <a:extLst>
                    <a:ext uri="{FF2B5EF4-FFF2-40B4-BE49-F238E27FC236}">
                      <a16:creationId xmlns:a16="http://schemas.microsoft.com/office/drawing/2014/main" id="{95EC6949-D08D-B86F-4A75-9F69D472F141}"/>
                    </a:ext>
                  </a:extLst>
                </p:cNvPr>
                <p:cNvSpPr txBox="1"/>
                <p:nvPr/>
              </p:nvSpPr>
              <p:spPr>
                <a:xfrm>
                  <a:off x="11055361" y="4341413"/>
                  <a:ext cx="1181199" cy="664980"/>
                </a:xfrm>
                <a:prstGeom prst="rect">
                  <a:avLst/>
                </a:prstGeom>
                <a:noFill/>
              </p:spPr>
              <p:txBody>
                <a:bodyPr wrap="square" rtlCol="0">
                  <a:spAutoFit/>
                </a:bodyPr>
                <a:lstStyle/>
                <a:p>
                  <a:r>
                    <a:rPr lang="en-US" sz="2000" dirty="0"/>
                    <a:t>$6</a:t>
                  </a:r>
                  <a:endParaRPr lang="en-US" sz="1600" dirty="0"/>
                </a:p>
              </p:txBody>
            </p:sp>
          </p:grpSp>
        </p:grpSp>
      </p:grpSp>
      <p:sp>
        <p:nvSpPr>
          <p:cNvPr id="54" name="Oval 53">
            <a:extLst>
              <a:ext uri="{FF2B5EF4-FFF2-40B4-BE49-F238E27FC236}">
                <a16:creationId xmlns:a16="http://schemas.microsoft.com/office/drawing/2014/main" id="{DC7177B3-6543-BCFE-00F9-CB304E767E5B}"/>
              </a:ext>
            </a:extLst>
          </p:cNvPr>
          <p:cNvSpPr/>
          <p:nvPr/>
        </p:nvSpPr>
        <p:spPr>
          <a:xfrm>
            <a:off x="8442442" y="4923432"/>
            <a:ext cx="3749557" cy="919730"/>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82F9AFE-EC00-4FD4-C811-D95EE8E23C8A}"/>
              </a:ext>
            </a:extLst>
          </p:cNvPr>
          <p:cNvSpPr/>
          <p:nvPr/>
        </p:nvSpPr>
        <p:spPr>
          <a:xfrm>
            <a:off x="5052257" y="5861547"/>
            <a:ext cx="3749557" cy="91973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533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4" grpId="0" animBg="1"/>
      <p:bldP spid="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5D2C8-EAFF-F3D3-2DDF-366DCDA3199B}"/>
              </a:ext>
            </a:extLst>
          </p:cNvPr>
          <p:cNvSpPr>
            <a:spLocks noGrp="1"/>
          </p:cNvSpPr>
          <p:nvPr>
            <p:ph type="title"/>
          </p:nvPr>
        </p:nvSpPr>
        <p:spPr/>
        <p:txBody>
          <a:bodyPr/>
          <a:lstStyle/>
          <a:p>
            <a:r>
              <a:rPr lang="en-US" dirty="0"/>
              <a:t>The Magic of RCTs!</a:t>
            </a:r>
          </a:p>
        </p:txBody>
      </p:sp>
      <p:sp>
        <p:nvSpPr>
          <p:cNvPr id="6" name="TextBox 5">
            <a:extLst>
              <a:ext uri="{FF2B5EF4-FFF2-40B4-BE49-F238E27FC236}">
                <a16:creationId xmlns:a16="http://schemas.microsoft.com/office/drawing/2014/main" id="{6984DD3E-94AF-37CE-2FAD-79680B212E31}"/>
              </a:ext>
            </a:extLst>
          </p:cNvPr>
          <p:cNvSpPr txBox="1"/>
          <p:nvPr/>
        </p:nvSpPr>
        <p:spPr>
          <a:xfrm>
            <a:off x="3867145" y="2138719"/>
            <a:ext cx="1204913" cy="830997"/>
          </a:xfrm>
          <a:prstGeom prst="rect">
            <a:avLst/>
          </a:prstGeom>
          <a:noFill/>
        </p:spPr>
        <p:txBody>
          <a:bodyPr wrap="square" rtlCol="0">
            <a:spAutoFit/>
          </a:bodyPr>
          <a:lstStyle/>
          <a:p>
            <a:r>
              <a:rPr lang="en-US" sz="4800" dirty="0">
                <a:solidFill>
                  <a:schemeClr val="accent1"/>
                </a:solidFill>
              </a:rPr>
              <a:t>ATE</a:t>
            </a:r>
          </a:p>
        </p:txBody>
      </p:sp>
      <p:sp>
        <p:nvSpPr>
          <p:cNvPr id="7" name="TextBox 6">
            <a:extLst>
              <a:ext uri="{FF2B5EF4-FFF2-40B4-BE49-F238E27FC236}">
                <a16:creationId xmlns:a16="http://schemas.microsoft.com/office/drawing/2014/main" id="{2F53B20F-6CB3-B382-D573-8246A237BEBD}"/>
              </a:ext>
            </a:extLst>
          </p:cNvPr>
          <p:cNvSpPr txBox="1"/>
          <p:nvPr/>
        </p:nvSpPr>
        <p:spPr>
          <a:xfrm>
            <a:off x="290506" y="1861719"/>
            <a:ext cx="2619376" cy="1384995"/>
          </a:xfrm>
          <a:prstGeom prst="rect">
            <a:avLst/>
          </a:prstGeom>
          <a:noFill/>
        </p:spPr>
        <p:txBody>
          <a:bodyPr wrap="square" rtlCol="0">
            <a:spAutoFit/>
          </a:bodyPr>
          <a:lstStyle/>
          <a:p>
            <a:pPr algn="ctr"/>
            <a:r>
              <a:rPr lang="en-US" sz="2800" dirty="0">
                <a:solidFill>
                  <a:schemeClr val="accent1"/>
                </a:solidFill>
              </a:rPr>
              <a:t>(Average) Observational Effect</a:t>
            </a:r>
          </a:p>
        </p:txBody>
      </p:sp>
      <p:sp>
        <p:nvSpPr>
          <p:cNvPr id="8" name="TextBox 7">
            <a:extLst>
              <a:ext uri="{FF2B5EF4-FFF2-40B4-BE49-F238E27FC236}">
                <a16:creationId xmlns:a16="http://schemas.microsoft.com/office/drawing/2014/main" id="{2377A65E-4147-F520-A87E-2989C9902C80}"/>
              </a:ext>
            </a:extLst>
          </p:cNvPr>
          <p:cNvSpPr txBox="1"/>
          <p:nvPr/>
        </p:nvSpPr>
        <p:spPr>
          <a:xfrm>
            <a:off x="2909882" y="2077165"/>
            <a:ext cx="1204913" cy="830997"/>
          </a:xfrm>
          <a:prstGeom prst="rect">
            <a:avLst/>
          </a:prstGeom>
          <a:noFill/>
        </p:spPr>
        <p:txBody>
          <a:bodyPr wrap="square" rtlCol="0">
            <a:spAutoFit/>
          </a:bodyPr>
          <a:lstStyle/>
          <a:p>
            <a:r>
              <a:rPr lang="en-US" sz="4800" dirty="0">
                <a:solidFill>
                  <a:schemeClr val="accent1"/>
                </a:solidFill>
              </a:rPr>
              <a:t>=</a:t>
            </a:r>
          </a:p>
        </p:txBody>
      </p:sp>
      <p:sp>
        <p:nvSpPr>
          <p:cNvPr id="9" name="TextBox 8">
            <a:extLst>
              <a:ext uri="{FF2B5EF4-FFF2-40B4-BE49-F238E27FC236}">
                <a16:creationId xmlns:a16="http://schemas.microsoft.com/office/drawing/2014/main" id="{C5AB492F-AFC2-91C6-FD07-82976A0F6156}"/>
              </a:ext>
            </a:extLst>
          </p:cNvPr>
          <p:cNvSpPr txBox="1"/>
          <p:nvPr/>
        </p:nvSpPr>
        <p:spPr>
          <a:xfrm>
            <a:off x="5267320" y="2077165"/>
            <a:ext cx="1204913" cy="830997"/>
          </a:xfrm>
          <a:prstGeom prst="rect">
            <a:avLst/>
          </a:prstGeom>
          <a:noFill/>
        </p:spPr>
        <p:txBody>
          <a:bodyPr wrap="square" rtlCol="0">
            <a:spAutoFit/>
          </a:bodyPr>
          <a:lstStyle/>
          <a:p>
            <a:r>
              <a:rPr lang="en-US" sz="4800" dirty="0">
                <a:solidFill>
                  <a:schemeClr val="accent1"/>
                </a:solidFill>
              </a:rPr>
              <a:t>+</a:t>
            </a:r>
          </a:p>
        </p:txBody>
      </p:sp>
      <p:sp>
        <p:nvSpPr>
          <p:cNvPr id="10" name="TextBox 9">
            <a:extLst>
              <a:ext uri="{FF2B5EF4-FFF2-40B4-BE49-F238E27FC236}">
                <a16:creationId xmlns:a16="http://schemas.microsoft.com/office/drawing/2014/main" id="{41296DA0-FB73-1E3D-3E02-4C540F5FDDEF}"/>
              </a:ext>
            </a:extLst>
          </p:cNvPr>
          <p:cNvSpPr txBox="1"/>
          <p:nvPr/>
        </p:nvSpPr>
        <p:spPr>
          <a:xfrm>
            <a:off x="8248645" y="2077164"/>
            <a:ext cx="1204913" cy="830997"/>
          </a:xfrm>
          <a:prstGeom prst="rect">
            <a:avLst/>
          </a:prstGeom>
          <a:noFill/>
        </p:spPr>
        <p:txBody>
          <a:bodyPr wrap="square" rtlCol="0">
            <a:spAutoFit/>
          </a:bodyPr>
          <a:lstStyle/>
          <a:p>
            <a:r>
              <a:rPr lang="en-US" sz="4800" dirty="0">
                <a:solidFill>
                  <a:schemeClr val="accent1"/>
                </a:solidFill>
              </a:rPr>
              <a:t>+</a:t>
            </a:r>
          </a:p>
        </p:txBody>
      </p:sp>
      <p:sp>
        <p:nvSpPr>
          <p:cNvPr id="11" name="TextBox 10">
            <a:extLst>
              <a:ext uri="{FF2B5EF4-FFF2-40B4-BE49-F238E27FC236}">
                <a16:creationId xmlns:a16="http://schemas.microsoft.com/office/drawing/2014/main" id="{A9586096-B717-98CF-DDCD-7E92B63FF001}"/>
              </a:ext>
            </a:extLst>
          </p:cNvPr>
          <p:cNvSpPr txBox="1"/>
          <p:nvPr/>
        </p:nvSpPr>
        <p:spPr>
          <a:xfrm>
            <a:off x="5629269" y="2077162"/>
            <a:ext cx="2619376" cy="954107"/>
          </a:xfrm>
          <a:prstGeom prst="rect">
            <a:avLst/>
          </a:prstGeom>
          <a:noFill/>
        </p:spPr>
        <p:txBody>
          <a:bodyPr wrap="square" rtlCol="0">
            <a:spAutoFit/>
          </a:bodyPr>
          <a:lstStyle/>
          <a:p>
            <a:pPr algn="ctr"/>
            <a:r>
              <a:rPr lang="en-US" sz="2800" dirty="0">
                <a:solidFill>
                  <a:schemeClr val="accent2"/>
                </a:solidFill>
              </a:rPr>
              <a:t>Selection on Treatment</a:t>
            </a:r>
          </a:p>
        </p:txBody>
      </p:sp>
      <p:sp>
        <p:nvSpPr>
          <p:cNvPr id="12" name="TextBox 11">
            <a:extLst>
              <a:ext uri="{FF2B5EF4-FFF2-40B4-BE49-F238E27FC236}">
                <a16:creationId xmlns:a16="http://schemas.microsoft.com/office/drawing/2014/main" id="{0CC3DE11-C642-27CB-1144-7766F263DDF0}"/>
              </a:ext>
            </a:extLst>
          </p:cNvPr>
          <p:cNvSpPr txBox="1"/>
          <p:nvPr/>
        </p:nvSpPr>
        <p:spPr>
          <a:xfrm>
            <a:off x="8734424" y="2075078"/>
            <a:ext cx="2619376" cy="954107"/>
          </a:xfrm>
          <a:prstGeom prst="rect">
            <a:avLst/>
          </a:prstGeom>
          <a:noFill/>
        </p:spPr>
        <p:txBody>
          <a:bodyPr wrap="square" rtlCol="0">
            <a:spAutoFit/>
          </a:bodyPr>
          <a:lstStyle/>
          <a:p>
            <a:pPr algn="ctr"/>
            <a:r>
              <a:rPr lang="en-US" sz="2800" dirty="0">
                <a:solidFill>
                  <a:schemeClr val="accent2"/>
                </a:solidFill>
              </a:rPr>
              <a:t>Selection on Levels</a:t>
            </a:r>
          </a:p>
        </p:txBody>
      </p:sp>
      <p:grpSp>
        <p:nvGrpSpPr>
          <p:cNvPr id="22" name="Group 21">
            <a:extLst>
              <a:ext uri="{FF2B5EF4-FFF2-40B4-BE49-F238E27FC236}">
                <a16:creationId xmlns:a16="http://schemas.microsoft.com/office/drawing/2014/main" id="{13CB3612-F2F0-CD65-0B92-3235724E5266}"/>
              </a:ext>
            </a:extLst>
          </p:cNvPr>
          <p:cNvGrpSpPr/>
          <p:nvPr/>
        </p:nvGrpSpPr>
        <p:grpSpPr>
          <a:xfrm>
            <a:off x="6938957" y="3029185"/>
            <a:ext cx="3143249" cy="1327468"/>
            <a:chOff x="6938957" y="3029185"/>
            <a:chExt cx="3143249" cy="1327468"/>
          </a:xfrm>
        </p:grpSpPr>
        <p:sp>
          <p:nvSpPr>
            <p:cNvPr id="13" name="TextBox 12">
              <a:extLst>
                <a:ext uri="{FF2B5EF4-FFF2-40B4-BE49-F238E27FC236}">
                  <a16:creationId xmlns:a16="http://schemas.microsoft.com/office/drawing/2014/main" id="{0B85F0EA-5B45-5946-5585-F72A44AA6418}"/>
                </a:ext>
              </a:extLst>
            </p:cNvPr>
            <p:cNvSpPr txBox="1"/>
            <p:nvPr/>
          </p:nvSpPr>
          <p:spPr>
            <a:xfrm>
              <a:off x="6938957" y="3525656"/>
              <a:ext cx="3143249" cy="830997"/>
            </a:xfrm>
            <a:prstGeom prst="rect">
              <a:avLst/>
            </a:prstGeom>
            <a:noFill/>
            <a:ln>
              <a:solidFill>
                <a:schemeClr val="tx1"/>
              </a:solidFill>
            </a:ln>
          </p:spPr>
          <p:txBody>
            <a:bodyPr wrap="square" rtlCol="0">
              <a:spAutoFit/>
            </a:bodyPr>
            <a:lstStyle/>
            <a:p>
              <a:pPr algn="ctr"/>
              <a:r>
                <a:rPr lang="en-US" sz="2400" dirty="0"/>
                <a:t>In an RCT, these are both zero!  Hooray!</a:t>
              </a:r>
            </a:p>
          </p:txBody>
        </p:sp>
        <p:cxnSp>
          <p:nvCxnSpPr>
            <p:cNvPr id="15" name="Straight Arrow Connector 14">
              <a:extLst>
                <a:ext uri="{FF2B5EF4-FFF2-40B4-BE49-F238E27FC236}">
                  <a16:creationId xmlns:a16="http://schemas.microsoft.com/office/drawing/2014/main" id="{398DE9FD-6917-CF09-3E0E-F5D4C0F1F411}"/>
                </a:ext>
              </a:extLst>
            </p:cNvPr>
            <p:cNvCxnSpPr>
              <a:cxnSpLocks/>
              <a:stCxn id="13" idx="0"/>
            </p:cNvCxnSpPr>
            <p:nvPr/>
          </p:nvCxnSpPr>
          <p:spPr>
            <a:xfrm flipV="1">
              <a:off x="8510582" y="3029185"/>
              <a:ext cx="1076331" cy="496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796005B-1109-6071-450F-E0B9291148B7}"/>
                </a:ext>
              </a:extLst>
            </p:cNvPr>
            <p:cNvCxnSpPr>
              <a:cxnSpLocks/>
              <a:stCxn id="13" idx="0"/>
            </p:cNvCxnSpPr>
            <p:nvPr/>
          </p:nvCxnSpPr>
          <p:spPr>
            <a:xfrm flipH="1" flipV="1">
              <a:off x="7372350" y="3045552"/>
              <a:ext cx="1138232" cy="480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A796F5F-466F-A291-5992-C52C0EA343EC}"/>
              </a:ext>
            </a:extLst>
          </p:cNvPr>
          <p:cNvSpPr txBox="1"/>
          <p:nvPr/>
        </p:nvSpPr>
        <p:spPr>
          <a:xfrm>
            <a:off x="681038" y="4479763"/>
            <a:ext cx="11206163" cy="1877437"/>
          </a:xfrm>
          <a:prstGeom prst="rect">
            <a:avLst/>
          </a:prstGeom>
          <a:noFill/>
        </p:spPr>
        <p:txBody>
          <a:bodyPr wrap="square" rtlCol="0">
            <a:spAutoFit/>
          </a:bodyPr>
          <a:lstStyle/>
          <a:p>
            <a:r>
              <a:rPr lang="en-US" sz="3200" dirty="0"/>
              <a:t>Caveats:</a:t>
            </a:r>
          </a:p>
          <a:p>
            <a:pPr marL="457200" indent="-457200">
              <a:buFont typeface="Arial" panose="020B0604020202020204" pitchFamily="34" charset="0"/>
              <a:buChar char="•"/>
            </a:pPr>
            <a:r>
              <a:rPr lang="en-US" sz="2800" dirty="0">
                <a:solidFill>
                  <a:schemeClr val="accent1"/>
                </a:solidFill>
              </a:rPr>
              <a:t>Sample sizes should be big enough</a:t>
            </a:r>
          </a:p>
          <a:p>
            <a:pPr marL="457200" indent="-457200">
              <a:buFont typeface="Arial" panose="020B0604020202020204" pitchFamily="34" charset="0"/>
              <a:buChar char="•"/>
            </a:pPr>
            <a:r>
              <a:rPr lang="en-US" sz="2800" dirty="0">
                <a:solidFill>
                  <a:schemeClr val="accent1"/>
                </a:solidFill>
              </a:rPr>
              <a:t>The folks in the RCT need to represent population you care about.</a:t>
            </a:r>
          </a:p>
          <a:p>
            <a:pPr marL="457200" indent="-457200">
              <a:buFont typeface="Arial" panose="020B0604020202020204" pitchFamily="34" charset="0"/>
              <a:buChar char="•"/>
            </a:pPr>
            <a:r>
              <a:rPr lang="en-US" sz="2800" dirty="0">
                <a:solidFill>
                  <a:schemeClr val="accent1"/>
                </a:solidFill>
              </a:rPr>
              <a:t>The folks in the RCT need to do what they are told...</a:t>
            </a:r>
            <a:endParaRPr lang="en-US" sz="2400" dirty="0">
              <a:solidFill>
                <a:schemeClr val="accent1"/>
              </a:solidFill>
            </a:endParaRPr>
          </a:p>
        </p:txBody>
      </p:sp>
    </p:spTree>
    <p:extLst>
      <p:ext uri="{BB962C8B-B14F-4D97-AF65-F5344CB8AC3E}">
        <p14:creationId xmlns:p14="http://schemas.microsoft.com/office/powerpoint/2010/main" val="51580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BE2AE-81CE-1B3F-BE81-72F9F3468109}"/>
              </a:ext>
            </a:extLst>
          </p:cNvPr>
          <p:cNvSpPr>
            <a:spLocks noGrp="1"/>
          </p:cNvSpPr>
          <p:nvPr>
            <p:ph type="title"/>
          </p:nvPr>
        </p:nvSpPr>
        <p:spPr/>
        <p:txBody>
          <a:bodyPr/>
          <a:lstStyle/>
          <a:p>
            <a:r>
              <a:rPr lang="en-US" dirty="0"/>
              <a:t>Example RCT </a:t>
            </a:r>
            <a:br>
              <a:rPr lang="en-US" dirty="0"/>
            </a:br>
            <a:r>
              <a:rPr lang="en-US" sz="2400" dirty="0"/>
              <a:t>This will be our running example for today...</a:t>
            </a:r>
            <a:endParaRPr lang="en-US" dirty="0"/>
          </a:p>
        </p:txBody>
      </p:sp>
      <p:sp>
        <p:nvSpPr>
          <p:cNvPr id="3" name="Content Placeholder 2">
            <a:extLst>
              <a:ext uri="{FF2B5EF4-FFF2-40B4-BE49-F238E27FC236}">
                <a16:creationId xmlns:a16="http://schemas.microsoft.com/office/drawing/2014/main" id="{FC5F549D-EBC6-DE87-9C5D-C48FCC14B327}"/>
              </a:ext>
            </a:extLst>
          </p:cNvPr>
          <p:cNvSpPr>
            <a:spLocks noGrp="1"/>
          </p:cNvSpPr>
          <p:nvPr>
            <p:ph idx="1"/>
          </p:nvPr>
        </p:nvSpPr>
        <p:spPr/>
        <p:txBody>
          <a:bodyPr/>
          <a:lstStyle/>
          <a:p>
            <a:r>
              <a:rPr lang="en-US" dirty="0"/>
              <a:t>We can’t randomly send people to college or not.</a:t>
            </a:r>
          </a:p>
          <a:p>
            <a:r>
              <a:rPr lang="en-US" dirty="0"/>
              <a:t>But we can randomly give them information.</a:t>
            </a:r>
          </a:p>
          <a:p>
            <a:r>
              <a:rPr lang="en-US" dirty="0"/>
              <a:t>This was quite effective at getting high-achieving low-income students to apply to college.</a:t>
            </a:r>
          </a:p>
        </p:txBody>
      </p:sp>
      <p:pic>
        <p:nvPicPr>
          <p:cNvPr id="4" name="Content Placeholder 4">
            <a:extLst>
              <a:ext uri="{FF2B5EF4-FFF2-40B4-BE49-F238E27FC236}">
                <a16:creationId xmlns:a16="http://schemas.microsoft.com/office/drawing/2014/main" id="{3E1C728F-752D-F69F-E769-0728DB7C65E0}"/>
              </a:ext>
            </a:extLst>
          </p:cNvPr>
          <p:cNvPicPr>
            <a:picLocks noChangeAspect="1"/>
          </p:cNvPicPr>
          <p:nvPr/>
        </p:nvPicPr>
        <p:blipFill rotWithShape="1">
          <a:blip r:embed="rId2"/>
          <a:srcRect l="4952" t="6679" r="10267" b="6847"/>
          <a:stretch/>
        </p:blipFill>
        <p:spPr>
          <a:xfrm>
            <a:off x="365760" y="4023360"/>
            <a:ext cx="3566160" cy="2560320"/>
          </a:xfrm>
          <a:prstGeom prst="rect">
            <a:avLst/>
          </a:prstGeom>
          <a:effectLst>
            <a:outerShdw blurRad="50800" dist="38100" dir="8100000" algn="tr" rotWithShape="0">
              <a:prstClr val="black">
                <a:alpha val="40000"/>
              </a:prstClr>
            </a:outerShdw>
          </a:effectLst>
        </p:spPr>
      </p:pic>
      <p:pic>
        <p:nvPicPr>
          <p:cNvPr id="5" name="Content Placeholder 4">
            <a:extLst>
              <a:ext uri="{FF2B5EF4-FFF2-40B4-BE49-F238E27FC236}">
                <a16:creationId xmlns:a16="http://schemas.microsoft.com/office/drawing/2014/main" id="{A6A847A0-D1C8-A035-D29F-EE10ACCE4CC1}"/>
              </a:ext>
            </a:extLst>
          </p:cNvPr>
          <p:cNvPicPr>
            <a:picLocks noChangeAspect="1"/>
          </p:cNvPicPr>
          <p:nvPr/>
        </p:nvPicPr>
        <p:blipFill>
          <a:blip r:embed="rId3"/>
          <a:stretch>
            <a:fillRect/>
          </a:stretch>
        </p:blipFill>
        <p:spPr>
          <a:xfrm>
            <a:off x="4697017" y="3617962"/>
            <a:ext cx="7747396" cy="5387876"/>
          </a:xfrm>
          <a:prstGeom prst="rect">
            <a:avLst/>
          </a:prstGeom>
        </p:spPr>
      </p:pic>
    </p:spTree>
    <p:extLst>
      <p:ext uri="{BB962C8B-B14F-4D97-AF65-F5344CB8AC3E}">
        <p14:creationId xmlns:p14="http://schemas.microsoft.com/office/powerpoint/2010/main" val="160519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4EFF7-336A-BC99-CF38-1AEA1C4C462F}"/>
              </a:ext>
            </a:extLst>
          </p:cNvPr>
          <p:cNvSpPr>
            <a:spLocks noGrp="1"/>
          </p:cNvSpPr>
          <p:nvPr>
            <p:ph type="title"/>
          </p:nvPr>
        </p:nvSpPr>
        <p:spPr/>
        <p:txBody>
          <a:bodyPr/>
          <a:lstStyle/>
          <a:p>
            <a:r>
              <a:rPr lang="en-US" dirty="0"/>
              <a:t>Idea</a:t>
            </a:r>
          </a:p>
        </p:txBody>
      </p:sp>
      <p:sp>
        <p:nvSpPr>
          <p:cNvPr id="3" name="Content Placeholder 2">
            <a:extLst>
              <a:ext uri="{FF2B5EF4-FFF2-40B4-BE49-F238E27FC236}">
                <a16:creationId xmlns:a16="http://schemas.microsoft.com/office/drawing/2014/main" id="{B6731C8C-9B1E-08AC-6C3F-D6B22FFCDF4B}"/>
              </a:ext>
            </a:extLst>
          </p:cNvPr>
          <p:cNvSpPr>
            <a:spLocks noGrp="1"/>
          </p:cNvSpPr>
          <p:nvPr>
            <p:ph idx="1"/>
          </p:nvPr>
        </p:nvSpPr>
        <p:spPr/>
        <p:txBody>
          <a:bodyPr/>
          <a:lstStyle/>
          <a:p>
            <a:r>
              <a:rPr lang="en-US" dirty="0"/>
              <a:t>We can use this RCT to assess returns to college!</a:t>
            </a:r>
          </a:p>
          <a:p>
            <a:endParaRPr lang="en-US" dirty="0"/>
          </a:p>
          <a:p>
            <a:r>
              <a:rPr lang="en-US" dirty="0"/>
              <a:t>Treatment group:</a:t>
            </a:r>
          </a:p>
          <a:p>
            <a:pPr lvl="1"/>
            <a:r>
              <a:rPr lang="en-US" dirty="0">
                <a:solidFill>
                  <a:schemeClr val="accent1"/>
                </a:solidFill>
              </a:rPr>
              <a:t>Folks who randomly got mailers</a:t>
            </a:r>
          </a:p>
          <a:p>
            <a:r>
              <a:rPr lang="en-US" dirty="0"/>
              <a:t>Control group:</a:t>
            </a:r>
          </a:p>
          <a:p>
            <a:pPr lvl="1"/>
            <a:r>
              <a:rPr lang="en-US" dirty="0">
                <a:solidFill>
                  <a:schemeClr val="accent1"/>
                </a:solidFill>
              </a:rPr>
              <a:t>Folks who randomly did not get mailers</a:t>
            </a:r>
          </a:p>
          <a:p>
            <a:pPr lvl="1"/>
            <a:endParaRPr lang="en-US" dirty="0">
              <a:solidFill>
                <a:schemeClr val="accent1"/>
              </a:solidFill>
            </a:endParaRPr>
          </a:p>
          <a:p>
            <a:r>
              <a:rPr lang="en-US" dirty="0"/>
              <a:t>Later, see how much more the treatment group earns than the control group.</a:t>
            </a:r>
          </a:p>
        </p:txBody>
      </p:sp>
      <p:sp>
        <p:nvSpPr>
          <p:cNvPr id="4" name="TextBox 3">
            <a:extLst>
              <a:ext uri="{FF2B5EF4-FFF2-40B4-BE49-F238E27FC236}">
                <a16:creationId xmlns:a16="http://schemas.microsoft.com/office/drawing/2014/main" id="{176EEA2F-D09C-DD3A-C8CC-EFECB1298D3C}"/>
              </a:ext>
            </a:extLst>
          </p:cNvPr>
          <p:cNvSpPr txBox="1"/>
          <p:nvPr/>
        </p:nvSpPr>
        <p:spPr>
          <a:xfrm rot="821530">
            <a:off x="6729411" y="3357562"/>
            <a:ext cx="2586038" cy="954107"/>
          </a:xfrm>
          <a:prstGeom prst="rect">
            <a:avLst/>
          </a:prstGeom>
          <a:noFill/>
        </p:spPr>
        <p:txBody>
          <a:bodyPr wrap="square" rtlCol="0">
            <a:spAutoFit/>
          </a:bodyPr>
          <a:lstStyle/>
          <a:p>
            <a:pPr algn="ctr"/>
            <a:r>
              <a:rPr lang="en-US" sz="2800" b="1" dirty="0">
                <a:solidFill>
                  <a:schemeClr val="accent2"/>
                </a:solidFill>
              </a:rPr>
              <a:t>Researchers have done this.</a:t>
            </a:r>
          </a:p>
        </p:txBody>
      </p:sp>
      <p:sp>
        <p:nvSpPr>
          <p:cNvPr id="5" name="TextBox 4">
            <a:extLst>
              <a:ext uri="{FF2B5EF4-FFF2-40B4-BE49-F238E27FC236}">
                <a16:creationId xmlns:a16="http://schemas.microsoft.com/office/drawing/2014/main" id="{2868AD0E-89F1-2A40-A536-48123F3B8957}"/>
              </a:ext>
            </a:extLst>
          </p:cNvPr>
          <p:cNvSpPr txBox="1"/>
          <p:nvPr/>
        </p:nvSpPr>
        <p:spPr>
          <a:xfrm rot="21339542">
            <a:off x="8052986" y="5582396"/>
            <a:ext cx="3870712" cy="954107"/>
          </a:xfrm>
          <a:prstGeom prst="rect">
            <a:avLst/>
          </a:prstGeom>
          <a:noFill/>
        </p:spPr>
        <p:txBody>
          <a:bodyPr wrap="square" rtlCol="0">
            <a:spAutoFit/>
          </a:bodyPr>
          <a:lstStyle/>
          <a:p>
            <a:pPr algn="ctr"/>
            <a:r>
              <a:rPr lang="en-US" sz="2800" b="1" dirty="0">
                <a:solidFill>
                  <a:schemeClr val="accent2"/>
                </a:solidFill>
              </a:rPr>
              <a:t>Researchers will do this in 5-10 years.</a:t>
            </a:r>
          </a:p>
        </p:txBody>
      </p:sp>
    </p:spTree>
    <p:extLst>
      <p:ext uri="{BB962C8B-B14F-4D97-AF65-F5344CB8AC3E}">
        <p14:creationId xmlns:p14="http://schemas.microsoft.com/office/powerpoint/2010/main" val="288720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CB30D-4D57-5838-74CB-51EC57098E86}"/>
              </a:ext>
            </a:extLst>
          </p:cNvPr>
          <p:cNvSpPr>
            <a:spLocks noGrp="1"/>
          </p:cNvSpPr>
          <p:nvPr>
            <p:ph type="title"/>
          </p:nvPr>
        </p:nvSpPr>
        <p:spPr/>
        <p:txBody>
          <a:bodyPr/>
          <a:lstStyle/>
          <a:p>
            <a:r>
              <a:rPr lang="en-US" dirty="0"/>
              <a:t>Question for today’s class</a:t>
            </a:r>
          </a:p>
        </p:txBody>
      </p:sp>
      <p:sp>
        <p:nvSpPr>
          <p:cNvPr id="3" name="Content Placeholder 2">
            <a:extLst>
              <a:ext uri="{FF2B5EF4-FFF2-40B4-BE49-F238E27FC236}">
                <a16:creationId xmlns:a16="http://schemas.microsoft.com/office/drawing/2014/main" id="{882828B9-1CAA-62CB-452E-205021F39D51}"/>
              </a:ext>
            </a:extLst>
          </p:cNvPr>
          <p:cNvSpPr>
            <a:spLocks noGrp="1"/>
          </p:cNvSpPr>
          <p:nvPr>
            <p:ph idx="1"/>
          </p:nvPr>
        </p:nvSpPr>
        <p:spPr/>
        <p:txBody>
          <a:bodyPr/>
          <a:lstStyle/>
          <a:p>
            <a:r>
              <a:rPr lang="en-US" dirty="0"/>
              <a:t>How should we analyze this experiment?</a:t>
            </a:r>
          </a:p>
          <a:p>
            <a:r>
              <a:rPr lang="en-US" dirty="0"/>
              <a:t>The main subtlety: </a:t>
            </a:r>
          </a:p>
          <a:p>
            <a:pPr lvl="1"/>
            <a:r>
              <a:rPr lang="en-US" dirty="0">
                <a:solidFill>
                  <a:schemeClr val="accent1"/>
                </a:solidFill>
              </a:rPr>
              <a:t>Some people who got the mailer didn’t go to college</a:t>
            </a:r>
          </a:p>
          <a:p>
            <a:pPr lvl="1"/>
            <a:r>
              <a:rPr lang="en-US" dirty="0">
                <a:solidFill>
                  <a:schemeClr val="accent1"/>
                </a:solidFill>
              </a:rPr>
              <a:t>Some people who didn’t get the mailer did go to college</a:t>
            </a:r>
          </a:p>
        </p:txBody>
      </p:sp>
    </p:spTree>
    <p:extLst>
      <p:ext uri="{BB962C8B-B14F-4D97-AF65-F5344CB8AC3E}">
        <p14:creationId xmlns:p14="http://schemas.microsoft.com/office/powerpoint/2010/main" val="304529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E384B-59B5-CB55-C053-E8E0D45EDD18}"/>
              </a:ext>
            </a:extLst>
          </p:cNvPr>
          <p:cNvSpPr>
            <a:spLocks noGrp="1"/>
          </p:cNvSpPr>
          <p:nvPr>
            <p:ph type="title"/>
          </p:nvPr>
        </p:nvSpPr>
        <p:spPr>
          <a:xfrm>
            <a:off x="831850" y="1352550"/>
            <a:ext cx="10515600" cy="2852737"/>
          </a:xfrm>
        </p:spPr>
        <p:txBody>
          <a:bodyPr/>
          <a:lstStyle/>
          <a:p>
            <a:br>
              <a:rPr lang="en-US" dirty="0"/>
            </a:br>
            <a:r>
              <a:rPr lang="en-US" sz="8000" dirty="0"/>
              <a:t>Non-Compliance</a:t>
            </a:r>
            <a:endParaRPr lang="en-US" dirty="0"/>
          </a:p>
        </p:txBody>
      </p:sp>
      <p:sp>
        <p:nvSpPr>
          <p:cNvPr id="3" name="Text Placeholder 2">
            <a:extLst>
              <a:ext uri="{FF2B5EF4-FFF2-40B4-BE49-F238E27FC236}">
                <a16:creationId xmlns:a16="http://schemas.microsoft.com/office/drawing/2014/main" id="{968FCBED-D8AE-5571-49AE-9F8F0EEC7CBE}"/>
              </a:ext>
            </a:extLst>
          </p:cNvPr>
          <p:cNvSpPr>
            <a:spLocks noGrp="1"/>
          </p:cNvSpPr>
          <p:nvPr>
            <p:ph type="body" idx="1"/>
          </p:nvPr>
        </p:nvSpPr>
        <p:spPr/>
        <p:txBody>
          <a:bodyPr/>
          <a:lstStyle/>
          <a:p>
            <a:endParaRPr lang="en-US"/>
          </a:p>
        </p:txBody>
      </p:sp>
      <p:pic>
        <p:nvPicPr>
          <p:cNvPr id="2050" name="Picture 2" descr="I do what I want - Meme by STUMPYBEANS010 :) Memedroid">
            <a:extLst>
              <a:ext uri="{FF2B5EF4-FFF2-40B4-BE49-F238E27FC236}">
                <a16:creationId xmlns:a16="http://schemas.microsoft.com/office/drawing/2014/main" id="{E4921037-2BEE-9567-748A-B52162F15A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1" y="1951038"/>
            <a:ext cx="3699820" cy="355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73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 calcmode="lin" valueType="num">
                                      <p:cBhvr>
                                        <p:cTn id="9" dur="500" fill="hold"/>
                                        <p:tgtEl>
                                          <p:spTgt spid="2050"/>
                                        </p:tgtEl>
                                        <p:attrNameLst>
                                          <p:attrName>style.rotation</p:attrName>
                                        </p:attrNameLst>
                                      </p:cBhvr>
                                      <p:tavLst>
                                        <p:tav tm="0">
                                          <p:val>
                                            <p:fltVal val="360"/>
                                          </p:val>
                                        </p:tav>
                                        <p:tav tm="100000">
                                          <p:val>
                                            <p:fltVal val="0"/>
                                          </p:val>
                                        </p:tav>
                                      </p:tavLst>
                                    </p:anim>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DE3A-E3B5-0C2D-4BC2-46E082CA14E0}"/>
              </a:ext>
            </a:extLst>
          </p:cNvPr>
          <p:cNvSpPr>
            <a:spLocks noGrp="1"/>
          </p:cNvSpPr>
          <p:nvPr>
            <p:ph type="title"/>
          </p:nvPr>
        </p:nvSpPr>
        <p:spPr/>
        <p:txBody>
          <a:bodyPr/>
          <a:lstStyle/>
          <a:p>
            <a:r>
              <a:rPr lang="en-US" dirty="0"/>
              <a:t>Examples of non-compliance in RCTs</a:t>
            </a:r>
            <a:br>
              <a:rPr lang="en-US" dirty="0"/>
            </a:br>
            <a:r>
              <a:rPr lang="en-US" sz="2400" dirty="0"/>
              <a:t>(Basically every RCT that involves humans)</a:t>
            </a:r>
            <a:endParaRPr lang="en-US" dirty="0"/>
          </a:p>
        </p:txBody>
      </p:sp>
      <p:pic>
        <p:nvPicPr>
          <p:cNvPr id="4" name="Picture 3">
            <a:extLst>
              <a:ext uri="{FF2B5EF4-FFF2-40B4-BE49-F238E27FC236}">
                <a16:creationId xmlns:a16="http://schemas.microsoft.com/office/drawing/2014/main" id="{D3766D50-F898-5B48-EA7A-EEB98AA356A8}"/>
              </a:ext>
            </a:extLst>
          </p:cNvPr>
          <p:cNvPicPr>
            <a:picLocks noChangeAspect="1"/>
          </p:cNvPicPr>
          <p:nvPr/>
        </p:nvPicPr>
        <p:blipFill>
          <a:blip r:embed="rId2"/>
          <a:stretch>
            <a:fillRect/>
          </a:stretch>
        </p:blipFill>
        <p:spPr>
          <a:xfrm>
            <a:off x="1566069" y="1873389"/>
            <a:ext cx="1217612" cy="1826418"/>
          </a:xfrm>
          <a:prstGeom prst="rect">
            <a:avLst/>
          </a:prstGeom>
        </p:spPr>
      </p:pic>
      <p:sp>
        <p:nvSpPr>
          <p:cNvPr id="5" name="TextBox 4">
            <a:extLst>
              <a:ext uri="{FF2B5EF4-FFF2-40B4-BE49-F238E27FC236}">
                <a16:creationId xmlns:a16="http://schemas.microsoft.com/office/drawing/2014/main" id="{490BD8E6-0738-307C-5C33-963BD77EB4EC}"/>
              </a:ext>
            </a:extLst>
          </p:cNvPr>
          <p:cNvSpPr txBox="1"/>
          <p:nvPr/>
        </p:nvSpPr>
        <p:spPr>
          <a:xfrm>
            <a:off x="1146175" y="3515141"/>
            <a:ext cx="2057400" cy="369332"/>
          </a:xfrm>
          <a:prstGeom prst="rect">
            <a:avLst/>
          </a:prstGeom>
          <a:noFill/>
        </p:spPr>
        <p:txBody>
          <a:bodyPr wrap="square" rtlCol="0">
            <a:spAutoFit/>
          </a:bodyPr>
          <a:lstStyle/>
          <a:p>
            <a:pPr algn="ctr"/>
            <a:r>
              <a:rPr lang="en-US" dirty="0">
                <a:solidFill>
                  <a:schemeClr val="accent1"/>
                </a:solidFill>
              </a:rPr>
              <a:t>Researcher</a:t>
            </a:r>
          </a:p>
        </p:txBody>
      </p:sp>
      <p:pic>
        <p:nvPicPr>
          <p:cNvPr id="6" name="Picture 5">
            <a:extLst>
              <a:ext uri="{FF2B5EF4-FFF2-40B4-BE49-F238E27FC236}">
                <a16:creationId xmlns:a16="http://schemas.microsoft.com/office/drawing/2014/main" id="{2D5F4CC5-6192-2DBC-7F5B-2ECE2E04A081}"/>
              </a:ext>
            </a:extLst>
          </p:cNvPr>
          <p:cNvPicPr>
            <a:picLocks noChangeAspect="1"/>
          </p:cNvPicPr>
          <p:nvPr/>
        </p:nvPicPr>
        <p:blipFill>
          <a:blip r:embed="rId2"/>
          <a:stretch>
            <a:fillRect/>
          </a:stretch>
        </p:blipFill>
        <p:spPr>
          <a:xfrm>
            <a:off x="1566069" y="4040326"/>
            <a:ext cx="1217612" cy="1826418"/>
          </a:xfrm>
          <a:prstGeom prst="rect">
            <a:avLst/>
          </a:prstGeom>
        </p:spPr>
      </p:pic>
      <p:sp>
        <p:nvSpPr>
          <p:cNvPr id="7" name="TextBox 6">
            <a:extLst>
              <a:ext uri="{FF2B5EF4-FFF2-40B4-BE49-F238E27FC236}">
                <a16:creationId xmlns:a16="http://schemas.microsoft.com/office/drawing/2014/main" id="{D498BE80-67F7-43BB-8DA7-01F6C1291FE9}"/>
              </a:ext>
            </a:extLst>
          </p:cNvPr>
          <p:cNvSpPr txBox="1"/>
          <p:nvPr/>
        </p:nvSpPr>
        <p:spPr>
          <a:xfrm>
            <a:off x="1146175" y="5708926"/>
            <a:ext cx="2057400" cy="369332"/>
          </a:xfrm>
          <a:prstGeom prst="rect">
            <a:avLst/>
          </a:prstGeom>
          <a:noFill/>
        </p:spPr>
        <p:txBody>
          <a:bodyPr wrap="square" rtlCol="0">
            <a:spAutoFit/>
          </a:bodyPr>
          <a:lstStyle/>
          <a:p>
            <a:pPr algn="ctr"/>
            <a:r>
              <a:rPr lang="en-US" dirty="0">
                <a:solidFill>
                  <a:schemeClr val="accent1"/>
                </a:solidFill>
              </a:rPr>
              <a:t>Researcher</a:t>
            </a:r>
          </a:p>
        </p:txBody>
      </p:sp>
      <p:pic>
        <p:nvPicPr>
          <p:cNvPr id="8" name="Picture 7">
            <a:extLst>
              <a:ext uri="{FF2B5EF4-FFF2-40B4-BE49-F238E27FC236}">
                <a16:creationId xmlns:a16="http://schemas.microsoft.com/office/drawing/2014/main" id="{BE20D0A2-9FE2-DA92-56C2-7CE28DF5DDB0}"/>
              </a:ext>
            </a:extLst>
          </p:cNvPr>
          <p:cNvPicPr>
            <a:picLocks noChangeAspect="1"/>
          </p:cNvPicPr>
          <p:nvPr/>
        </p:nvPicPr>
        <p:blipFill>
          <a:blip r:embed="rId3"/>
          <a:stretch>
            <a:fillRect/>
          </a:stretch>
        </p:blipFill>
        <p:spPr>
          <a:xfrm>
            <a:off x="6634239" y="2037013"/>
            <a:ext cx="1109585" cy="1675354"/>
          </a:xfrm>
          <a:prstGeom prst="rect">
            <a:avLst/>
          </a:prstGeom>
        </p:spPr>
      </p:pic>
      <p:pic>
        <p:nvPicPr>
          <p:cNvPr id="9" name="Picture 8">
            <a:extLst>
              <a:ext uri="{FF2B5EF4-FFF2-40B4-BE49-F238E27FC236}">
                <a16:creationId xmlns:a16="http://schemas.microsoft.com/office/drawing/2014/main" id="{86066232-DC30-EEAD-77C9-645BE3EDC7CA}"/>
              </a:ext>
            </a:extLst>
          </p:cNvPr>
          <p:cNvPicPr>
            <a:picLocks noChangeAspect="1"/>
          </p:cNvPicPr>
          <p:nvPr/>
        </p:nvPicPr>
        <p:blipFill>
          <a:blip r:embed="rId3"/>
          <a:stretch>
            <a:fillRect/>
          </a:stretch>
        </p:blipFill>
        <p:spPr>
          <a:xfrm>
            <a:off x="7458152" y="2037013"/>
            <a:ext cx="1109585" cy="1675354"/>
          </a:xfrm>
          <a:prstGeom prst="rect">
            <a:avLst/>
          </a:prstGeom>
        </p:spPr>
      </p:pic>
      <p:pic>
        <p:nvPicPr>
          <p:cNvPr id="10" name="Picture 9">
            <a:extLst>
              <a:ext uri="{FF2B5EF4-FFF2-40B4-BE49-F238E27FC236}">
                <a16:creationId xmlns:a16="http://schemas.microsoft.com/office/drawing/2014/main" id="{9950A990-2C67-C3D3-D146-834F38884D30}"/>
              </a:ext>
            </a:extLst>
          </p:cNvPr>
          <p:cNvPicPr>
            <a:picLocks noChangeAspect="1"/>
          </p:cNvPicPr>
          <p:nvPr/>
        </p:nvPicPr>
        <p:blipFill>
          <a:blip r:embed="rId3"/>
          <a:stretch>
            <a:fillRect/>
          </a:stretch>
        </p:blipFill>
        <p:spPr>
          <a:xfrm>
            <a:off x="8282065" y="2037013"/>
            <a:ext cx="1109585" cy="1675354"/>
          </a:xfrm>
          <a:prstGeom prst="rect">
            <a:avLst/>
          </a:prstGeom>
        </p:spPr>
      </p:pic>
      <p:pic>
        <p:nvPicPr>
          <p:cNvPr id="11" name="Picture 10">
            <a:extLst>
              <a:ext uri="{FF2B5EF4-FFF2-40B4-BE49-F238E27FC236}">
                <a16:creationId xmlns:a16="http://schemas.microsoft.com/office/drawing/2014/main" id="{464C2CB4-F0C5-A945-2103-A13F8CAEF8F1}"/>
              </a:ext>
            </a:extLst>
          </p:cNvPr>
          <p:cNvPicPr>
            <a:picLocks noChangeAspect="1"/>
          </p:cNvPicPr>
          <p:nvPr/>
        </p:nvPicPr>
        <p:blipFill>
          <a:blip r:embed="rId3"/>
          <a:stretch>
            <a:fillRect/>
          </a:stretch>
        </p:blipFill>
        <p:spPr>
          <a:xfrm>
            <a:off x="9127447" y="2024453"/>
            <a:ext cx="1109585" cy="1675354"/>
          </a:xfrm>
          <a:prstGeom prst="rect">
            <a:avLst/>
          </a:prstGeom>
        </p:spPr>
      </p:pic>
      <p:pic>
        <p:nvPicPr>
          <p:cNvPr id="12" name="Picture 11">
            <a:extLst>
              <a:ext uri="{FF2B5EF4-FFF2-40B4-BE49-F238E27FC236}">
                <a16:creationId xmlns:a16="http://schemas.microsoft.com/office/drawing/2014/main" id="{D15A429B-004F-1F1E-7BE0-0E42970408A3}"/>
              </a:ext>
            </a:extLst>
          </p:cNvPr>
          <p:cNvPicPr>
            <a:picLocks noChangeAspect="1"/>
          </p:cNvPicPr>
          <p:nvPr/>
        </p:nvPicPr>
        <p:blipFill>
          <a:blip r:embed="rId3"/>
          <a:stretch>
            <a:fillRect/>
          </a:stretch>
        </p:blipFill>
        <p:spPr>
          <a:xfrm>
            <a:off x="6634239" y="4671490"/>
            <a:ext cx="1109585" cy="1675354"/>
          </a:xfrm>
          <a:prstGeom prst="rect">
            <a:avLst/>
          </a:prstGeom>
        </p:spPr>
      </p:pic>
      <p:pic>
        <p:nvPicPr>
          <p:cNvPr id="13" name="Picture 12">
            <a:extLst>
              <a:ext uri="{FF2B5EF4-FFF2-40B4-BE49-F238E27FC236}">
                <a16:creationId xmlns:a16="http://schemas.microsoft.com/office/drawing/2014/main" id="{47B41A30-A08C-1F69-2E88-23904F2470DB}"/>
              </a:ext>
            </a:extLst>
          </p:cNvPr>
          <p:cNvPicPr>
            <a:picLocks noChangeAspect="1"/>
          </p:cNvPicPr>
          <p:nvPr/>
        </p:nvPicPr>
        <p:blipFill>
          <a:blip r:embed="rId3"/>
          <a:stretch>
            <a:fillRect/>
          </a:stretch>
        </p:blipFill>
        <p:spPr>
          <a:xfrm>
            <a:off x="7458152" y="4671490"/>
            <a:ext cx="1109585" cy="1675354"/>
          </a:xfrm>
          <a:prstGeom prst="rect">
            <a:avLst/>
          </a:prstGeom>
        </p:spPr>
      </p:pic>
      <p:pic>
        <p:nvPicPr>
          <p:cNvPr id="14" name="Picture 13">
            <a:extLst>
              <a:ext uri="{FF2B5EF4-FFF2-40B4-BE49-F238E27FC236}">
                <a16:creationId xmlns:a16="http://schemas.microsoft.com/office/drawing/2014/main" id="{502AEAE9-EB28-DE86-D45F-A5A130BF18F2}"/>
              </a:ext>
            </a:extLst>
          </p:cNvPr>
          <p:cNvPicPr>
            <a:picLocks noChangeAspect="1"/>
          </p:cNvPicPr>
          <p:nvPr/>
        </p:nvPicPr>
        <p:blipFill>
          <a:blip r:embed="rId3"/>
          <a:stretch>
            <a:fillRect/>
          </a:stretch>
        </p:blipFill>
        <p:spPr>
          <a:xfrm>
            <a:off x="8282065" y="4671490"/>
            <a:ext cx="1109585" cy="1675354"/>
          </a:xfrm>
          <a:prstGeom prst="rect">
            <a:avLst/>
          </a:prstGeom>
        </p:spPr>
      </p:pic>
      <p:pic>
        <p:nvPicPr>
          <p:cNvPr id="15" name="Picture 14">
            <a:extLst>
              <a:ext uri="{FF2B5EF4-FFF2-40B4-BE49-F238E27FC236}">
                <a16:creationId xmlns:a16="http://schemas.microsoft.com/office/drawing/2014/main" id="{A67447B1-14C1-F6B2-2C23-BEA687B167ED}"/>
              </a:ext>
            </a:extLst>
          </p:cNvPr>
          <p:cNvPicPr>
            <a:picLocks noChangeAspect="1"/>
          </p:cNvPicPr>
          <p:nvPr/>
        </p:nvPicPr>
        <p:blipFill>
          <a:blip r:embed="rId3"/>
          <a:stretch>
            <a:fillRect/>
          </a:stretch>
        </p:blipFill>
        <p:spPr>
          <a:xfrm>
            <a:off x="9127447" y="4658930"/>
            <a:ext cx="1109585" cy="1675354"/>
          </a:xfrm>
          <a:prstGeom prst="rect">
            <a:avLst/>
          </a:prstGeom>
        </p:spPr>
      </p:pic>
      <p:sp>
        <p:nvSpPr>
          <p:cNvPr id="16" name="TextBox 15">
            <a:extLst>
              <a:ext uri="{FF2B5EF4-FFF2-40B4-BE49-F238E27FC236}">
                <a16:creationId xmlns:a16="http://schemas.microsoft.com/office/drawing/2014/main" id="{BC622727-1E46-6B39-A947-749E619D1206}"/>
              </a:ext>
            </a:extLst>
          </p:cNvPr>
          <p:cNvSpPr txBox="1"/>
          <p:nvPr/>
        </p:nvSpPr>
        <p:spPr>
          <a:xfrm>
            <a:off x="7334250" y="3650994"/>
            <a:ext cx="2057400" cy="369332"/>
          </a:xfrm>
          <a:prstGeom prst="rect">
            <a:avLst/>
          </a:prstGeom>
          <a:noFill/>
        </p:spPr>
        <p:txBody>
          <a:bodyPr wrap="square" rtlCol="0">
            <a:spAutoFit/>
          </a:bodyPr>
          <a:lstStyle/>
          <a:p>
            <a:pPr algn="ctr"/>
            <a:r>
              <a:rPr lang="en-US" dirty="0">
                <a:solidFill>
                  <a:schemeClr val="accent1"/>
                </a:solidFill>
              </a:rPr>
              <a:t>Treatment Group</a:t>
            </a:r>
          </a:p>
        </p:txBody>
      </p:sp>
      <p:sp>
        <p:nvSpPr>
          <p:cNvPr id="17" name="TextBox 16">
            <a:extLst>
              <a:ext uri="{FF2B5EF4-FFF2-40B4-BE49-F238E27FC236}">
                <a16:creationId xmlns:a16="http://schemas.microsoft.com/office/drawing/2014/main" id="{D3F61BE9-6206-1752-F451-AE75F68E0764}"/>
              </a:ext>
            </a:extLst>
          </p:cNvPr>
          <p:cNvSpPr txBox="1"/>
          <p:nvPr/>
        </p:nvSpPr>
        <p:spPr>
          <a:xfrm>
            <a:off x="7458152" y="6308209"/>
            <a:ext cx="2057400" cy="369332"/>
          </a:xfrm>
          <a:prstGeom prst="rect">
            <a:avLst/>
          </a:prstGeom>
          <a:noFill/>
        </p:spPr>
        <p:txBody>
          <a:bodyPr wrap="square" rtlCol="0">
            <a:spAutoFit/>
          </a:bodyPr>
          <a:lstStyle/>
          <a:p>
            <a:pPr algn="ctr"/>
            <a:r>
              <a:rPr lang="en-US" dirty="0">
                <a:solidFill>
                  <a:schemeClr val="accent1"/>
                </a:solidFill>
              </a:rPr>
              <a:t>Control Group</a:t>
            </a:r>
          </a:p>
        </p:txBody>
      </p:sp>
      <p:sp>
        <p:nvSpPr>
          <p:cNvPr id="18" name="Rounded Rectangular Callout 17">
            <a:extLst>
              <a:ext uri="{FF2B5EF4-FFF2-40B4-BE49-F238E27FC236}">
                <a16:creationId xmlns:a16="http://schemas.microsoft.com/office/drawing/2014/main" id="{BAD09352-ABBF-727D-0B09-A44AF7FBFF3E}"/>
              </a:ext>
            </a:extLst>
          </p:cNvPr>
          <p:cNvSpPr/>
          <p:nvPr/>
        </p:nvSpPr>
        <p:spPr>
          <a:xfrm>
            <a:off x="3203575" y="1765237"/>
            <a:ext cx="2892425" cy="837677"/>
          </a:xfrm>
          <a:prstGeom prst="wedgeRoundRectCallout">
            <a:avLst>
              <a:gd name="adj1" fmla="val -75169"/>
              <a:gd name="adj2" fmla="val 35211"/>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Take this medication!</a:t>
            </a:r>
          </a:p>
        </p:txBody>
      </p:sp>
      <p:sp>
        <p:nvSpPr>
          <p:cNvPr id="19" name="Rounded Rectangular Callout 18">
            <a:extLst>
              <a:ext uri="{FF2B5EF4-FFF2-40B4-BE49-F238E27FC236}">
                <a16:creationId xmlns:a16="http://schemas.microsoft.com/office/drawing/2014/main" id="{17230508-AEDD-8C06-2C1E-1BFE2D00218F}"/>
              </a:ext>
            </a:extLst>
          </p:cNvPr>
          <p:cNvSpPr/>
          <p:nvPr/>
        </p:nvSpPr>
        <p:spPr>
          <a:xfrm>
            <a:off x="3343391" y="3832661"/>
            <a:ext cx="3166946" cy="967939"/>
          </a:xfrm>
          <a:prstGeom prst="wedgeRoundRectCallout">
            <a:avLst>
              <a:gd name="adj1" fmla="val -75169"/>
              <a:gd name="adj2" fmla="val 35211"/>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Take this medication!</a:t>
            </a:r>
          </a:p>
          <a:p>
            <a:pPr algn="ctr"/>
            <a:r>
              <a:rPr lang="en-US" dirty="0">
                <a:solidFill>
                  <a:schemeClr val="tx1"/>
                </a:solidFill>
              </a:rPr>
              <a:t>(Secretly a placebo)</a:t>
            </a:r>
          </a:p>
        </p:txBody>
      </p:sp>
      <p:sp>
        <p:nvSpPr>
          <p:cNvPr id="20" name="Rounded Rectangular Callout 19">
            <a:extLst>
              <a:ext uri="{FF2B5EF4-FFF2-40B4-BE49-F238E27FC236}">
                <a16:creationId xmlns:a16="http://schemas.microsoft.com/office/drawing/2014/main" id="{3E1DB146-FCEE-CB44-7B8C-D59E93D79334}"/>
              </a:ext>
            </a:extLst>
          </p:cNvPr>
          <p:cNvSpPr/>
          <p:nvPr/>
        </p:nvSpPr>
        <p:spPr>
          <a:xfrm>
            <a:off x="6567486" y="1457178"/>
            <a:ext cx="600074" cy="387489"/>
          </a:xfrm>
          <a:prstGeom prst="wedgeRoundRectCallout">
            <a:avLst>
              <a:gd name="adj1" fmla="val 36311"/>
              <a:gd name="adj2" fmla="val 147305"/>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OK</a:t>
            </a:r>
          </a:p>
        </p:txBody>
      </p:sp>
      <p:sp>
        <p:nvSpPr>
          <p:cNvPr id="21" name="Rounded Rectangular Callout 20">
            <a:extLst>
              <a:ext uri="{FF2B5EF4-FFF2-40B4-BE49-F238E27FC236}">
                <a16:creationId xmlns:a16="http://schemas.microsoft.com/office/drawing/2014/main" id="{BF3CA7A0-BB76-E48A-81B7-AD0ADC0F9271}"/>
              </a:ext>
            </a:extLst>
          </p:cNvPr>
          <p:cNvSpPr/>
          <p:nvPr/>
        </p:nvSpPr>
        <p:spPr>
          <a:xfrm>
            <a:off x="7334250" y="1457177"/>
            <a:ext cx="600074" cy="387489"/>
          </a:xfrm>
          <a:prstGeom prst="wedgeRoundRectCallout">
            <a:avLst>
              <a:gd name="adj1" fmla="val 36311"/>
              <a:gd name="adj2" fmla="val 147305"/>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OK</a:t>
            </a:r>
          </a:p>
        </p:txBody>
      </p:sp>
      <p:sp>
        <p:nvSpPr>
          <p:cNvPr id="22" name="Rounded Rectangular Callout 21">
            <a:extLst>
              <a:ext uri="{FF2B5EF4-FFF2-40B4-BE49-F238E27FC236}">
                <a16:creationId xmlns:a16="http://schemas.microsoft.com/office/drawing/2014/main" id="{3F165F8B-D17D-CA30-2C64-45A14001F550}"/>
              </a:ext>
            </a:extLst>
          </p:cNvPr>
          <p:cNvSpPr/>
          <p:nvPr/>
        </p:nvSpPr>
        <p:spPr>
          <a:xfrm>
            <a:off x="8248727" y="1423790"/>
            <a:ext cx="878720" cy="413199"/>
          </a:xfrm>
          <a:prstGeom prst="wedgeRoundRectCallout">
            <a:avLst>
              <a:gd name="adj1" fmla="val 10296"/>
              <a:gd name="adj2" fmla="val 154679"/>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Nah.</a:t>
            </a:r>
          </a:p>
        </p:txBody>
      </p:sp>
      <p:sp>
        <p:nvSpPr>
          <p:cNvPr id="23" name="Rounded Rectangular Callout 22">
            <a:extLst>
              <a:ext uri="{FF2B5EF4-FFF2-40B4-BE49-F238E27FC236}">
                <a16:creationId xmlns:a16="http://schemas.microsoft.com/office/drawing/2014/main" id="{1B334821-F45A-72CB-FFCC-C035709510CE}"/>
              </a:ext>
            </a:extLst>
          </p:cNvPr>
          <p:cNvSpPr/>
          <p:nvPr/>
        </p:nvSpPr>
        <p:spPr>
          <a:xfrm>
            <a:off x="9515551" y="1163501"/>
            <a:ext cx="1728711" cy="589028"/>
          </a:xfrm>
          <a:prstGeom prst="wedgeRoundRectCallout">
            <a:avLst>
              <a:gd name="adj1" fmla="val -38753"/>
              <a:gd name="adj2" fmla="val 121054"/>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Don’t tell me what to do!</a:t>
            </a:r>
          </a:p>
        </p:txBody>
      </p:sp>
      <p:sp>
        <p:nvSpPr>
          <p:cNvPr id="24" name="Rounded Rectangular Callout 23">
            <a:extLst>
              <a:ext uri="{FF2B5EF4-FFF2-40B4-BE49-F238E27FC236}">
                <a16:creationId xmlns:a16="http://schemas.microsoft.com/office/drawing/2014/main" id="{01D853CF-BE3D-E688-2229-A621134E7E46}"/>
              </a:ext>
            </a:extLst>
          </p:cNvPr>
          <p:cNvSpPr/>
          <p:nvPr/>
        </p:nvSpPr>
        <p:spPr>
          <a:xfrm>
            <a:off x="6624713" y="4058693"/>
            <a:ext cx="600074" cy="387489"/>
          </a:xfrm>
          <a:prstGeom prst="wedgeRoundRectCallout">
            <a:avLst>
              <a:gd name="adj1" fmla="val 36311"/>
              <a:gd name="adj2" fmla="val 147305"/>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OK</a:t>
            </a:r>
          </a:p>
        </p:txBody>
      </p:sp>
      <p:sp>
        <p:nvSpPr>
          <p:cNvPr id="25" name="Rounded Rectangular Callout 24">
            <a:extLst>
              <a:ext uri="{FF2B5EF4-FFF2-40B4-BE49-F238E27FC236}">
                <a16:creationId xmlns:a16="http://schemas.microsoft.com/office/drawing/2014/main" id="{8D9ADC70-24FE-2125-B9A8-5BC6769F6FE5}"/>
              </a:ext>
            </a:extLst>
          </p:cNvPr>
          <p:cNvSpPr/>
          <p:nvPr/>
        </p:nvSpPr>
        <p:spPr>
          <a:xfrm>
            <a:off x="7391477" y="4058692"/>
            <a:ext cx="600074" cy="387489"/>
          </a:xfrm>
          <a:prstGeom prst="wedgeRoundRectCallout">
            <a:avLst>
              <a:gd name="adj1" fmla="val 36311"/>
              <a:gd name="adj2" fmla="val 147305"/>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OK</a:t>
            </a:r>
          </a:p>
        </p:txBody>
      </p:sp>
      <p:sp>
        <p:nvSpPr>
          <p:cNvPr id="26" name="Rounded Rectangular Callout 25">
            <a:extLst>
              <a:ext uri="{FF2B5EF4-FFF2-40B4-BE49-F238E27FC236}">
                <a16:creationId xmlns:a16="http://schemas.microsoft.com/office/drawing/2014/main" id="{788A1811-B32E-71F0-FC23-36C8755E42EF}"/>
              </a:ext>
            </a:extLst>
          </p:cNvPr>
          <p:cNvSpPr/>
          <p:nvPr/>
        </p:nvSpPr>
        <p:spPr>
          <a:xfrm>
            <a:off x="8332109" y="4048741"/>
            <a:ext cx="878720" cy="413199"/>
          </a:xfrm>
          <a:prstGeom prst="wedgeRoundRectCallout">
            <a:avLst>
              <a:gd name="adj1" fmla="val 10296"/>
              <a:gd name="adj2" fmla="val 154679"/>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Nah.</a:t>
            </a:r>
          </a:p>
        </p:txBody>
      </p:sp>
      <p:sp>
        <p:nvSpPr>
          <p:cNvPr id="27" name="Rounded Rectangular Callout 26">
            <a:extLst>
              <a:ext uri="{FF2B5EF4-FFF2-40B4-BE49-F238E27FC236}">
                <a16:creationId xmlns:a16="http://schemas.microsoft.com/office/drawing/2014/main" id="{A45193F7-6C11-5696-7CCA-0B92FD5C4ED1}"/>
              </a:ext>
            </a:extLst>
          </p:cNvPr>
          <p:cNvSpPr/>
          <p:nvPr/>
        </p:nvSpPr>
        <p:spPr>
          <a:xfrm>
            <a:off x="9770539" y="3314090"/>
            <a:ext cx="2378677" cy="1325563"/>
          </a:xfrm>
          <a:prstGeom prst="wedgeRoundRectCallout">
            <a:avLst>
              <a:gd name="adj1" fmla="val -45202"/>
              <a:gd name="adj2" fmla="val 72639"/>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This tastes like sugar!  I’m going to go find a doctor who will give me the good stuff.</a:t>
            </a:r>
          </a:p>
        </p:txBody>
      </p:sp>
    </p:spTree>
    <p:extLst>
      <p:ext uri="{BB962C8B-B14F-4D97-AF65-F5344CB8AC3E}">
        <p14:creationId xmlns:p14="http://schemas.microsoft.com/office/powerpoint/2010/main" val="152584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DE3A-E3B5-0C2D-4BC2-46E082CA14E0}"/>
              </a:ext>
            </a:extLst>
          </p:cNvPr>
          <p:cNvSpPr>
            <a:spLocks noGrp="1"/>
          </p:cNvSpPr>
          <p:nvPr>
            <p:ph type="title"/>
          </p:nvPr>
        </p:nvSpPr>
        <p:spPr/>
        <p:txBody>
          <a:bodyPr/>
          <a:lstStyle/>
          <a:p>
            <a:r>
              <a:rPr lang="en-US" dirty="0"/>
              <a:t>Examples of non-compliance in RCTs</a:t>
            </a:r>
            <a:br>
              <a:rPr lang="en-US" dirty="0"/>
            </a:br>
            <a:r>
              <a:rPr lang="en-US" sz="2400" dirty="0"/>
              <a:t>(Basically every RCT that involves humans)</a:t>
            </a:r>
            <a:endParaRPr lang="en-US" dirty="0"/>
          </a:p>
        </p:txBody>
      </p:sp>
      <p:pic>
        <p:nvPicPr>
          <p:cNvPr id="4" name="Picture 3">
            <a:extLst>
              <a:ext uri="{FF2B5EF4-FFF2-40B4-BE49-F238E27FC236}">
                <a16:creationId xmlns:a16="http://schemas.microsoft.com/office/drawing/2014/main" id="{D3766D50-F898-5B48-EA7A-EEB98AA356A8}"/>
              </a:ext>
            </a:extLst>
          </p:cNvPr>
          <p:cNvPicPr>
            <a:picLocks noChangeAspect="1"/>
          </p:cNvPicPr>
          <p:nvPr/>
        </p:nvPicPr>
        <p:blipFill>
          <a:blip r:embed="rId2"/>
          <a:stretch>
            <a:fillRect/>
          </a:stretch>
        </p:blipFill>
        <p:spPr>
          <a:xfrm>
            <a:off x="1566069" y="1873389"/>
            <a:ext cx="1217612" cy="1826418"/>
          </a:xfrm>
          <a:prstGeom prst="rect">
            <a:avLst/>
          </a:prstGeom>
        </p:spPr>
      </p:pic>
      <p:sp>
        <p:nvSpPr>
          <p:cNvPr id="5" name="TextBox 4">
            <a:extLst>
              <a:ext uri="{FF2B5EF4-FFF2-40B4-BE49-F238E27FC236}">
                <a16:creationId xmlns:a16="http://schemas.microsoft.com/office/drawing/2014/main" id="{490BD8E6-0738-307C-5C33-963BD77EB4EC}"/>
              </a:ext>
            </a:extLst>
          </p:cNvPr>
          <p:cNvSpPr txBox="1"/>
          <p:nvPr/>
        </p:nvSpPr>
        <p:spPr>
          <a:xfrm>
            <a:off x="1146175" y="3515141"/>
            <a:ext cx="2057400" cy="369332"/>
          </a:xfrm>
          <a:prstGeom prst="rect">
            <a:avLst/>
          </a:prstGeom>
          <a:noFill/>
        </p:spPr>
        <p:txBody>
          <a:bodyPr wrap="square" rtlCol="0">
            <a:spAutoFit/>
          </a:bodyPr>
          <a:lstStyle/>
          <a:p>
            <a:pPr algn="ctr"/>
            <a:r>
              <a:rPr lang="en-US" dirty="0">
                <a:solidFill>
                  <a:schemeClr val="accent1"/>
                </a:solidFill>
              </a:rPr>
              <a:t>Researcher</a:t>
            </a:r>
          </a:p>
        </p:txBody>
      </p:sp>
      <p:pic>
        <p:nvPicPr>
          <p:cNvPr id="6" name="Picture 5">
            <a:extLst>
              <a:ext uri="{FF2B5EF4-FFF2-40B4-BE49-F238E27FC236}">
                <a16:creationId xmlns:a16="http://schemas.microsoft.com/office/drawing/2014/main" id="{2D5F4CC5-6192-2DBC-7F5B-2ECE2E04A081}"/>
              </a:ext>
            </a:extLst>
          </p:cNvPr>
          <p:cNvPicPr>
            <a:picLocks noChangeAspect="1"/>
          </p:cNvPicPr>
          <p:nvPr/>
        </p:nvPicPr>
        <p:blipFill>
          <a:blip r:embed="rId2"/>
          <a:stretch>
            <a:fillRect/>
          </a:stretch>
        </p:blipFill>
        <p:spPr>
          <a:xfrm>
            <a:off x="1566069" y="4040326"/>
            <a:ext cx="1217612" cy="1826418"/>
          </a:xfrm>
          <a:prstGeom prst="rect">
            <a:avLst/>
          </a:prstGeom>
        </p:spPr>
      </p:pic>
      <p:sp>
        <p:nvSpPr>
          <p:cNvPr id="7" name="TextBox 6">
            <a:extLst>
              <a:ext uri="{FF2B5EF4-FFF2-40B4-BE49-F238E27FC236}">
                <a16:creationId xmlns:a16="http://schemas.microsoft.com/office/drawing/2014/main" id="{D498BE80-67F7-43BB-8DA7-01F6C1291FE9}"/>
              </a:ext>
            </a:extLst>
          </p:cNvPr>
          <p:cNvSpPr txBox="1"/>
          <p:nvPr/>
        </p:nvSpPr>
        <p:spPr>
          <a:xfrm>
            <a:off x="1146175" y="5708926"/>
            <a:ext cx="2057400" cy="369332"/>
          </a:xfrm>
          <a:prstGeom prst="rect">
            <a:avLst/>
          </a:prstGeom>
          <a:noFill/>
        </p:spPr>
        <p:txBody>
          <a:bodyPr wrap="square" rtlCol="0">
            <a:spAutoFit/>
          </a:bodyPr>
          <a:lstStyle/>
          <a:p>
            <a:pPr algn="ctr"/>
            <a:r>
              <a:rPr lang="en-US" dirty="0">
                <a:solidFill>
                  <a:schemeClr val="accent1"/>
                </a:solidFill>
              </a:rPr>
              <a:t>Researcher</a:t>
            </a:r>
          </a:p>
        </p:txBody>
      </p:sp>
      <p:pic>
        <p:nvPicPr>
          <p:cNvPr id="8" name="Picture 7">
            <a:extLst>
              <a:ext uri="{FF2B5EF4-FFF2-40B4-BE49-F238E27FC236}">
                <a16:creationId xmlns:a16="http://schemas.microsoft.com/office/drawing/2014/main" id="{BE20D0A2-9FE2-DA92-56C2-7CE28DF5DDB0}"/>
              </a:ext>
            </a:extLst>
          </p:cNvPr>
          <p:cNvPicPr>
            <a:picLocks noChangeAspect="1"/>
          </p:cNvPicPr>
          <p:nvPr/>
        </p:nvPicPr>
        <p:blipFill>
          <a:blip r:embed="rId3"/>
          <a:stretch>
            <a:fillRect/>
          </a:stretch>
        </p:blipFill>
        <p:spPr>
          <a:xfrm>
            <a:off x="6634239" y="2037013"/>
            <a:ext cx="1109585" cy="1675354"/>
          </a:xfrm>
          <a:prstGeom prst="rect">
            <a:avLst/>
          </a:prstGeom>
        </p:spPr>
      </p:pic>
      <p:pic>
        <p:nvPicPr>
          <p:cNvPr id="9" name="Picture 8">
            <a:extLst>
              <a:ext uri="{FF2B5EF4-FFF2-40B4-BE49-F238E27FC236}">
                <a16:creationId xmlns:a16="http://schemas.microsoft.com/office/drawing/2014/main" id="{86066232-DC30-EEAD-77C9-645BE3EDC7CA}"/>
              </a:ext>
            </a:extLst>
          </p:cNvPr>
          <p:cNvPicPr>
            <a:picLocks noChangeAspect="1"/>
          </p:cNvPicPr>
          <p:nvPr/>
        </p:nvPicPr>
        <p:blipFill>
          <a:blip r:embed="rId3"/>
          <a:stretch>
            <a:fillRect/>
          </a:stretch>
        </p:blipFill>
        <p:spPr>
          <a:xfrm>
            <a:off x="7458152" y="2037013"/>
            <a:ext cx="1109585" cy="1675354"/>
          </a:xfrm>
          <a:prstGeom prst="rect">
            <a:avLst/>
          </a:prstGeom>
        </p:spPr>
      </p:pic>
      <p:pic>
        <p:nvPicPr>
          <p:cNvPr id="10" name="Picture 9">
            <a:extLst>
              <a:ext uri="{FF2B5EF4-FFF2-40B4-BE49-F238E27FC236}">
                <a16:creationId xmlns:a16="http://schemas.microsoft.com/office/drawing/2014/main" id="{9950A990-2C67-C3D3-D146-834F38884D30}"/>
              </a:ext>
            </a:extLst>
          </p:cNvPr>
          <p:cNvPicPr>
            <a:picLocks noChangeAspect="1"/>
          </p:cNvPicPr>
          <p:nvPr/>
        </p:nvPicPr>
        <p:blipFill>
          <a:blip r:embed="rId3"/>
          <a:stretch>
            <a:fillRect/>
          </a:stretch>
        </p:blipFill>
        <p:spPr>
          <a:xfrm>
            <a:off x="8282065" y="2037013"/>
            <a:ext cx="1109585" cy="1675354"/>
          </a:xfrm>
          <a:prstGeom prst="rect">
            <a:avLst/>
          </a:prstGeom>
        </p:spPr>
      </p:pic>
      <p:pic>
        <p:nvPicPr>
          <p:cNvPr id="11" name="Picture 10">
            <a:extLst>
              <a:ext uri="{FF2B5EF4-FFF2-40B4-BE49-F238E27FC236}">
                <a16:creationId xmlns:a16="http://schemas.microsoft.com/office/drawing/2014/main" id="{464C2CB4-F0C5-A945-2103-A13F8CAEF8F1}"/>
              </a:ext>
            </a:extLst>
          </p:cNvPr>
          <p:cNvPicPr>
            <a:picLocks noChangeAspect="1"/>
          </p:cNvPicPr>
          <p:nvPr/>
        </p:nvPicPr>
        <p:blipFill>
          <a:blip r:embed="rId3"/>
          <a:stretch>
            <a:fillRect/>
          </a:stretch>
        </p:blipFill>
        <p:spPr>
          <a:xfrm>
            <a:off x="9127447" y="2024453"/>
            <a:ext cx="1109585" cy="1675354"/>
          </a:xfrm>
          <a:prstGeom prst="rect">
            <a:avLst/>
          </a:prstGeom>
        </p:spPr>
      </p:pic>
      <p:pic>
        <p:nvPicPr>
          <p:cNvPr id="12" name="Picture 11">
            <a:extLst>
              <a:ext uri="{FF2B5EF4-FFF2-40B4-BE49-F238E27FC236}">
                <a16:creationId xmlns:a16="http://schemas.microsoft.com/office/drawing/2014/main" id="{D15A429B-004F-1F1E-7BE0-0E42970408A3}"/>
              </a:ext>
            </a:extLst>
          </p:cNvPr>
          <p:cNvPicPr>
            <a:picLocks noChangeAspect="1"/>
          </p:cNvPicPr>
          <p:nvPr/>
        </p:nvPicPr>
        <p:blipFill>
          <a:blip r:embed="rId3"/>
          <a:stretch>
            <a:fillRect/>
          </a:stretch>
        </p:blipFill>
        <p:spPr>
          <a:xfrm>
            <a:off x="6634239" y="4671490"/>
            <a:ext cx="1109585" cy="1675354"/>
          </a:xfrm>
          <a:prstGeom prst="rect">
            <a:avLst/>
          </a:prstGeom>
        </p:spPr>
      </p:pic>
      <p:pic>
        <p:nvPicPr>
          <p:cNvPr id="13" name="Picture 12">
            <a:extLst>
              <a:ext uri="{FF2B5EF4-FFF2-40B4-BE49-F238E27FC236}">
                <a16:creationId xmlns:a16="http://schemas.microsoft.com/office/drawing/2014/main" id="{47B41A30-A08C-1F69-2E88-23904F2470DB}"/>
              </a:ext>
            </a:extLst>
          </p:cNvPr>
          <p:cNvPicPr>
            <a:picLocks noChangeAspect="1"/>
          </p:cNvPicPr>
          <p:nvPr/>
        </p:nvPicPr>
        <p:blipFill>
          <a:blip r:embed="rId3"/>
          <a:stretch>
            <a:fillRect/>
          </a:stretch>
        </p:blipFill>
        <p:spPr>
          <a:xfrm>
            <a:off x="7458152" y="4671490"/>
            <a:ext cx="1109585" cy="1675354"/>
          </a:xfrm>
          <a:prstGeom prst="rect">
            <a:avLst/>
          </a:prstGeom>
        </p:spPr>
      </p:pic>
      <p:pic>
        <p:nvPicPr>
          <p:cNvPr id="14" name="Picture 13">
            <a:extLst>
              <a:ext uri="{FF2B5EF4-FFF2-40B4-BE49-F238E27FC236}">
                <a16:creationId xmlns:a16="http://schemas.microsoft.com/office/drawing/2014/main" id="{502AEAE9-EB28-DE86-D45F-A5A130BF18F2}"/>
              </a:ext>
            </a:extLst>
          </p:cNvPr>
          <p:cNvPicPr>
            <a:picLocks noChangeAspect="1"/>
          </p:cNvPicPr>
          <p:nvPr/>
        </p:nvPicPr>
        <p:blipFill>
          <a:blip r:embed="rId3"/>
          <a:stretch>
            <a:fillRect/>
          </a:stretch>
        </p:blipFill>
        <p:spPr>
          <a:xfrm>
            <a:off x="8282065" y="4671490"/>
            <a:ext cx="1109585" cy="1675354"/>
          </a:xfrm>
          <a:prstGeom prst="rect">
            <a:avLst/>
          </a:prstGeom>
        </p:spPr>
      </p:pic>
      <p:pic>
        <p:nvPicPr>
          <p:cNvPr id="15" name="Picture 14">
            <a:extLst>
              <a:ext uri="{FF2B5EF4-FFF2-40B4-BE49-F238E27FC236}">
                <a16:creationId xmlns:a16="http://schemas.microsoft.com/office/drawing/2014/main" id="{A67447B1-14C1-F6B2-2C23-BEA687B167ED}"/>
              </a:ext>
            </a:extLst>
          </p:cNvPr>
          <p:cNvPicPr>
            <a:picLocks noChangeAspect="1"/>
          </p:cNvPicPr>
          <p:nvPr/>
        </p:nvPicPr>
        <p:blipFill>
          <a:blip r:embed="rId3"/>
          <a:stretch>
            <a:fillRect/>
          </a:stretch>
        </p:blipFill>
        <p:spPr>
          <a:xfrm>
            <a:off x="9127447" y="4658930"/>
            <a:ext cx="1109585" cy="1675354"/>
          </a:xfrm>
          <a:prstGeom prst="rect">
            <a:avLst/>
          </a:prstGeom>
        </p:spPr>
      </p:pic>
      <p:sp>
        <p:nvSpPr>
          <p:cNvPr id="16" name="TextBox 15">
            <a:extLst>
              <a:ext uri="{FF2B5EF4-FFF2-40B4-BE49-F238E27FC236}">
                <a16:creationId xmlns:a16="http://schemas.microsoft.com/office/drawing/2014/main" id="{BC622727-1E46-6B39-A947-749E619D1206}"/>
              </a:ext>
            </a:extLst>
          </p:cNvPr>
          <p:cNvSpPr txBox="1"/>
          <p:nvPr/>
        </p:nvSpPr>
        <p:spPr>
          <a:xfrm>
            <a:off x="7334250" y="3650994"/>
            <a:ext cx="2057400" cy="369332"/>
          </a:xfrm>
          <a:prstGeom prst="rect">
            <a:avLst/>
          </a:prstGeom>
          <a:noFill/>
        </p:spPr>
        <p:txBody>
          <a:bodyPr wrap="square" rtlCol="0">
            <a:spAutoFit/>
          </a:bodyPr>
          <a:lstStyle/>
          <a:p>
            <a:pPr algn="ctr"/>
            <a:r>
              <a:rPr lang="en-US" dirty="0">
                <a:solidFill>
                  <a:schemeClr val="accent1"/>
                </a:solidFill>
              </a:rPr>
              <a:t>Treatment Group</a:t>
            </a:r>
          </a:p>
        </p:txBody>
      </p:sp>
      <p:sp>
        <p:nvSpPr>
          <p:cNvPr id="17" name="TextBox 16">
            <a:extLst>
              <a:ext uri="{FF2B5EF4-FFF2-40B4-BE49-F238E27FC236}">
                <a16:creationId xmlns:a16="http://schemas.microsoft.com/office/drawing/2014/main" id="{D3F61BE9-6206-1752-F451-AE75F68E0764}"/>
              </a:ext>
            </a:extLst>
          </p:cNvPr>
          <p:cNvSpPr txBox="1"/>
          <p:nvPr/>
        </p:nvSpPr>
        <p:spPr>
          <a:xfrm>
            <a:off x="7458152" y="6308209"/>
            <a:ext cx="2057400" cy="369332"/>
          </a:xfrm>
          <a:prstGeom prst="rect">
            <a:avLst/>
          </a:prstGeom>
          <a:noFill/>
        </p:spPr>
        <p:txBody>
          <a:bodyPr wrap="square" rtlCol="0">
            <a:spAutoFit/>
          </a:bodyPr>
          <a:lstStyle/>
          <a:p>
            <a:pPr algn="ctr"/>
            <a:r>
              <a:rPr lang="en-US" dirty="0">
                <a:solidFill>
                  <a:schemeClr val="accent1"/>
                </a:solidFill>
              </a:rPr>
              <a:t>Control Group</a:t>
            </a:r>
          </a:p>
        </p:txBody>
      </p:sp>
      <p:sp>
        <p:nvSpPr>
          <p:cNvPr id="21" name="Rounded Rectangular Callout 20">
            <a:extLst>
              <a:ext uri="{FF2B5EF4-FFF2-40B4-BE49-F238E27FC236}">
                <a16:creationId xmlns:a16="http://schemas.microsoft.com/office/drawing/2014/main" id="{BF3CA7A0-BB76-E48A-81B7-AD0ADC0F9271}"/>
              </a:ext>
            </a:extLst>
          </p:cNvPr>
          <p:cNvSpPr/>
          <p:nvPr/>
        </p:nvSpPr>
        <p:spPr>
          <a:xfrm>
            <a:off x="6824739" y="1077890"/>
            <a:ext cx="1423988" cy="959123"/>
          </a:xfrm>
          <a:prstGeom prst="wedgeRoundRectCallout">
            <a:avLst>
              <a:gd name="adj1" fmla="val 28284"/>
              <a:gd name="adj2" fmla="val 87719"/>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was </a:t>
            </a:r>
            <a:r>
              <a:rPr lang="en-US" dirty="0" err="1">
                <a:solidFill>
                  <a:schemeClr val="tx1"/>
                </a:solidFill>
              </a:rPr>
              <a:t>gonna</a:t>
            </a:r>
            <a:r>
              <a:rPr lang="en-US" dirty="0">
                <a:solidFill>
                  <a:schemeClr val="tx1"/>
                </a:solidFill>
              </a:rPr>
              <a:t> go anyway, but sure!</a:t>
            </a:r>
          </a:p>
        </p:txBody>
      </p:sp>
      <p:sp>
        <p:nvSpPr>
          <p:cNvPr id="22" name="Rounded Rectangular Callout 21">
            <a:extLst>
              <a:ext uri="{FF2B5EF4-FFF2-40B4-BE49-F238E27FC236}">
                <a16:creationId xmlns:a16="http://schemas.microsoft.com/office/drawing/2014/main" id="{3F165F8B-D17D-CA30-2C64-45A14001F550}"/>
              </a:ext>
            </a:extLst>
          </p:cNvPr>
          <p:cNvSpPr/>
          <p:nvPr/>
        </p:nvSpPr>
        <p:spPr>
          <a:xfrm>
            <a:off x="8424372" y="1102673"/>
            <a:ext cx="2515734" cy="759644"/>
          </a:xfrm>
          <a:prstGeom prst="wedgeRoundRectCallout">
            <a:avLst>
              <a:gd name="adj1" fmla="val -30027"/>
              <a:gd name="adj2" fmla="val 88851"/>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wasn’t going to go to college no matter what.</a:t>
            </a:r>
          </a:p>
        </p:txBody>
      </p:sp>
      <p:sp>
        <p:nvSpPr>
          <p:cNvPr id="23" name="Rounded Rectangular Callout 22">
            <a:extLst>
              <a:ext uri="{FF2B5EF4-FFF2-40B4-BE49-F238E27FC236}">
                <a16:creationId xmlns:a16="http://schemas.microsoft.com/office/drawing/2014/main" id="{1B334821-F45A-72CB-FFCC-C035709510CE}"/>
              </a:ext>
            </a:extLst>
          </p:cNvPr>
          <p:cNvSpPr/>
          <p:nvPr/>
        </p:nvSpPr>
        <p:spPr>
          <a:xfrm>
            <a:off x="10015615" y="1789706"/>
            <a:ext cx="1728711" cy="589028"/>
          </a:xfrm>
          <a:prstGeom prst="wedgeRoundRectCallout">
            <a:avLst>
              <a:gd name="adj1" fmla="val -55283"/>
              <a:gd name="adj2" fmla="val 70116"/>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Don’t tell me what to do!</a:t>
            </a:r>
          </a:p>
        </p:txBody>
      </p:sp>
      <p:sp>
        <p:nvSpPr>
          <p:cNvPr id="24" name="Rounded Rectangular Callout 23">
            <a:extLst>
              <a:ext uri="{FF2B5EF4-FFF2-40B4-BE49-F238E27FC236}">
                <a16:creationId xmlns:a16="http://schemas.microsoft.com/office/drawing/2014/main" id="{01D853CF-BE3D-E688-2229-A621134E7E46}"/>
              </a:ext>
            </a:extLst>
          </p:cNvPr>
          <p:cNvSpPr/>
          <p:nvPr/>
        </p:nvSpPr>
        <p:spPr>
          <a:xfrm>
            <a:off x="3919576" y="4358209"/>
            <a:ext cx="2384529" cy="856208"/>
          </a:xfrm>
          <a:prstGeom prst="wedgeRoundRectCallout">
            <a:avLst>
              <a:gd name="adj1" fmla="val 72716"/>
              <a:gd name="adj2" fmla="val 53589"/>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College is too expensive...I won’t go</a:t>
            </a:r>
          </a:p>
        </p:txBody>
      </p:sp>
      <p:sp>
        <p:nvSpPr>
          <p:cNvPr id="25" name="Rounded Rectangular Callout 24">
            <a:extLst>
              <a:ext uri="{FF2B5EF4-FFF2-40B4-BE49-F238E27FC236}">
                <a16:creationId xmlns:a16="http://schemas.microsoft.com/office/drawing/2014/main" id="{8D9ADC70-24FE-2125-B9A8-5BC6769F6FE5}"/>
              </a:ext>
            </a:extLst>
          </p:cNvPr>
          <p:cNvSpPr/>
          <p:nvPr/>
        </p:nvSpPr>
        <p:spPr>
          <a:xfrm>
            <a:off x="5831397" y="3978540"/>
            <a:ext cx="2553500" cy="710474"/>
          </a:xfrm>
          <a:prstGeom prst="wedgeRoundRectCallout">
            <a:avLst>
              <a:gd name="adj1" fmla="val 35192"/>
              <a:gd name="adj2" fmla="val 90998"/>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going to college no matter what!</a:t>
            </a:r>
          </a:p>
        </p:txBody>
      </p:sp>
      <p:sp>
        <p:nvSpPr>
          <p:cNvPr id="26" name="Rounded Rectangular Callout 25">
            <a:extLst>
              <a:ext uri="{FF2B5EF4-FFF2-40B4-BE49-F238E27FC236}">
                <a16:creationId xmlns:a16="http://schemas.microsoft.com/office/drawing/2014/main" id="{788A1811-B32E-71F0-FC23-36C8755E42EF}"/>
              </a:ext>
            </a:extLst>
          </p:cNvPr>
          <p:cNvSpPr/>
          <p:nvPr/>
        </p:nvSpPr>
        <p:spPr>
          <a:xfrm>
            <a:off x="8282064" y="3962060"/>
            <a:ext cx="1809597" cy="856207"/>
          </a:xfrm>
          <a:prstGeom prst="wedgeRoundRectCallout">
            <a:avLst>
              <a:gd name="adj1" fmla="val -25962"/>
              <a:gd name="adj2" fmla="val 73693"/>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a:t>
            </a:r>
            <a:r>
              <a:rPr lang="en-US" b="1" dirty="0">
                <a:solidFill>
                  <a:schemeClr val="tx1"/>
                </a:solidFill>
              </a:rPr>
              <a:t>not</a:t>
            </a:r>
            <a:r>
              <a:rPr lang="en-US" dirty="0">
                <a:solidFill>
                  <a:schemeClr val="tx1"/>
                </a:solidFill>
              </a:rPr>
              <a:t> going to college no matter what!</a:t>
            </a:r>
          </a:p>
        </p:txBody>
      </p:sp>
      <p:sp>
        <p:nvSpPr>
          <p:cNvPr id="27" name="Rounded Rectangular Callout 26">
            <a:extLst>
              <a:ext uri="{FF2B5EF4-FFF2-40B4-BE49-F238E27FC236}">
                <a16:creationId xmlns:a16="http://schemas.microsoft.com/office/drawing/2014/main" id="{A45193F7-6C11-5696-7CCA-0B92FD5C4ED1}"/>
              </a:ext>
            </a:extLst>
          </p:cNvPr>
          <p:cNvSpPr/>
          <p:nvPr/>
        </p:nvSpPr>
        <p:spPr>
          <a:xfrm>
            <a:off x="9974340" y="4202551"/>
            <a:ext cx="2261116" cy="1011865"/>
          </a:xfrm>
          <a:prstGeom prst="wedgeRoundRectCallout">
            <a:avLst>
              <a:gd name="adj1" fmla="val -59806"/>
              <a:gd name="adj2" fmla="val 31005"/>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 just love being in debt, I’ll go to college!</a:t>
            </a:r>
          </a:p>
        </p:txBody>
      </p:sp>
      <p:sp>
        <p:nvSpPr>
          <p:cNvPr id="3" name="&quot;No&quot; Symbol 2">
            <a:extLst>
              <a:ext uri="{FF2B5EF4-FFF2-40B4-BE49-F238E27FC236}">
                <a16:creationId xmlns:a16="http://schemas.microsoft.com/office/drawing/2014/main" id="{085BEBA3-3DF4-9400-3753-76CE4E511EF1}"/>
              </a:ext>
            </a:extLst>
          </p:cNvPr>
          <p:cNvSpPr/>
          <p:nvPr/>
        </p:nvSpPr>
        <p:spPr>
          <a:xfrm>
            <a:off x="2592028" y="4097608"/>
            <a:ext cx="773907" cy="72866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9" name="Group 28">
            <a:extLst>
              <a:ext uri="{FF2B5EF4-FFF2-40B4-BE49-F238E27FC236}">
                <a16:creationId xmlns:a16="http://schemas.microsoft.com/office/drawing/2014/main" id="{E65382E3-9D87-4047-5215-900382444B18}"/>
              </a:ext>
            </a:extLst>
          </p:cNvPr>
          <p:cNvGrpSpPr/>
          <p:nvPr/>
        </p:nvGrpSpPr>
        <p:grpSpPr>
          <a:xfrm>
            <a:off x="3203575" y="1765237"/>
            <a:ext cx="3395605" cy="1691243"/>
            <a:chOff x="3203575" y="1765237"/>
            <a:chExt cx="3395605" cy="1691243"/>
          </a:xfrm>
        </p:grpSpPr>
        <p:sp>
          <p:nvSpPr>
            <p:cNvPr id="18" name="Rounded Rectangular Callout 17">
              <a:extLst>
                <a:ext uri="{FF2B5EF4-FFF2-40B4-BE49-F238E27FC236}">
                  <a16:creationId xmlns:a16="http://schemas.microsoft.com/office/drawing/2014/main" id="{BAD09352-ABBF-727D-0B09-A44AF7FBFF3E}"/>
                </a:ext>
              </a:extLst>
            </p:cNvPr>
            <p:cNvSpPr/>
            <p:nvPr/>
          </p:nvSpPr>
          <p:spPr>
            <a:xfrm>
              <a:off x="3203575" y="1765237"/>
              <a:ext cx="2892425" cy="1548853"/>
            </a:xfrm>
            <a:prstGeom prst="wedgeRoundRectCallout">
              <a:avLst>
                <a:gd name="adj1" fmla="val -75663"/>
                <a:gd name="adj2" fmla="val -722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Here’s some information about college!</a:t>
              </a:r>
            </a:p>
          </p:txBody>
        </p:sp>
        <p:pic>
          <p:nvPicPr>
            <p:cNvPr id="28" name="Content Placeholder 4">
              <a:extLst>
                <a:ext uri="{FF2B5EF4-FFF2-40B4-BE49-F238E27FC236}">
                  <a16:creationId xmlns:a16="http://schemas.microsoft.com/office/drawing/2014/main" id="{EC129ECC-ABA1-8470-F850-7920B828B15D}"/>
                </a:ext>
              </a:extLst>
            </p:cNvPr>
            <p:cNvPicPr>
              <a:picLocks noChangeAspect="1"/>
            </p:cNvPicPr>
            <p:nvPr/>
          </p:nvPicPr>
          <p:blipFill rotWithShape="1">
            <a:blip r:embed="rId4"/>
            <a:srcRect l="4952" t="6679" r="10267" b="6847"/>
            <a:stretch/>
          </p:blipFill>
          <p:spPr>
            <a:xfrm>
              <a:off x="5575367" y="2721435"/>
              <a:ext cx="1023813" cy="735045"/>
            </a:xfrm>
            <a:prstGeom prst="rect">
              <a:avLst/>
            </a:prstGeom>
            <a:effectLst>
              <a:outerShdw blurRad="50800" dist="38100" dir="8100000" algn="tr" rotWithShape="0">
                <a:prstClr val="black">
                  <a:alpha val="40000"/>
                </a:prstClr>
              </a:outerShdw>
            </a:effectLst>
          </p:spPr>
        </p:pic>
      </p:grpSp>
      <p:sp>
        <p:nvSpPr>
          <p:cNvPr id="20" name="Rounded Rectangular Callout 19">
            <a:extLst>
              <a:ext uri="{FF2B5EF4-FFF2-40B4-BE49-F238E27FC236}">
                <a16:creationId xmlns:a16="http://schemas.microsoft.com/office/drawing/2014/main" id="{3E1DB146-FCEE-CB44-7B8C-D59E93D79334}"/>
              </a:ext>
            </a:extLst>
          </p:cNvPr>
          <p:cNvSpPr/>
          <p:nvPr/>
        </p:nvSpPr>
        <p:spPr>
          <a:xfrm>
            <a:off x="5481403" y="1063605"/>
            <a:ext cx="1293137" cy="1393845"/>
          </a:xfrm>
          <a:prstGeom prst="wedgeRoundRectCallout">
            <a:avLst>
              <a:gd name="adj1" fmla="val 57304"/>
              <a:gd name="adj2" fmla="val 60201"/>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Cool!  I’ll go to college now!</a:t>
            </a:r>
          </a:p>
        </p:txBody>
      </p:sp>
    </p:spTree>
    <p:extLst>
      <p:ext uri="{BB962C8B-B14F-4D97-AF65-F5344CB8AC3E}">
        <p14:creationId xmlns:p14="http://schemas.microsoft.com/office/powerpoint/2010/main" val="142816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3"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52A8E-604C-517D-CD38-984A945A516A}"/>
              </a:ext>
            </a:extLst>
          </p:cNvPr>
          <p:cNvSpPr>
            <a:spLocks noGrp="1"/>
          </p:cNvSpPr>
          <p:nvPr>
            <p:ph type="title"/>
          </p:nvPr>
        </p:nvSpPr>
        <p:spPr/>
        <p:txBody>
          <a:bodyPr/>
          <a:lstStyle/>
          <a:p>
            <a:r>
              <a:rPr lang="en-US" dirty="0"/>
              <a:t>A smidge more notation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B90305-AE52-5399-7DCF-6D43314B57A8}"/>
                  </a:ext>
                </a:extLst>
              </p:cNvPr>
              <p:cNvSpPr>
                <a:spLocks noGrp="1"/>
              </p:cNvSpPr>
              <p:nvPr>
                <p:ph idx="1"/>
              </p:nvPr>
            </p:nvSpPr>
            <p:spPr/>
            <p: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𝑌</m:t>
                        </m:r>
                      </m:e>
                      <m:sub>
                        <m:r>
                          <a:rPr lang="en-US" b="0" i="1" smtClean="0">
                            <a:solidFill>
                              <a:schemeClr val="accent1"/>
                            </a:solidFill>
                            <a:latin typeface="Cambria Math" panose="02040503050406030204" pitchFamily="18" charset="0"/>
                          </a:rPr>
                          <m:t>0,</m:t>
                        </m:r>
                        <m:r>
                          <a:rPr lang="en-US" b="0" i="1" smtClean="0">
                            <a:solidFill>
                              <a:schemeClr val="accent1"/>
                            </a:solidFill>
                            <a:latin typeface="Cambria Math" panose="02040503050406030204" pitchFamily="18" charset="0"/>
                          </a:rPr>
                          <m:t>𝑗</m:t>
                        </m:r>
                      </m:sub>
                    </m:sSub>
                  </m:oMath>
                </a14:m>
                <a:r>
                  <a:rPr lang="en-US" dirty="0">
                    <a:solidFill>
                      <a:schemeClr val="accent1"/>
                    </a:solidFill>
                  </a:rPr>
                  <a:t> </a:t>
                </a:r>
                <a:r>
                  <a:rPr lang="en-US" dirty="0"/>
                  <a:t>= Outcome for person j if not treated</a:t>
                </a:r>
              </a:p>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𝑌</m:t>
                        </m:r>
                      </m:e>
                      <m:sub>
                        <m:r>
                          <a:rPr lang="en-US" b="0" i="1" smtClean="0">
                            <a:solidFill>
                              <a:schemeClr val="accent1"/>
                            </a:solidFill>
                            <a:latin typeface="Cambria Math" panose="02040503050406030204" pitchFamily="18" charset="0"/>
                          </a:rPr>
                          <m:t>1,</m:t>
                        </m:r>
                        <m:r>
                          <a:rPr lang="en-US" b="0" i="1" smtClean="0">
                            <a:solidFill>
                              <a:schemeClr val="accent1"/>
                            </a:solidFill>
                            <a:latin typeface="Cambria Math" panose="02040503050406030204" pitchFamily="18" charset="0"/>
                          </a:rPr>
                          <m:t>𝑗</m:t>
                        </m:r>
                      </m:sub>
                    </m:sSub>
                  </m:oMath>
                </a14:m>
                <a:r>
                  <a:rPr lang="en-US" dirty="0"/>
                  <a:t> = Outcome for person j if treated</a:t>
                </a:r>
              </a:p>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𝑍</m:t>
                        </m:r>
                      </m:e>
                      <m:sub>
                        <m:r>
                          <a:rPr lang="en-US" b="0" i="1" smtClean="0">
                            <a:solidFill>
                              <a:schemeClr val="accent1"/>
                            </a:solidFill>
                            <a:latin typeface="Cambria Math" panose="02040503050406030204" pitchFamily="18" charset="0"/>
                          </a:rPr>
                          <m:t>𝑗</m:t>
                        </m:r>
                      </m:sub>
                    </m:sSub>
                  </m:oMath>
                </a14:m>
                <a:r>
                  <a:rPr lang="en-US" dirty="0">
                    <a:solidFill>
                      <a:schemeClr val="accent1"/>
                    </a:solidFill>
                  </a:rPr>
                  <a:t> </a:t>
                </a:r>
                <a:r>
                  <a:rPr lang="en-US" dirty="0"/>
                  <a:t>= 1 if person j is in the the treatment group, 0 if control.</a:t>
                </a:r>
              </a:p>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𝐷</m:t>
                        </m:r>
                      </m:e>
                      <m:sub>
                        <m:r>
                          <a:rPr lang="en-US" b="0" i="1" smtClean="0">
                            <a:solidFill>
                              <a:schemeClr val="accent1"/>
                            </a:solidFill>
                            <a:latin typeface="Cambria Math" panose="02040503050406030204" pitchFamily="18" charset="0"/>
                          </a:rPr>
                          <m:t>𝑗</m:t>
                        </m:r>
                      </m:sub>
                    </m:sSub>
                  </m:oMath>
                </a14:m>
                <a:r>
                  <a:rPr lang="en-US" dirty="0">
                    <a:solidFill>
                      <a:schemeClr val="accent1"/>
                    </a:solidFill>
                  </a:rPr>
                  <a:t> </a:t>
                </a:r>
                <a:r>
                  <a:rPr lang="en-US" dirty="0"/>
                  <a:t>= 1 if person j is</a:t>
                </a:r>
                <a:r>
                  <a:rPr lang="en-US" b="1" dirty="0"/>
                  <a:t> actually </a:t>
                </a:r>
                <a:r>
                  <a:rPr lang="en-US" dirty="0"/>
                  <a:t>treated, 0 otherwise</a:t>
                </a:r>
              </a:p>
              <a:p>
                <a:endParaRPr lang="en-US" dirty="0"/>
              </a:p>
            </p:txBody>
          </p:sp>
        </mc:Choice>
        <mc:Fallback xmlns="">
          <p:sp>
            <p:nvSpPr>
              <p:cNvPr id="3" name="Content Placeholder 2">
                <a:extLst>
                  <a:ext uri="{FF2B5EF4-FFF2-40B4-BE49-F238E27FC236}">
                    <a16:creationId xmlns:a16="http://schemas.microsoft.com/office/drawing/2014/main" id="{CFB90305-AE52-5399-7DCF-6D43314B57A8}"/>
                  </a:ext>
                </a:extLst>
              </p:cNvPr>
              <p:cNvSpPr>
                <a:spLocks noGrp="1" noRot="1" noChangeAspect="1" noMove="1" noResize="1" noEditPoints="1" noAdjustHandles="1" noChangeArrowheads="1" noChangeShapeType="1" noTextEdit="1"/>
              </p:cNvSpPr>
              <p:nvPr>
                <p:ph idx="1"/>
              </p:nvPr>
            </p:nvSpPr>
            <p:spPr>
              <a:blipFill>
                <a:blip r:embed="rId2"/>
                <a:stretch>
                  <a:fillRect l="-1086" t="-2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390F34F-BF63-3A33-4C12-05F91E6C6FE2}"/>
                  </a:ext>
                </a:extLst>
              </p:cNvPr>
              <p:cNvSpPr txBox="1"/>
              <p:nvPr/>
            </p:nvSpPr>
            <p:spPr>
              <a:xfrm>
                <a:off x="328651" y="4174411"/>
                <a:ext cx="9564251" cy="491417"/>
              </a:xfrm>
              <a:prstGeom prst="rect">
                <a:avLst/>
              </a:prstGeom>
              <a:noFill/>
            </p:spPr>
            <p:txBody>
              <a:bodyPr wrap="square" rtlCol="0">
                <a:spAutoFit/>
              </a:bodyPr>
              <a:lstStyle/>
              <a:p>
                <a:r>
                  <a:rPr lang="en-US" sz="2400" b="1" dirty="0"/>
                  <a:t>Quick exercise</a:t>
                </a:r>
                <a:r>
                  <a:rPr lang="en-US" sz="2400" dirty="0"/>
                  <a:t>: What are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𝑗</m:t>
                        </m:r>
                      </m:sub>
                    </m:sSub>
                  </m:oMath>
                </a14:m>
                <a:r>
                  <a:rPr lang="en-US" sz="2400" dirty="0"/>
                  <a:t> and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𝑗</m:t>
                        </m:r>
                      </m:sub>
                    </m:sSub>
                  </m:oMath>
                </a14:m>
                <a:r>
                  <a:rPr lang="en-US" sz="2400" dirty="0"/>
                  <a:t> for each of these people?</a:t>
                </a:r>
              </a:p>
            </p:txBody>
          </p:sp>
        </mc:Choice>
        <mc:Fallback xmlns="">
          <p:sp>
            <p:nvSpPr>
              <p:cNvPr id="13" name="TextBox 12">
                <a:extLst>
                  <a:ext uri="{FF2B5EF4-FFF2-40B4-BE49-F238E27FC236}">
                    <a16:creationId xmlns:a16="http://schemas.microsoft.com/office/drawing/2014/main" id="{B390F34F-BF63-3A33-4C12-05F91E6C6FE2}"/>
                  </a:ext>
                </a:extLst>
              </p:cNvPr>
              <p:cNvSpPr txBox="1">
                <a:spLocks noRot="1" noChangeAspect="1" noMove="1" noResize="1" noEditPoints="1" noAdjustHandles="1" noChangeArrowheads="1" noChangeShapeType="1" noTextEdit="1"/>
              </p:cNvSpPr>
              <p:nvPr/>
            </p:nvSpPr>
            <p:spPr>
              <a:xfrm>
                <a:off x="328651" y="4174411"/>
                <a:ext cx="9564251" cy="491417"/>
              </a:xfrm>
              <a:prstGeom prst="rect">
                <a:avLst/>
              </a:prstGeom>
              <a:blipFill>
                <a:blip r:embed="rId3"/>
                <a:stretch>
                  <a:fillRect l="-927" t="-7500" b="-20000"/>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7E927FBB-1DE7-3737-3DBA-A1AD8E13309E}"/>
              </a:ext>
            </a:extLst>
          </p:cNvPr>
          <p:cNvGrpSpPr/>
          <p:nvPr/>
        </p:nvGrpSpPr>
        <p:grpSpPr>
          <a:xfrm>
            <a:off x="682614" y="4562176"/>
            <a:ext cx="10509317" cy="1831077"/>
            <a:chOff x="682614" y="4562176"/>
            <a:chExt cx="10509317" cy="1831077"/>
          </a:xfrm>
        </p:grpSpPr>
        <p:pic>
          <p:nvPicPr>
            <p:cNvPr id="4" name="Picture 3">
              <a:extLst>
                <a:ext uri="{FF2B5EF4-FFF2-40B4-BE49-F238E27FC236}">
                  <a16:creationId xmlns:a16="http://schemas.microsoft.com/office/drawing/2014/main" id="{C647A55E-FCEB-B6D6-0065-81204AA787B4}"/>
                </a:ext>
              </a:extLst>
            </p:cNvPr>
            <p:cNvPicPr>
              <a:picLocks noChangeAspect="1"/>
            </p:cNvPicPr>
            <p:nvPr/>
          </p:nvPicPr>
          <p:blipFill>
            <a:blip r:embed="rId4"/>
            <a:stretch>
              <a:fillRect/>
            </a:stretch>
          </p:blipFill>
          <p:spPr>
            <a:xfrm>
              <a:off x="682614" y="4649630"/>
              <a:ext cx="1109585" cy="1675354"/>
            </a:xfrm>
            <a:prstGeom prst="rect">
              <a:avLst/>
            </a:prstGeom>
          </p:spPr>
        </p:pic>
        <p:pic>
          <p:nvPicPr>
            <p:cNvPr id="6" name="Content Placeholder 4">
              <a:extLst>
                <a:ext uri="{FF2B5EF4-FFF2-40B4-BE49-F238E27FC236}">
                  <a16:creationId xmlns:a16="http://schemas.microsoft.com/office/drawing/2014/main" id="{27113410-C0EA-FCFC-7BA9-E5CA2023CD1B}"/>
                </a:ext>
              </a:extLst>
            </p:cNvPr>
            <p:cNvPicPr>
              <a:picLocks noChangeAspect="1"/>
            </p:cNvPicPr>
            <p:nvPr/>
          </p:nvPicPr>
          <p:blipFill rotWithShape="1">
            <a:blip r:embed="rId5"/>
            <a:srcRect l="4952" t="6679" r="10267" b="6847"/>
            <a:stretch/>
          </p:blipFill>
          <p:spPr>
            <a:xfrm>
              <a:off x="1501874" y="5040287"/>
              <a:ext cx="900147" cy="646259"/>
            </a:xfrm>
            <a:prstGeom prst="rect">
              <a:avLst/>
            </a:prstGeom>
            <a:effectLst>
              <a:outerShdw blurRad="50800" dist="38100" dir="8100000" algn="tr" rotWithShape="0">
                <a:prstClr val="black">
                  <a:alpha val="40000"/>
                </a:prstClr>
              </a:outerShdw>
            </a:effectLst>
          </p:spPr>
        </p:pic>
        <p:grpSp>
          <p:nvGrpSpPr>
            <p:cNvPr id="18" name="Group 17">
              <a:extLst>
                <a:ext uri="{FF2B5EF4-FFF2-40B4-BE49-F238E27FC236}">
                  <a16:creationId xmlns:a16="http://schemas.microsoft.com/office/drawing/2014/main" id="{2264E625-38E3-CD25-B973-5232072DC3EA}"/>
                </a:ext>
              </a:extLst>
            </p:cNvPr>
            <p:cNvGrpSpPr/>
            <p:nvPr/>
          </p:nvGrpSpPr>
          <p:grpSpPr>
            <a:xfrm>
              <a:off x="3462368" y="4671883"/>
              <a:ext cx="1701255" cy="1721370"/>
              <a:chOff x="3060255" y="4771505"/>
              <a:chExt cx="1701255" cy="1721370"/>
            </a:xfrm>
          </p:grpSpPr>
          <p:pic>
            <p:nvPicPr>
              <p:cNvPr id="7" name="Picture 6">
                <a:extLst>
                  <a:ext uri="{FF2B5EF4-FFF2-40B4-BE49-F238E27FC236}">
                    <a16:creationId xmlns:a16="http://schemas.microsoft.com/office/drawing/2014/main" id="{0D0B9B44-0FB8-7FF2-D541-82D573B04688}"/>
                  </a:ext>
                </a:extLst>
              </p:cNvPr>
              <p:cNvPicPr>
                <a:picLocks noChangeAspect="1"/>
              </p:cNvPicPr>
              <p:nvPr/>
            </p:nvPicPr>
            <p:blipFill>
              <a:blip r:embed="rId4"/>
              <a:stretch>
                <a:fillRect/>
              </a:stretch>
            </p:blipFill>
            <p:spPr>
              <a:xfrm>
                <a:off x="3060255" y="4817521"/>
                <a:ext cx="1109585" cy="1675354"/>
              </a:xfrm>
              <a:prstGeom prst="rect">
                <a:avLst/>
              </a:prstGeom>
            </p:spPr>
          </p:pic>
          <p:pic>
            <p:nvPicPr>
              <p:cNvPr id="9" name="Content Placeholder 4">
                <a:extLst>
                  <a:ext uri="{FF2B5EF4-FFF2-40B4-BE49-F238E27FC236}">
                    <a16:creationId xmlns:a16="http://schemas.microsoft.com/office/drawing/2014/main" id="{C40E6F70-25BE-C9BD-FA84-24F0EDB42CDB}"/>
                  </a:ext>
                </a:extLst>
              </p:cNvPr>
              <p:cNvPicPr>
                <a:picLocks noChangeAspect="1"/>
              </p:cNvPicPr>
              <p:nvPr/>
            </p:nvPicPr>
            <p:blipFill rotWithShape="1">
              <a:blip r:embed="rId5"/>
              <a:srcRect l="4952" t="6679" r="10267" b="6847"/>
              <a:stretch/>
            </p:blipFill>
            <p:spPr>
              <a:xfrm>
                <a:off x="3861363" y="5139909"/>
                <a:ext cx="900147" cy="646259"/>
              </a:xfrm>
              <a:prstGeom prst="rect">
                <a:avLst/>
              </a:prstGeom>
              <a:effectLst>
                <a:outerShdw blurRad="50800" dist="38100" dir="8100000" algn="tr" rotWithShape="0">
                  <a:prstClr val="black">
                    <a:alpha val="40000"/>
                  </a:prstClr>
                </a:outerShdw>
              </a:effectLst>
            </p:spPr>
          </p:pic>
          <p:pic>
            <p:nvPicPr>
              <p:cNvPr id="14" name="Picture 4" descr="Page 12 | Mortarboard Cap Images - Free Download on Freepik">
                <a:extLst>
                  <a:ext uri="{FF2B5EF4-FFF2-40B4-BE49-F238E27FC236}">
                    <a16:creationId xmlns:a16="http://schemas.microsoft.com/office/drawing/2014/main" id="{11EBB84E-B8A5-952F-FD0D-7808B9C47F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0641">
                <a:off x="3373496" y="4771505"/>
                <a:ext cx="475762" cy="473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CB2982F0-35A0-4F43-B214-033C8AA63426}"/>
                </a:ext>
              </a:extLst>
            </p:cNvPr>
            <p:cNvGrpSpPr/>
            <p:nvPr/>
          </p:nvGrpSpPr>
          <p:grpSpPr>
            <a:xfrm>
              <a:off x="9650914" y="4575428"/>
              <a:ext cx="1541017" cy="1749556"/>
              <a:chOff x="9338110" y="4685135"/>
              <a:chExt cx="1541017" cy="1749556"/>
            </a:xfrm>
          </p:grpSpPr>
          <p:pic>
            <p:nvPicPr>
              <p:cNvPr id="10" name="Picture 9">
                <a:extLst>
                  <a:ext uri="{FF2B5EF4-FFF2-40B4-BE49-F238E27FC236}">
                    <a16:creationId xmlns:a16="http://schemas.microsoft.com/office/drawing/2014/main" id="{A424B9BF-A248-2C8B-A5FB-CC00F6365976}"/>
                  </a:ext>
                </a:extLst>
              </p:cNvPr>
              <p:cNvPicPr>
                <a:picLocks noChangeAspect="1"/>
              </p:cNvPicPr>
              <p:nvPr/>
            </p:nvPicPr>
            <p:blipFill>
              <a:blip r:embed="rId4"/>
              <a:stretch>
                <a:fillRect/>
              </a:stretch>
            </p:blipFill>
            <p:spPr>
              <a:xfrm>
                <a:off x="9338110" y="4759337"/>
                <a:ext cx="1109585" cy="1675354"/>
              </a:xfrm>
              <a:prstGeom prst="rect">
                <a:avLst/>
              </a:prstGeom>
            </p:spPr>
          </p:pic>
          <p:sp>
            <p:nvSpPr>
              <p:cNvPr id="12" name="&quot;No&quot; Symbol 11">
                <a:extLst>
                  <a:ext uri="{FF2B5EF4-FFF2-40B4-BE49-F238E27FC236}">
                    <a16:creationId xmlns:a16="http://schemas.microsoft.com/office/drawing/2014/main" id="{662674B7-38BA-CC28-36DF-CAD05063B184}"/>
                  </a:ext>
                </a:extLst>
              </p:cNvPr>
              <p:cNvSpPr/>
              <p:nvPr/>
            </p:nvSpPr>
            <p:spPr>
              <a:xfrm>
                <a:off x="10105220" y="5258007"/>
                <a:ext cx="773907" cy="72866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4" descr="Page 12 | Mortarboard Cap Images - Free Download on Freepik">
                <a:extLst>
                  <a:ext uri="{FF2B5EF4-FFF2-40B4-BE49-F238E27FC236}">
                    <a16:creationId xmlns:a16="http://schemas.microsoft.com/office/drawing/2014/main" id="{6BF4536D-AA36-B3E5-D153-0A37935F29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0641">
                <a:off x="9659770" y="4685135"/>
                <a:ext cx="518167" cy="5156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CFFE28E9-72E8-0AD8-2BB7-B07B0A551FEA}"/>
                </a:ext>
              </a:extLst>
            </p:cNvPr>
            <p:cNvGrpSpPr/>
            <p:nvPr/>
          </p:nvGrpSpPr>
          <p:grpSpPr>
            <a:xfrm>
              <a:off x="6576667" y="4562176"/>
              <a:ext cx="1541017" cy="1675354"/>
              <a:chOff x="6185257" y="4641239"/>
              <a:chExt cx="1541017" cy="1675354"/>
            </a:xfrm>
          </p:grpSpPr>
          <p:pic>
            <p:nvPicPr>
              <p:cNvPr id="16" name="Picture 15">
                <a:extLst>
                  <a:ext uri="{FF2B5EF4-FFF2-40B4-BE49-F238E27FC236}">
                    <a16:creationId xmlns:a16="http://schemas.microsoft.com/office/drawing/2014/main" id="{AFC29E23-D31F-9FFB-C0BC-F3FDF1728935}"/>
                  </a:ext>
                </a:extLst>
              </p:cNvPr>
              <p:cNvPicPr>
                <a:picLocks noChangeAspect="1"/>
              </p:cNvPicPr>
              <p:nvPr/>
            </p:nvPicPr>
            <p:blipFill>
              <a:blip r:embed="rId4"/>
              <a:stretch>
                <a:fillRect/>
              </a:stretch>
            </p:blipFill>
            <p:spPr>
              <a:xfrm>
                <a:off x="6185257" y="4641239"/>
                <a:ext cx="1109585" cy="1675354"/>
              </a:xfrm>
              <a:prstGeom prst="rect">
                <a:avLst/>
              </a:prstGeom>
            </p:spPr>
          </p:pic>
          <p:sp>
            <p:nvSpPr>
              <p:cNvPr id="17" name="&quot;No&quot; Symbol 16">
                <a:extLst>
                  <a:ext uri="{FF2B5EF4-FFF2-40B4-BE49-F238E27FC236}">
                    <a16:creationId xmlns:a16="http://schemas.microsoft.com/office/drawing/2014/main" id="{62147D4B-BD89-E3FE-EC25-8F658A7A01B1}"/>
                  </a:ext>
                </a:extLst>
              </p:cNvPr>
              <p:cNvSpPr/>
              <p:nvPr/>
            </p:nvSpPr>
            <p:spPr>
              <a:xfrm>
                <a:off x="6952367" y="5139909"/>
                <a:ext cx="773907" cy="72866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D12E826-2CAE-FFAA-E18C-5EE56D38B3D3}"/>
                  </a:ext>
                </a:extLst>
              </p:cNvPr>
              <p:cNvSpPr txBox="1"/>
              <p:nvPr/>
            </p:nvSpPr>
            <p:spPr>
              <a:xfrm>
                <a:off x="328651" y="6324984"/>
                <a:ext cx="2657437" cy="4914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𝑍</m:t>
                          </m:r>
                        </m:e>
                        <m:sub>
                          <m:r>
                            <a:rPr lang="en-US" sz="2400" b="0" i="1" smtClean="0">
                              <a:solidFill>
                                <a:schemeClr val="accent1"/>
                              </a:solidFill>
                              <a:latin typeface="Cambria Math" panose="02040503050406030204" pitchFamily="18" charset="0"/>
                            </a:rPr>
                            <m:t>𝑗</m:t>
                          </m:r>
                        </m:sub>
                      </m:sSub>
                      <m:r>
                        <a:rPr lang="en-US" sz="2400" b="0" i="1" smtClean="0">
                          <a:solidFill>
                            <a:schemeClr val="accent1"/>
                          </a:solidFill>
                          <a:latin typeface="Cambria Math" panose="02040503050406030204" pitchFamily="18" charset="0"/>
                        </a:rPr>
                        <m:t>=1,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𝐷</m:t>
                          </m:r>
                        </m:e>
                        <m:sub>
                          <m:r>
                            <a:rPr lang="en-US" sz="2400" b="0" i="1" smtClean="0">
                              <a:solidFill>
                                <a:schemeClr val="accent1"/>
                              </a:solidFill>
                              <a:latin typeface="Cambria Math" panose="02040503050406030204" pitchFamily="18" charset="0"/>
                            </a:rPr>
                            <m:t>𝑗</m:t>
                          </m:r>
                        </m:sub>
                      </m:sSub>
                      <m:r>
                        <a:rPr lang="en-US" sz="2400" b="0" i="1" smtClean="0">
                          <a:solidFill>
                            <a:schemeClr val="accent1"/>
                          </a:solidFill>
                          <a:latin typeface="Cambria Math" panose="02040503050406030204" pitchFamily="18" charset="0"/>
                        </a:rPr>
                        <m:t>=0</m:t>
                      </m:r>
                    </m:oMath>
                  </m:oMathPara>
                </a14:m>
                <a:endParaRPr lang="en-US" sz="2400" dirty="0">
                  <a:solidFill>
                    <a:schemeClr val="accent1"/>
                  </a:solidFill>
                </a:endParaRPr>
              </a:p>
            </p:txBody>
          </p:sp>
        </mc:Choice>
        <mc:Fallback xmlns="">
          <p:sp>
            <p:nvSpPr>
              <p:cNvPr id="21" name="TextBox 20">
                <a:extLst>
                  <a:ext uri="{FF2B5EF4-FFF2-40B4-BE49-F238E27FC236}">
                    <a16:creationId xmlns:a16="http://schemas.microsoft.com/office/drawing/2014/main" id="{ED12E826-2CAE-FFAA-E18C-5EE56D38B3D3}"/>
                  </a:ext>
                </a:extLst>
              </p:cNvPr>
              <p:cNvSpPr txBox="1">
                <a:spLocks noRot="1" noChangeAspect="1" noMove="1" noResize="1" noEditPoints="1" noAdjustHandles="1" noChangeArrowheads="1" noChangeShapeType="1" noTextEdit="1"/>
              </p:cNvSpPr>
              <p:nvPr/>
            </p:nvSpPr>
            <p:spPr>
              <a:xfrm>
                <a:off x="328651" y="6324984"/>
                <a:ext cx="2657437" cy="491417"/>
              </a:xfrm>
              <a:prstGeom prst="rect">
                <a:avLst/>
              </a:prstGeom>
              <a:blipFill>
                <a:blip r:embed="rId7"/>
                <a:stretch>
                  <a:fillRect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9FEEF5F-B8AE-9908-B6CE-4545FFA11BE6}"/>
                  </a:ext>
                </a:extLst>
              </p:cNvPr>
              <p:cNvSpPr txBox="1"/>
              <p:nvPr/>
            </p:nvSpPr>
            <p:spPr>
              <a:xfrm>
                <a:off x="3125278" y="6326354"/>
                <a:ext cx="2657437" cy="4914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𝑍</m:t>
                          </m:r>
                        </m:e>
                        <m:sub>
                          <m:r>
                            <a:rPr lang="en-US" sz="2400" b="0" i="1" smtClean="0">
                              <a:solidFill>
                                <a:schemeClr val="accent1"/>
                              </a:solidFill>
                              <a:latin typeface="Cambria Math" panose="02040503050406030204" pitchFamily="18" charset="0"/>
                            </a:rPr>
                            <m:t>𝑗</m:t>
                          </m:r>
                        </m:sub>
                      </m:sSub>
                      <m:r>
                        <a:rPr lang="en-US" sz="2400" b="0" i="1" smtClean="0">
                          <a:solidFill>
                            <a:schemeClr val="accent1"/>
                          </a:solidFill>
                          <a:latin typeface="Cambria Math" panose="02040503050406030204" pitchFamily="18" charset="0"/>
                        </a:rPr>
                        <m:t>=1,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𝐷</m:t>
                          </m:r>
                        </m:e>
                        <m:sub>
                          <m:r>
                            <a:rPr lang="en-US" sz="2400" b="0" i="1" smtClean="0">
                              <a:solidFill>
                                <a:schemeClr val="accent1"/>
                              </a:solidFill>
                              <a:latin typeface="Cambria Math" panose="02040503050406030204" pitchFamily="18" charset="0"/>
                            </a:rPr>
                            <m:t>𝑗</m:t>
                          </m:r>
                        </m:sub>
                      </m:sSub>
                      <m:r>
                        <a:rPr lang="en-US" sz="2400" b="0" i="1" smtClean="0">
                          <a:solidFill>
                            <a:schemeClr val="accent1"/>
                          </a:solidFill>
                          <a:latin typeface="Cambria Math" panose="02040503050406030204" pitchFamily="18" charset="0"/>
                        </a:rPr>
                        <m:t>=1</m:t>
                      </m:r>
                    </m:oMath>
                  </m:oMathPara>
                </a14:m>
                <a:endParaRPr lang="en-US" sz="2400" dirty="0">
                  <a:solidFill>
                    <a:schemeClr val="accent1"/>
                  </a:solidFill>
                </a:endParaRPr>
              </a:p>
            </p:txBody>
          </p:sp>
        </mc:Choice>
        <mc:Fallback xmlns="">
          <p:sp>
            <p:nvSpPr>
              <p:cNvPr id="22" name="TextBox 21">
                <a:extLst>
                  <a:ext uri="{FF2B5EF4-FFF2-40B4-BE49-F238E27FC236}">
                    <a16:creationId xmlns:a16="http://schemas.microsoft.com/office/drawing/2014/main" id="{39FEEF5F-B8AE-9908-B6CE-4545FFA11BE6}"/>
                  </a:ext>
                </a:extLst>
              </p:cNvPr>
              <p:cNvSpPr txBox="1">
                <a:spLocks noRot="1" noChangeAspect="1" noMove="1" noResize="1" noEditPoints="1" noAdjustHandles="1" noChangeArrowheads="1" noChangeShapeType="1" noTextEdit="1"/>
              </p:cNvSpPr>
              <p:nvPr/>
            </p:nvSpPr>
            <p:spPr>
              <a:xfrm>
                <a:off x="3125278" y="6326354"/>
                <a:ext cx="2657437" cy="491417"/>
              </a:xfrm>
              <a:prstGeom prst="rect">
                <a:avLst/>
              </a:prstGeom>
              <a:blipFill>
                <a:blip r:embed="rId8"/>
                <a:stretch>
                  <a:fillRect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D72021B-060C-A817-B5D3-33B56362174C}"/>
                  </a:ext>
                </a:extLst>
              </p:cNvPr>
              <p:cNvSpPr txBox="1"/>
              <p:nvPr/>
            </p:nvSpPr>
            <p:spPr>
              <a:xfrm>
                <a:off x="5987226" y="6244050"/>
                <a:ext cx="2657437" cy="4914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𝑍</m:t>
                          </m:r>
                        </m:e>
                        <m:sub>
                          <m:r>
                            <a:rPr lang="en-US" sz="2400" b="0" i="1" smtClean="0">
                              <a:solidFill>
                                <a:schemeClr val="accent1"/>
                              </a:solidFill>
                              <a:latin typeface="Cambria Math" panose="02040503050406030204" pitchFamily="18" charset="0"/>
                            </a:rPr>
                            <m:t>𝑗</m:t>
                          </m:r>
                        </m:sub>
                      </m:sSub>
                      <m:r>
                        <a:rPr lang="en-US" sz="2400" b="0" i="1" smtClean="0">
                          <a:solidFill>
                            <a:schemeClr val="accent1"/>
                          </a:solidFill>
                          <a:latin typeface="Cambria Math" panose="02040503050406030204" pitchFamily="18" charset="0"/>
                        </a:rPr>
                        <m:t>=0,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𝐷</m:t>
                          </m:r>
                        </m:e>
                        <m:sub>
                          <m:r>
                            <a:rPr lang="en-US" sz="2400" b="0" i="1" smtClean="0">
                              <a:solidFill>
                                <a:schemeClr val="accent1"/>
                              </a:solidFill>
                              <a:latin typeface="Cambria Math" panose="02040503050406030204" pitchFamily="18" charset="0"/>
                            </a:rPr>
                            <m:t>𝑗</m:t>
                          </m:r>
                        </m:sub>
                      </m:sSub>
                      <m:r>
                        <a:rPr lang="en-US" sz="2400" b="0" i="1" smtClean="0">
                          <a:solidFill>
                            <a:schemeClr val="accent1"/>
                          </a:solidFill>
                          <a:latin typeface="Cambria Math" panose="02040503050406030204" pitchFamily="18" charset="0"/>
                        </a:rPr>
                        <m:t>=0</m:t>
                      </m:r>
                    </m:oMath>
                  </m:oMathPara>
                </a14:m>
                <a:endParaRPr lang="en-US" sz="2400" dirty="0">
                  <a:solidFill>
                    <a:schemeClr val="accent1"/>
                  </a:solidFill>
                </a:endParaRPr>
              </a:p>
            </p:txBody>
          </p:sp>
        </mc:Choice>
        <mc:Fallback xmlns="">
          <p:sp>
            <p:nvSpPr>
              <p:cNvPr id="23" name="TextBox 22">
                <a:extLst>
                  <a:ext uri="{FF2B5EF4-FFF2-40B4-BE49-F238E27FC236}">
                    <a16:creationId xmlns:a16="http://schemas.microsoft.com/office/drawing/2014/main" id="{0D72021B-060C-A817-B5D3-33B56362174C}"/>
                  </a:ext>
                </a:extLst>
              </p:cNvPr>
              <p:cNvSpPr txBox="1">
                <a:spLocks noRot="1" noChangeAspect="1" noMove="1" noResize="1" noEditPoints="1" noAdjustHandles="1" noChangeArrowheads="1" noChangeShapeType="1" noTextEdit="1"/>
              </p:cNvSpPr>
              <p:nvPr/>
            </p:nvSpPr>
            <p:spPr>
              <a:xfrm>
                <a:off x="5987226" y="6244050"/>
                <a:ext cx="2657437" cy="491417"/>
              </a:xfrm>
              <a:prstGeom prst="rect">
                <a:avLst/>
              </a:prstGeom>
              <a:blipFill>
                <a:blip r:embed="rId9"/>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B61C846-3249-2C35-F603-81D31F9C7AB8}"/>
                  </a:ext>
                </a:extLst>
              </p:cNvPr>
              <p:cNvSpPr txBox="1"/>
              <p:nvPr/>
            </p:nvSpPr>
            <p:spPr>
              <a:xfrm>
                <a:off x="8981701" y="6260536"/>
                <a:ext cx="2657437" cy="4914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𝑍</m:t>
                          </m:r>
                        </m:e>
                        <m:sub>
                          <m:r>
                            <a:rPr lang="en-US" sz="2400" b="0" i="1" smtClean="0">
                              <a:solidFill>
                                <a:schemeClr val="accent1"/>
                              </a:solidFill>
                              <a:latin typeface="Cambria Math" panose="02040503050406030204" pitchFamily="18" charset="0"/>
                            </a:rPr>
                            <m:t>𝑗</m:t>
                          </m:r>
                        </m:sub>
                      </m:sSub>
                      <m:r>
                        <a:rPr lang="en-US" sz="2400" b="0" i="1" smtClean="0">
                          <a:solidFill>
                            <a:schemeClr val="accent1"/>
                          </a:solidFill>
                          <a:latin typeface="Cambria Math" panose="02040503050406030204" pitchFamily="18" charset="0"/>
                        </a:rPr>
                        <m:t>=0,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𝐷</m:t>
                          </m:r>
                        </m:e>
                        <m:sub>
                          <m:r>
                            <a:rPr lang="en-US" sz="2400" b="0" i="1" smtClean="0">
                              <a:solidFill>
                                <a:schemeClr val="accent1"/>
                              </a:solidFill>
                              <a:latin typeface="Cambria Math" panose="02040503050406030204" pitchFamily="18" charset="0"/>
                            </a:rPr>
                            <m:t>𝑗</m:t>
                          </m:r>
                        </m:sub>
                      </m:sSub>
                      <m:r>
                        <a:rPr lang="en-US" sz="2400" b="0" i="1" smtClean="0">
                          <a:solidFill>
                            <a:schemeClr val="accent1"/>
                          </a:solidFill>
                          <a:latin typeface="Cambria Math" panose="02040503050406030204" pitchFamily="18" charset="0"/>
                        </a:rPr>
                        <m:t>=1</m:t>
                      </m:r>
                    </m:oMath>
                  </m:oMathPara>
                </a14:m>
                <a:endParaRPr lang="en-US" sz="2400" dirty="0">
                  <a:solidFill>
                    <a:schemeClr val="accent1"/>
                  </a:solidFill>
                </a:endParaRPr>
              </a:p>
            </p:txBody>
          </p:sp>
        </mc:Choice>
        <mc:Fallback xmlns="">
          <p:sp>
            <p:nvSpPr>
              <p:cNvPr id="24" name="TextBox 23">
                <a:extLst>
                  <a:ext uri="{FF2B5EF4-FFF2-40B4-BE49-F238E27FC236}">
                    <a16:creationId xmlns:a16="http://schemas.microsoft.com/office/drawing/2014/main" id="{0B61C846-3249-2C35-F603-81D31F9C7AB8}"/>
                  </a:ext>
                </a:extLst>
              </p:cNvPr>
              <p:cNvSpPr txBox="1">
                <a:spLocks noRot="1" noChangeAspect="1" noMove="1" noResize="1" noEditPoints="1" noAdjustHandles="1" noChangeArrowheads="1" noChangeShapeType="1" noTextEdit="1"/>
              </p:cNvSpPr>
              <p:nvPr/>
            </p:nvSpPr>
            <p:spPr>
              <a:xfrm>
                <a:off x="8981701" y="6260536"/>
                <a:ext cx="2657437" cy="491417"/>
              </a:xfrm>
              <a:prstGeom prst="rect">
                <a:avLst/>
              </a:prstGeom>
              <a:blipFill>
                <a:blip r:embed="rId10"/>
                <a:stretch>
                  <a:fillRect b="-12500"/>
                </a:stretch>
              </a:blipFill>
            </p:spPr>
            <p:txBody>
              <a:bodyPr/>
              <a:lstStyle/>
              <a:p>
                <a:r>
                  <a:rPr lang="en-US">
                    <a:noFill/>
                  </a:rPr>
                  <a:t> </a:t>
                </a:r>
              </a:p>
            </p:txBody>
          </p:sp>
        </mc:Fallback>
      </mc:AlternateContent>
    </p:spTree>
    <p:extLst>
      <p:ext uri="{BB962C8B-B14F-4D97-AF65-F5344CB8AC3E}">
        <p14:creationId xmlns:p14="http://schemas.microsoft.com/office/powerpoint/2010/main" val="339955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p:bldP spid="21" grpId="0"/>
      <p:bldP spid="22" grpId="0"/>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05EDDF87-7B5C-512A-35E5-3410F9BC1B11}"/>
              </a:ext>
            </a:extLst>
          </p:cNvPr>
          <p:cNvCxnSpPr>
            <a:cxnSpLocks/>
            <a:endCxn id="11" idx="0"/>
          </p:cNvCxnSpPr>
          <p:nvPr/>
        </p:nvCxnSpPr>
        <p:spPr>
          <a:xfrm flipH="1" flipV="1">
            <a:off x="2707994" y="929519"/>
            <a:ext cx="49494" cy="6314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4B32734-155C-F03A-8399-5C49F8B2B81B}"/>
              </a:ext>
            </a:extLst>
          </p:cNvPr>
          <p:cNvCxnSpPr>
            <a:cxnSpLocks/>
          </p:cNvCxnSpPr>
          <p:nvPr/>
        </p:nvCxnSpPr>
        <p:spPr>
          <a:xfrm flipV="1">
            <a:off x="6365508" y="919863"/>
            <a:ext cx="0" cy="6429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6FF4C55-9D16-42B0-E169-F32BC7EC9648}"/>
              </a:ext>
            </a:extLst>
          </p:cNvPr>
          <p:cNvCxnSpPr>
            <a:cxnSpLocks/>
          </p:cNvCxnSpPr>
          <p:nvPr/>
        </p:nvCxnSpPr>
        <p:spPr>
          <a:xfrm flipV="1">
            <a:off x="9942898" y="919863"/>
            <a:ext cx="0" cy="6695375"/>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3DA33B2-3B47-948C-DEAA-DC9AB2E07A72}"/>
              </a:ext>
            </a:extLst>
          </p:cNvPr>
          <p:cNvSpPr>
            <a:spLocks noGrp="1"/>
          </p:cNvSpPr>
          <p:nvPr>
            <p:ph type="title"/>
          </p:nvPr>
        </p:nvSpPr>
        <p:spPr>
          <a:xfrm>
            <a:off x="223838" y="-185802"/>
            <a:ext cx="10515600" cy="1325563"/>
          </a:xfrm>
        </p:spPr>
        <p:txBody>
          <a:bodyPr/>
          <a:lstStyle/>
          <a:p>
            <a:r>
              <a:rPr lang="en-US" dirty="0"/>
              <a:t>Types of people (for a particular experiment)</a:t>
            </a:r>
          </a:p>
        </p:txBody>
      </p:sp>
      <p:sp>
        <p:nvSpPr>
          <p:cNvPr id="4" name="TextBox 3">
            <a:extLst>
              <a:ext uri="{FF2B5EF4-FFF2-40B4-BE49-F238E27FC236}">
                <a16:creationId xmlns:a16="http://schemas.microsoft.com/office/drawing/2014/main" id="{E85B6CB0-6DCE-F7C0-2A15-1322008D1F24}"/>
              </a:ext>
            </a:extLst>
          </p:cNvPr>
          <p:cNvSpPr txBox="1"/>
          <p:nvPr/>
        </p:nvSpPr>
        <p:spPr>
          <a:xfrm>
            <a:off x="414338" y="5714997"/>
            <a:ext cx="3200400" cy="584775"/>
          </a:xfrm>
          <a:prstGeom prst="rect">
            <a:avLst/>
          </a:prstGeom>
          <a:noFill/>
        </p:spPr>
        <p:txBody>
          <a:bodyPr wrap="square" rtlCol="0">
            <a:spAutoFit/>
          </a:bodyPr>
          <a:lstStyle/>
          <a:p>
            <a:r>
              <a:rPr lang="en-US" sz="3200" dirty="0"/>
              <a:t>Compliers</a:t>
            </a:r>
          </a:p>
        </p:txBody>
      </p:sp>
      <p:sp>
        <p:nvSpPr>
          <p:cNvPr id="5" name="TextBox 4">
            <a:extLst>
              <a:ext uri="{FF2B5EF4-FFF2-40B4-BE49-F238E27FC236}">
                <a16:creationId xmlns:a16="http://schemas.microsoft.com/office/drawing/2014/main" id="{03AA448C-F95F-9C75-AE7D-255F9B3EBF00}"/>
              </a:ext>
            </a:extLst>
          </p:cNvPr>
          <p:cNvSpPr txBox="1"/>
          <p:nvPr/>
        </p:nvSpPr>
        <p:spPr>
          <a:xfrm>
            <a:off x="8577264" y="5714997"/>
            <a:ext cx="3200400" cy="584775"/>
          </a:xfrm>
          <a:prstGeom prst="rect">
            <a:avLst/>
          </a:prstGeom>
          <a:noFill/>
        </p:spPr>
        <p:txBody>
          <a:bodyPr wrap="square" rtlCol="0">
            <a:spAutoFit/>
          </a:bodyPr>
          <a:lstStyle/>
          <a:p>
            <a:pPr algn="r"/>
            <a:r>
              <a:rPr lang="en-US" sz="3200" dirty="0" err="1"/>
              <a:t>Defiers</a:t>
            </a:r>
            <a:endParaRPr lang="en-US" sz="3200" dirty="0"/>
          </a:p>
        </p:txBody>
      </p:sp>
      <p:sp>
        <p:nvSpPr>
          <p:cNvPr id="6" name="TextBox 5">
            <a:extLst>
              <a:ext uri="{FF2B5EF4-FFF2-40B4-BE49-F238E27FC236}">
                <a16:creationId xmlns:a16="http://schemas.microsoft.com/office/drawing/2014/main" id="{3F2B19D6-0A9B-65AA-B80E-DDB37337CD20}"/>
              </a:ext>
            </a:extLst>
          </p:cNvPr>
          <p:cNvSpPr txBox="1"/>
          <p:nvPr/>
        </p:nvSpPr>
        <p:spPr>
          <a:xfrm>
            <a:off x="3214687" y="5721346"/>
            <a:ext cx="3200400" cy="584775"/>
          </a:xfrm>
          <a:prstGeom prst="rect">
            <a:avLst/>
          </a:prstGeom>
          <a:noFill/>
        </p:spPr>
        <p:txBody>
          <a:bodyPr wrap="square" rtlCol="0">
            <a:spAutoFit/>
          </a:bodyPr>
          <a:lstStyle/>
          <a:p>
            <a:r>
              <a:rPr lang="en-US" sz="3200" dirty="0"/>
              <a:t>Always-takers</a:t>
            </a:r>
          </a:p>
        </p:txBody>
      </p:sp>
      <p:sp>
        <p:nvSpPr>
          <p:cNvPr id="7" name="TextBox 6">
            <a:extLst>
              <a:ext uri="{FF2B5EF4-FFF2-40B4-BE49-F238E27FC236}">
                <a16:creationId xmlns:a16="http://schemas.microsoft.com/office/drawing/2014/main" id="{8D3A604C-CD29-BD0D-229D-D1AFD58F382B}"/>
              </a:ext>
            </a:extLst>
          </p:cNvPr>
          <p:cNvSpPr txBox="1"/>
          <p:nvPr/>
        </p:nvSpPr>
        <p:spPr>
          <a:xfrm>
            <a:off x="6929439" y="5714996"/>
            <a:ext cx="3200400" cy="584775"/>
          </a:xfrm>
          <a:prstGeom prst="rect">
            <a:avLst/>
          </a:prstGeom>
          <a:noFill/>
        </p:spPr>
        <p:txBody>
          <a:bodyPr wrap="square" rtlCol="0">
            <a:spAutoFit/>
          </a:bodyPr>
          <a:lstStyle/>
          <a:p>
            <a:r>
              <a:rPr lang="en-US" sz="3200" dirty="0"/>
              <a:t>Never-takers</a:t>
            </a:r>
          </a:p>
        </p:txBody>
      </p:sp>
      <p:grpSp>
        <p:nvGrpSpPr>
          <p:cNvPr id="44" name="Group 43">
            <a:extLst>
              <a:ext uri="{FF2B5EF4-FFF2-40B4-BE49-F238E27FC236}">
                <a16:creationId xmlns:a16="http://schemas.microsoft.com/office/drawing/2014/main" id="{41E26721-5AA5-3374-1DFB-EE9188E10D47}"/>
              </a:ext>
            </a:extLst>
          </p:cNvPr>
          <p:cNvGrpSpPr/>
          <p:nvPr/>
        </p:nvGrpSpPr>
        <p:grpSpPr>
          <a:xfrm>
            <a:off x="321373" y="929519"/>
            <a:ext cx="3223733" cy="2182766"/>
            <a:chOff x="321373" y="929519"/>
            <a:chExt cx="3223733" cy="2182766"/>
          </a:xfrm>
        </p:grpSpPr>
        <p:sp>
          <p:nvSpPr>
            <p:cNvPr id="11" name="Rounded Rectangular Callout 10">
              <a:extLst>
                <a:ext uri="{FF2B5EF4-FFF2-40B4-BE49-F238E27FC236}">
                  <a16:creationId xmlns:a16="http://schemas.microsoft.com/office/drawing/2014/main" id="{EE4D7DC7-C07B-FBA0-9FD1-860C2F126293}"/>
                </a:ext>
              </a:extLst>
            </p:cNvPr>
            <p:cNvSpPr/>
            <p:nvPr/>
          </p:nvSpPr>
          <p:spPr>
            <a:xfrm>
              <a:off x="1870882" y="929519"/>
              <a:ext cx="1674224" cy="848267"/>
            </a:xfrm>
            <a:prstGeom prst="wedgeRoundRectCallout">
              <a:avLst>
                <a:gd name="adj1" fmla="val -63881"/>
                <a:gd name="adj2" fmla="val 76317"/>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Cool!  I’ll go to college now!</a:t>
              </a:r>
            </a:p>
          </p:txBody>
        </p:sp>
        <p:grpSp>
          <p:nvGrpSpPr>
            <p:cNvPr id="42" name="Group 41">
              <a:extLst>
                <a:ext uri="{FF2B5EF4-FFF2-40B4-BE49-F238E27FC236}">
                  <a16:creationId xmlns:a16="http://schemas.microsoft.com/office/drawing/2014/main" id="{BB117429-E57E-095A-81EA-1DC7A8244CB9}"/>
                </a:ext>
              </a:extLst>
            </p:cNvPr>
            <p:cNvGrpSpPr/>
            <p:nvPr/>
          </p:nvGrpSpPr>
          <p:grpSpPr>
            <a:xfrm>
              <a:off x="321373" y="1436931"/>
              <a:ext cx="1626412" cy="1675354"/>
              <a:chOff x="321373" y="1436931"/>
              <a:chExt cx="1626412" cy="1675354"/>
            </a:xfrm>
          </p:grpSpPr>
          <p:pic>
            <p:nvPicPr>
              <p:cNvPr id="8" name="Picture 7">
                <a:extLst>
                  <a:ext uri="{FF2B5EF4-FFF2-40B4-BE49-F238E27FC236}">
                    <a16:creationId xmlns:a16="http://schemas.microsoft.com/office/drawing/2014/main" id="{EAA4E86A-1319-2CF7-6A25-CA5F28017A43}"/>
                  </a:ext>
                </a:extLst>
              </p:cNvPr>
              <p:cNvPicPr>
                <a:picLocks noChangeAspect="1"/>
              </p:cNvPicPr>
              <p:nvPr/>
            </p:nvPicPr>
            <p:blipFill>
              <a:blip r:embed="rId2"/>
              <a:stretch>
                <a:fillRect/>
              </a:stretch>
            </p:blipFill>
            <p:spPr>
              <a:xfrm>
                <a:off x="838200" y="1436931"/>
                <a:ext cx="1109585" cy="1675354"/>
              </a:xfrm>
              <a:prstGeom prst="rect">
                <a:avLst/>
              </a:prstGeom>
            </p:spPr>
          </p:pic>
          <p:pic>
            <p:nvPicPr>
              <p:cNvPr id="14" name="Content Placeholder 4">
                <a:extLst>
                  <a:ext uri="{FF2B5EF4-FFF2-40B4-BE49-F238E27FC236}">
                    <a16:creationId xmlns:a16="http://schemas.microsoft.com/office/drawing/2014/main" id="{340EAF26-5356-BB95-E0E2-7DA02208A105}"/>
                  </a:ext>
                </a:extLst>
              </p:cNvPr>
              <p:cNvPicPr>
                <a:picLocks noChangeAspect="1"/>
              </p:cNvPicPr>
              <p:nvPr/>
            </p:nvPicPr>
            <p:blipFill rotWithShape="1">
              <a:blip r:embed="rId3"/>
              <a:srcRect l="4952" t="6679" r="10267" b="6847"/>
              <a:stretch/>
            </p:blipFill>
            <p:spPr>
              <a:xfrm>
                <a:off x="321373" y="2096744"/>
                <a:ext cx="900147" cy="646259"/>
              </a:xfrm>
              <a:prstGeom prst="rect">
                <a:avLst/>
              </a:prstGeom>
              <a:effectLst>
                <a:outerShdw blurRad="50800" dist="38100" dir="8100000" algn="tr" rotWithShape="0">
                  <a:prstClr val="black">
                    <a:alpha val="40000"/>
                  </a:prstClr>
                </a:outerShdw>
              </a:effectLst>
            </p:spPr>
          </p:pic>
        </p:grpSp>
      </p:grpSp>
      <p:grpSp>
        <p:nvGrpSpPr>
          <p:cNvPr id="45" name="Group 44">
            <a:extLst>
              <a:ext uri="{FF2B5EF4-FFF2-40B4-BE49-F238E27FC236}">
                <a16:creationId xmlns:a16="http://schemas.microsoft.com/office/drawing/2014/main" id="{11394B84-00F9-708E-29D4-3ECF200001E5}"/>
              </a:ext>
            </a:extLst>
          </p:cNvPr>
          <p:cNvGrpSpPr/>
          <p:nvPr/>
        </p:nvGrpSpPr>
        <p:grpSpPr>
          <a:xfrm>
            <a:off x="451246" y="3201435"/>
            <a:ext cx="2520555" cy="2545327"/>
            <a:chOff x="451246" y="3201435"/>
            <a:chExt cx="2520555" cy="2545327"/>
          </a:xfrm>
        </p:grpSpPr>
        <p:sp>
          <p:nvSpPr>
            <p:cNvPr id="10" name="Rounded Rectangular Callout 9">
              <a:extLst>
                <a:ext uri="{FF2B5EF4-FFF2-40B4-BE49-F238E27FC236}">
                  <a16:creationId xmlns:a16="http://schemas.microsoft.com/office/drawing/2014/main" id="{B21F4B70-37D3-ED1F-4938-2E67E9B1250B}"/>
                </a:ext>
              </a:extLst>
            </p:cNvPr>
            <p:cNvSpPr/>
            <p:nvPr/>
          </p:nvSpPr>
          <p:spPr>
            <a:xfrm>
              <a:off x="1392993" y="3201435"/>
              <a:ext cx="1578808" cy="856208"/>
            </a:xfrm>
            <a:prstGeom prst="wedgeRoundRectCallout">
              <a:avLst>
                <a:gd name="adj1" fmla="val -39685"/>
                <a:gd name="adj2" fmla="val 88631"/>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College is too expensive...I won’t go</a:t>
              </a:r>
            </a:p>
          </p:txBody>
        </p:sp>
        <p:grpSp>
          <p:nvGrpSpPr>
            <p:cNvPr id="43" name="Group 42">
              <a:extLst>
                <a:ext uri="{FF2B5EF4-FFF2-40B4-BE49-F238E27FC236}">
                  <a16:creationId xmlns:a16="http://schemas.microsoft.com/office/drawing/2014/main" id="{E92135D7-CDEE-EE92-9617-F5D7A99DC2D5}"/>
                </a:ext>
              </a:extLst>
            </p:cNvPr>
            <p:cNvGrpSpPr/>
            <p:nvPr/>
          </p:nvGrpSpPr>
          <p:grpSpPr>
            <a:xfrm>
              <a:off x="451246" y="4071408"/>
              <a:ext cx="1496539" cy="1675354"/>
              <a:chOff x="451246" y="4071408"/>
              <a:chExt cx="1496539" cy="1675354"/>
            </a:xfrm>
          </p:grpSpPr>
          <p:pic>
            <p:nvPicPr>
              <p:cNvPr id="9" name="Picture 8">
                <a:extLst>
                  <a:ext uri="{FF2B5EF4-FFF2-40B4-BE49-F238E27FC236}">
                    <a16:creationId xmlns:a16="http://schemas.microsoft.com/office/drawing/2014/main" id="{D644CB4E-A7D6-9514-3903-F2C14F7F1EB3}"/>
                  </a:ext>
                </a:extLst>
              </p:cNvPr>
              <p:cNvPicPr>
                <a:picLocks noChangeAspect="1"/>
              </p:cNvPicPr>
              <p:nvPr/>
            </p:nvPicPr>
            <p:blipFill>
              <a:blip r:embed="rId2"/>
              <a:stretch>
                <a:fillRect/>
              </a:stretch>
            </p:blipFill>
            <p:spPr>
              <a:xfrm>
                <a:off x="838200" y="4071408"/>
                <a:ext cx="1109585" cy="1675354"/>
              </a:xfrm>
              <a:prstGeom prst="rect">
                <a:avLst/>
              </a:prstGeom>
            </p:spPr>
          </p:pic>
          <p:sp>
            <p:nvSpPr>
              <p:cNvPr id="15" name="&quot;No&quot; Symbol 14">
                <a:extLst>
                  <a:ext uri="{FF2B5EF4-FFF2-40B4-BE49-F238E27FC236}">
                    <a16:creationId xmlns:a16="http://schemas.microsoft.com/office/drawing/2014/main" id="{8F8EF2A8-3A67-4264-B2AA-891819A5BDF1}"/>
                  </a:ext>
                </a:extLst>
              </p:cNvPr>
              <p:cNvSpPr/>
              <p:nvPr/>
            </p:nvSpPr>
            <p:spPr>
              <a:xfrm>
                <a:off x="451246" y="4521989"/>
                <a:ext cx="773907" cy="72866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pic>
        <p:nvPicPr>
          <p:cNvPr id="28" name="Picture 4" descr="Page 12 | Mortarboard Cap Images - Free Download on Freepik">
            <a:extLst>
              <a:ext uri="{FF2B5EF4-FFF2-40B4-BE49-F238E27FC236}">
                <a16:creationId xmlns:a16="http://schemas.microsoft.com/office/drawing/2014/main" id="{7DDD4B0E-4517-2AAF-1133-1AFE206257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641">
            <a:off x="1155112" y="1403101"/>
            <a:ext cx="475762" cy="473424"/>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B0A3D175-4CFB-86E0-A438-F2DFF475D16F}"/>
              </a:ext>
            </a:extLst>
          </p:cNvPr>
          <p:cNvGrpSpPr/>
          <p:nvPr/>
        </p:nvGrpSpPr>
        <p:grpSpPr>
          <a:xfrm>
            <a:off x="3473669" y="919863"/>
            <a:ext cx="3232726" cy="2303278"/>
            <a:chOff x="3473669" y="919863"/>
            <a:chExt cx="3232726" cy="2303278"/>
          </a:xfrm>
        </p:grpSpPr>
        <p:pic>
          <p:nvPicPr>
            <p:cNvPr id="22" name="Picture 21">
              <a:extLst>
                <a:ext uri="{FF2B5EF4-FFF2-40B4-BE49-F238E27FC236}">
                  <a16:creationId xmlns:a16="http://schemas.microsoft.com/office/drawing/2014/main" id="{A04BAA91-AF4D-D8AB-57AA-9A9717BCAFDE}"/>
                </a:ext>
              </a:extLst>
            </p:cNvPr>
            <p:cNvPicPr>
              <a:picLocks noChangeAspect="1"/>
            </p:cNvPicPr>
            <p:nvPr/>
          </p:nvPicPr>
          <p:blipFill>
            <a:blip r:embed="rId2"/>
            <a:stretch>
              <a:fillRect/>
            </a:stretch>
          </p:blipFill>
          <p:spPr>
            <a:xfrm>
              <a:off x="3990496" y="1547787"/>
              <a:ext cx="1109585" cy="1675354"/>
            </a:xfrm>
            <a:prstGeom prst="rect">
              <a:avLst/>
            </a:prstGeom>
          </p:spPr>
        </p:pic>
        <p:pic>
          <p:nvPicPr>
            <p:cNvPr id="23" name="Content Placeholder 4">
              <a:extLst>
                <a:ext uri="{FF2B5EF4-FFF2-40B4-BE49-F238E27FC236}">
                  <a16:creationId xmlns:a16="http://schemas.microsoft.com/office/drawing/2014/main" id="{97412CD9-12A3-1F08-6DFA-C408A82A949A}"/>
                </a:ext>
              </a:extLst>
            </p:cNvPr>
            <p:cNvPicPr>
              <a:picLocks noChangeAspect="1"/>
            </p:cNvPicPr>
            <p:nvPr/>
          </p:nvPicPr>
          <p:blipFill rotWithShape="1">
            <a:blip r:embed="rId3"/>
            <a:srcRect l="4952" t="6679" r="10267" b="6847"/>
            <a:stretch/>
          </p:blipFill>
          <p:spPr>
            <a:xfrm>
              <a:off x="3473669" y="2207600"/>
              <a:ext cx="900147" cy="646259"/>
            </a:xfrm>
            <a:prstGeom prst="rect">
              <a:avLst/>
            </a:prstGeom>
            <a:effectLst>
              <a:outerShdw blurRad="50800" dist="38100" dir="8100000" algn="tr" rotWithShape="0">
                <a:prstClr val="black">
                  <a:alpha val="40000"/>
                </a:prstClr>
              </a:outerShdw>
            </a:effectLst>
          </p:spPr>
        </p:pic>
        <p:pic>
          <p:nvPicPr>
            <p:cNvPr id="29" name="Picture 4" descr="Page 12 | Mortarboard Cap Images - Free Download on Freepik">
              <a:extLst>
                <a:ext uri="{FF2B5EF4-FFF2-40B4-BE49-F238E27FC236}">
                  <a16:creationId xmlns:a16="http://schemas.microsoft.com/office/drawing/2014/main" id="{B7EDF97C-5BAF-82D0-95FE-05646A96DC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641">
              <a:off x="4307406" y="1508116"/>
              <a:ext cx="475762" cy="473424"/>
            </a:xfrm>
            <a:prstGeom prst="rect">
              <a:avLst/>
            </a:prstGeom>
            <a:noFill/>
            <a:extLst>
              <a:ext uri="{909E8E84-426E-40DD-AFC4-6F175D3DCCD1}">
                <a14:hiddenFill xmlns:a14="http://schemas.microsoft.com/office/drawing/2010/main">
                  <a:solidFill>
                    <a:srgbClr val="FFFFFF"/>
                  </a:solidFill>
                </a14:hiddenFill>
              </a:ext>
            </a:extLst>
          </p:spPr>
        </p:pic>
        <p:sp>
          <p:nvSpPr>
            <p:cNvPr id="32" name="Rounded Rectangular Callout 31">
              <a:extLst>
                <a:ext uri="{FF2B5EF4-FFF2-40B4-BE49-F238E27FC236}">
                  <a16:creationId xmlns:a16="http://schemas.microsoft.com/office/drawing/2014/main" id="{437F4AA5-CCEC-A4BC-349D-5951BA518602}"/>
                </a:ext>
              </a:extLst>
            </p:cNvPr>
            <p:cNvSpPr/>
            <p:nvPr/>
          </p:nvSpPr>
          <p:spPr>
            <a:xfrm>
              <a:off x="5282407" y="919863"/>
              <a:ext cx="1423988" cy="959123"/>
            </a:xfrm>
            <a:prstGeom prst="wedgeRoundRectCallout">
              <a:avLst>
                <a:gd name="adj1" fmla="val -85094"/>
                <a:gd name="adj2" fmla="val 74312"/>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was </a:t>
              </a:r>
              <a:r>
                <a:rPr lang="en-US" dirty="0" err="1">
                  <a:solidFill>
                    <a:schemeClr val="tx1"/>
                  </a:solidFill>
                </a:rPr>
                <a:t>gonna</a:t>
              </a:r>
              <a:r>
                <a:rPr lang="en-US" dirty="0">
                  <a:solidFill>
                    <a:schemeClr val="tx1"/>
                  </a:solidFill>
                </a:rPr>
                <a:t> go anyway, but sure!</a:t>
              </a:r>
            </a:p>
          </p:txBody>
        </p:sp>
      </p:grpSp>
      <p:grpSp>
        <p:nvGrpSpPr>
          <p:cNvPr id="47" name="Group 46">
            <a:extLst>
              <a:ext uri="{FF2B5EF4-FFF2-40B4-BE49-F238E27FC236}">
                <a16:creationId xmlns:a16="http://schemas.microsoft.com/office/drawing/2014/main" id="{70E031B2-0F6B-FAC7-C5D7-E2EEB8BB09D2}"/>
              </a:ext>
            </a:extLst>
          </p:cNvPr>
          <p:cNvGrpSpPr/>
          <p:nvPr/>
        </p:nvGrpSpPr>
        <p:grpSpPr>
          <a:xfrm>
            <a:off x="3603542" y="3026968"/>
            <a:ext cx="2766728" cy="2712378"/>
            <a:chOff x="3603542" y="3026968"/>
            <a:chExt cx="2766728" cy="2712378"/>
          </a:xfrm>
        </p:grpSpPr>
        <p:pic>
          <p:nvPicPr>
            <p:cNvPr id="16" name="Picture 15">
              <a:extLst>
                <a:ext uri="{FF2B5EF4-FFF2-40B4-BE49-F238E27FC236}">
                  <a16:creationId xmlns:a16="http://schemas.microsoft.com/office/drawing/2014/main" id="{3D9C63B8-C858-C83B-0F46-1E5805C036F8}"/>
                </a:ext>
              </a:extLst>
            </p:cNvPr>
            <p:cNvPicPr>
              <a:picLocks noChangeAspect="1"/>
            </p:cNvPicPr>
            <p:nvPr/>
          </p:nvPicPr>
          <p:blipFill>
            <a:blip r:embed="rId2"/>
            <a:stretch>
              <a:fillRect/>
            </a:stretch>
          </p:blipFill>
          <p:spPr>
            <a:xfrm>
              <a:off x="3990496" y="4063992"/>
              <a:ext cx="1109585" cy="1675354"/>
            </a:xfrm>
            <a:prstGeom prst="rect">
              <a:avLst/>
            </a:prstGeom>
          </p:spPr>
        </p:pic>
        <p:sp>
          <p:nvSpPr>
            <p:cNvPr id="17" name="&quot;No&quot; Symbol 16">
              <a:extLst>
                <a:ext uri="{FF2B5EF4-FFF2-40B4-BE49-F238E27FC236}">
                  <a16:creationId xmlns:a16="http://schemas.microsoft.com/office/drawing/2014/main" id="{10972F46-43D6-004A-75BB-9EA9763B5994}"/>
                </a:ext>
              </a:extLst>
            </p:cNvPr>
            <p:cNvSpPr/>
            <p:nvPr/>
          </p:nvSpPr>
          <p:spPr>
            <a:xfrm>
              <a:off x="3603542" y="4514573"/>
              <a:ext cx="773907" cy="72866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0" name="Picture 4" descr="Page 12 | Mortarboard Cap Images - Free Download on Freepik">
              <a:extLst>
                <a:ext uri="{FF2B5EF4-FFF2-40B4-BE49-F238E27FC236}">
                  <a16:creationId xmlns:a16="http://schemas.microsoft.com/office/drawing/2014/main" id="{0FE9E90A-CB42-4D5B-8840-0132546E8B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641">
              <a:off x="4303595" y="4014077"/>
              <a:ext cx="475762" cy="473424"/>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ular Callout 32">
              <a:extLst>
                <a:ext uri="{FF2B5EF4-FFF2-40B4-BE49-F238E27FC236}">
                  <a16:creationId xmlns:a16="http://schemas.microsoft.com/office/drawing/2014/main" id="{7A3D9CFF-6105-691B-E3B1-1DA1F17A4B63}"/>
                </a:ext>
              </a:extLst>
            </p:cNvPr>
            <p:cNvSpPr/>
            <p:nvPr/>
          </p:nvSpPr>
          <p:spPr>
            <a:xfrm>
              <a:off x="4791462" y="3026968"/>
              <a:ext cx="1578808" cy="959122"/>
            </a:xfrm>
            <a:prstGeom prst="wedgeRoundRectCallout">
              <a:avLst>
                <a:gd name="adj1" fmla="val -42953"/>
                <a:gd name="adj2" fmla="val 83550"/>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going to college no matter what!</a:t>
              </a:r>
            </a:p>
          </p:txBody>
        </p:sp>
      </p:grpSp>
      <p:grpSp>
        <p:nvGrpSpPr>
          <p:cNvPr id="48" name="Group 47">
            <a:extLst>
              <a:ext uri="{FF2B5EF4-FFF2-40B4-BE49-F238E27FC236}">
                <a16:creationId xmlns:a16="http://schemas.microsoft.com/office/drawing/2014/main" id="{88D4F590-246B-85D9-3253-08F91E619EC0}"/>
              </a:ext>
            </a:extLst>
          </p:cNvPr>
          <p:cNvGrpSpPr/>
          <p:nvPr/>
        </p:nvGrpSpPr>
        <p:grpSpPr>
          <a:xfrm>
            <a:off x="6759121" y="943367"/>
            <a:ext cx="3166682" cy="2262088"/>
            <a:chOff x="6759121" y="943367"/>
            <a:chExt cx="3166682" cy="2262088"/>
          </a:xfrm>
        </p:grpSpPr>
        <p:pic>
          <p:nvPicPr>
            <p:cNvPr id="24" name="Picture 23">
              <a:extLst>
                <a:ext uri="{FF2B5EF4-FFF2-40B4-BE49-F238E27FC236}">
                  <a16:creationId xmlns:a16="http://schemas.microsoft.com/office/drawing/2014/main" id="{BA068C54-FEF3-BE68-70F7-2A6D618C859D}"/>
                </a:ext>
              </a:extLst>
            </p:cNvPr>
            <p:cNvPicPr>
              <a:picLocks noChangeAspect="1"/>
            </p:cNvPicPr>
            <p:nvPr/>
          </p:nvPicPr>
          <p:blipFill>
            <a:blip r:embed="rId2"/>
            <a:stretch>
              <a:fillRect/>
            </a:stretch>
          </p:blipFill>
          <p:spPr>
            <a:xfrm>
              <a:off x="7275948" y="1530101"/>
              <a:ext cx="1109585" cy="1675354"/>
            </a:xfrm>
            <a:prstGeom prst="rect">
              <a:avLst/>
            </a:prstGeom>
          </p:spPr>
        </p:pic>
        <p:pic>
          <p:nvPicPr>
            <p:cNvPr id="25" name="Content Placeholder 4">
              <a:extLst>
                <a:ext uri="{FF2B5EF4-FFF2-40B4-BE49-F238E27FC236}">
                  <a16:creationId xmlns:a16="http://schemas.microsoft.com/office/drawing/2014/main" id="{500EF799-3DF3-B87F-7089-D5AAD08C0E76}"/>
                </a:ext>
              </a:extLst>
            </p:cNvPr>
            <p:cNvPicPr>
              <a:picLocks noChangeAspect="1"/>
            </p:cNvPicPr>
            <p:nvPr/>
          </p:nvPicPr>
          <p:blipFill rotWithShape="1">
            <a:blip r:embed="rId3"/>
            <a:srcRect l="4952" t="6679" r="10267" b="6847"/>
            <a:stretch/>
          </p:blipFill>
          <p:spPr>
            <a:xfrm>
              <a:off x="6759121" y="2189914"/>
              <a:ext cx="900147" cy="646259"/>
            </a:xfrm>
            <a:prstGeom prst="rect">
              <a:avLst/>
            </a:prstGeom>
            <a:effectLst>
              <a:outerShdw blurRad="50800" dist="38100" dir="8100000" algn="tr" rotWithShape="0">
                <a:prstClr val="black">
                  <a:alpha val="40000"/>
                </a:prstClr>
              </a:outerShdw>
            </a:effectLst>
          </p:spPr>
        </p:pic>
        <p:sp>
          <p:nvSpPr>
            <p:cNvPr id="34" name="Rounded Rectangular Callout 33">
              <a:extLst>
                <a:ext uri="{FF2B5EF4-FFF2-40B4-BE49-F238E27FC236}">
                  <a16:creationId xmlns:a16="http://schemas.microsoft.com/office/drawing/2014/main" id="{08AD3481-0E50-632F-5FF1-0237FDDBCA1A}"/>
                </a:ext>
              </a:extLst>
            </p:cNvPr>
            <p:cNvSpPr/>
            <p:nvPr/>
          </p:nvSpPr>
          <p:spPr>
            <a:xfrm>
              <a:off x="8116206" y="943367"/>
              <a:ext cx="1809597" cy="856207"/>
            </a:xfrm>
            <a:prstGeom prst="wedgeRoundRectCallout">
              <a:avLst>
                <a:gd name="adj1" fmla="val -52806"/>
                <a:gd name="adj2" fmla="val 72024"/>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Thanks but I’m not going no matter what.</a:t>
              </a:r>
            </a:p>
          </p:txBody>
        </p:sp>
      </p:grpSp>
      <p:grpSp>
        <p:nvGrpSpPr>
          <p:cNvPr id="49" name="Group 48">
            <a:extLst>
              <a:ext uri="{FF2B5EF4-FFF2-40B4-BE49-F238E27FC236}">
                <a16:creationId xmlns:a16="http://schemas.microsoft.com/office/drawing/2014/main" id="{E366500E-DF47-6CD4-3FCC-D44330FA3F46}"/>
              </a:ext>
            </a:extLst>
          </p:cNvPr>
          <p:cNvGrpSpPr/>
          <p:nvPr/>
        </p:nvGrpSpPr>
        <p:grpSpPr>
          <a:xfrm>
            <a:off x="7056834" y="3361124"/>
            <a:ext cx="2601516" cy="2353871"/>
            <a:chOff x="7056834" y="3361124"/>
            <a:chExt cx="2601516" cy="2353871"/>
          </a:xfrm>
        </p:grpSpPr>
        <p:pic>
          <p:nvPicPr>
            <p:cNvPr id="18" name="Picture 17">
              <a:extLst>
                <a:ext uri="{FF2B5EF4-FFF2-40B4-BE49-F238E27FC236}">
                  <a16:creationId xmlns:a16="http://schemas.microsoft.com/office/drawing/2014/main" id="{803025C5-EEFE-F5B5-760E-FA4F0769DFE6}"/>
                </a:ext>
              </a:extLst>
            </p:cNvPr>
            <p:cNvPicPr>
              <a:picLocks noChangeAspect="1"/>
            </p:cNvPicPr>
            <p:nvPr/>
          </p:nvPicPr>
          <p:blipFill>
            <a:blip r:embed="rId2"/>
            <a:stretch>
              <a:fillRect/>
            </a:stretch>
          </p:blipFill>
          <p:spPr>
            <a:xfrm>
              <a:off x="7443788" y="4039641"/>
              <a:ext cx="1109585" cy="1675354"/>
            </a:xfrm>
            <a:prstGeom prst="rect">
              <a:avLst/>
            </a:prstGeom>
          </p:spPr>
        </p:pic>
        <p:sp>
          <p:nvSpPr>
            <p:cNvPr id="19" name="&quot;No&quot; Symbol 18">
              <a:extLst>
                <a:ext uri="{FF2B5EF4-FFF2-40B4-BE49-F238E27FC236}">
                  <a16:creationId xmlns:a16="http://schemas.microsoft.com/office/drawing/2014/main" id="{1BF3BE9B-EBA6-B8B9-CE95-2165DA5722EA}"/>
                </a:ext>
              </a:extLst>
            </p:cNvPr>
            <p:cNvSpPr/>
            <p:nvPr/>
          </p:nvSpPr>
          <p:spPr>
            <a:xfrm>
              <a:off x="7056834" y="4490222"/>
              <a:ext cx="773907" cy="72866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ounded Rectangular Callout 34">
              <a:extLst>
                <a:ext uri="{FF2B5EF4-FFF2-40B4-BE49-F238E27FC236}">
                  <a16:creationId xmlns:a16="http://schemas.microsoft.com/office/drawing/2014/main" id="{25A8E4CA-D0FE-A2CE-B338-A79A221C4F7F}"/>
                </a:ext>
              </a:extLst>
            </p:cNvPr>
            <p:cNvSpPr/>
            <p:nvPr/>
          </p:nvSpPr>
          <p:spPr>
            <a:xfrm>
              <a:off x="7953379" y="3361124"/>
              <a:ext cx="1704971" cy="856207"/>
            </a:xfrm>
            <a:prstGeom prst="wedgeRoundRectCallout">
              <a:avLst>
                <a:gd name="adj1" fmla="val -36226"/>
                <a:gd name="adj2" fmla="val 72024"/>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wasn’t going to go anyway...</a:t>
              </a:r>
            </a:p>
          </p:txBody>
        </p:sp>
      </p:grpSp>
      <p:grpSp>
        <p:nvGrpSpPr>
          <p:cNvPr id="50" name="Group 49">
            <a:extLst>
              <a:ext uri="{FF2B5EF4-FFF2-40B4-BE49-F238E27FC236}">
                <a16:creationId xmlns:a16="http://schemas.microsoft.com/office/drawing/2014/main" id="{EBE2183A-DA4E-2F90-4481-F160E81A1751}"/>
              </a:ext>
            </a:extLst>
          </p:cNvPr>
          <p:cNvGrpSpPr/>
          <p:nvPr/>
        </p:nvGrpSpPr>
        <p:grpSpPr>
          <a:xfrm>
            <a:off x="9835135" y="688996"/>
            <a:ext cx="2214694" cy="2512439"/>
            <a:chOff x="9835135" y="688996"/>
            <a:chExt cx="2214694" cy="2512439"/>
          </a:xfrm>
        </p:grpSpPr>
        <p:pic>
          <p:nvPicPr>
            <p:cNvPr id="26" name="Picture 25">
              <a:extLst>
                <a:ext uri="{FF2B5EF4-FFF2-40B4-BE49-F238E27FC236}">
                  <a16:creationId xmlns:a16="http://schemas.microsoft.com/office/drawing/2014/main" id="{CE3E507E-DC17-A5B1-EA3D-480E5E412EF7}"/>
                </a:ext>
              </a:extLst>
            </p:cNvPr>
            <p:cNvPicPr>
              <a:picLocks noChangeAspect="1"/>
            </p:cNvPicPr>
            <p:nvPr/>
          </p:nvPicPr>
          <p:blipFill>
            <a:blip r:embed="rId2"/>
            <a:stretch>
              <a:fillRect/>
            </a:stretch>
          </p:blipFill>
          <p:spPr>
            <a:xfrm>
              <a:off x="10351962" y="1526081"/>
              <a:ext cx="1109585" cy="1675354"/>
            </a:xfrm>
            <a:prstGeom prst="rect">
              <a:avLst/>
            </a:prstGeom>
          </p:spPr>
        </p:pic>
        <p:pic>
          <p:nvPicPr>
            <p:cNvPr id="27" name="Content Placeholder 4">
              <a:extLst>
                <a:ext uri="{FF2B5EF4-FFF2-40B4-BE49-F238E27FC236}">
                  <a16:creationId xmlns:a16="http://schemas.microsoft.com/office/drawing/2014/main" id="{2D945D52-B3F5-1D8F-69BD-7E2CB5FD4DE2}"/>
                </a:ext>
              </a:extLst>
            </p:cNvPr>
            <p:cNvPicPr>
              <a:picLocks noChangeAspect="1"/>
            </p:cNvPicPr>
            <p:nvPr/>
          </p:nvPicPr>
          <p:blipFill rotWithShape="1">
            <a:blip r:embed="rId3"/>
            <a:srcRect l="4952" t="6679" r="10267" b="6847"/>
            <a:stretch/>
          </p:blipFill>
          <p:spPr>
            <a:xfrm>
              <a:off x="9835135" y="2185894"/>
              <a:ext cx="900147" cy="646259"/>
            </a:xfrm>
            <a:prstGeom prst="rect">
              <a:avLst/>
            </a:prstGeom>
            <a:effectLst>
              <a:outerShdw blurRad="50800" dist="38100" dir="8100000" algn="tr" rotWithShape="0">
                <a:prstClr val="black">
                  <a:alpha val="40000"/>
                </a:prstClr>
              </a:outerShdw>
            </a:effectLst>
          </p:spPr>
        </p:pic>
        <p:sp>
          <p:nvSpPr>
            <p:cNvPr id="36" name="Rounded Rectangular Callout 35">
              <a:extLst>
                <a:ext uri="{FF2B5EF4-FFF2-40B4-BE49-F238E27FC236}">
                  <a16:creationId xmlns:a16="http://schemas.microsoft.com/office/drawing/2014/main" id="{017B3A26-1C4F-8BE2-4E34-12BCD65EB5C9}"/>
                </a:ext>
              </a:extLst>
            </p:cNvPr>
            <p:cNvSpPr/>
            <p:nvPr/>
          </p:nvSpPr>
          <p:spPr>
            <a:xfrm>
              <a:off x="10321118" y="688996"/>
              <a:ext cx="1728711" cy="646259"/>
            </a:xfrm>
            <a:prstGeom prst="wedgeRoundRectCallout">
              <a:avLst>
                <a:gd name="adj1" fmla="val -15612"/>
                <a:gd name="adj2" fmla="val 113714"/>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Don’t tell me what to do!</a:t>
              </a:r>
            </a:p>
          </p:txBody>
        </p:sp>
      </p:grpSp>
      <p:grpSp>
        <p:nvGrpSpPr>
          <p:cNvPr id="51" name="Group 50">
            <a:extLst>
              <a:ext uri="{FF2B5EF4-FFF2-40B4-BE49-F238E27FC236}">
                <a16:creationId xmlns:a16="http://schemas.microsoft.com/office/drawing/2014/main" id="{F0D3E010-7C50-AA45-AFF0-6BFC54A039E9}"/>
              </a:ext>
            </a:extLst>
          </p:cNvPr>
          <p:cNvGrpSpPr/>
          <p:nvPr/>
        </p:nvGrpSpPr>
        <p:grpSpPr>
          <a:xfrm>
            <a:off x="9930884" y="3091017"/>
            <a:ext cx="2261116" cy="2623978"/>
            <a:chOff x="9930884" y="3091017"/>
            <a:chExt cx="2261116" cy="2623978"/>
          </a:xfrm>
        </p:grpSpPr>
        <p:pic>
          <p:nvPicPr>
            <p:cNvPr id="20" name="Picture 19">
              <a:extLst>
                <a:ext uri="{FF2B5EF4-FFF2-40B4-BE49-F238E27FC236}">
                  <a16:creationId xmlns:a16="http://schemas.microsoft.com/office/drawing/2014/main" id="{9E58B224-BDD1-A157-913B-8C05B3A99BF5}"/>
                </a:ext>
              </a:extLst>
            </p:cNvPr>
            <p:cNvPicPr>
              <a:picLocks noChangeAspect="1"/>
            </p:cNvPicPr>
            <p:nvPr/>
          </p:nvPicPr>
          <p:blipFill>
            <a:blip r:embed="rId2"/>
            <a:stretch>
              <a:fillRect/>
            </a:stretch>
          </p:blipFill>
          <p:spPr>
            <a:xfrm>
              <a:off x="10516793" y="4039641"/>
              <a:ext cx="1109585" cy="1675354"/>
            </a:xfrm>
            <a:prstGeom prst="rect">
              <a:avLst/>
            </a:prstGeom>
          </p:spPr>
        </p:pic>
        <p:sp>
          <p:nvSpPr>
            <p:cNvPr id="21" name="&quot;No&quot; Symbol 20">
              <a:extLst>
                <a:ext uri="{FF2B5EF4-FFF2-40B4-BE49-F238E27FC236}">
                  <a16:creationId xmlns:a16="http://schemas.microsoft.com/office/drawing/2014/main" id="{A55762E6-55C5-DA11-7BFD-B92F41C9416F}"/>
                </a:ext>
              </a:extLst>
            </p:cNvPr>
            <p:cNvSpPr/>
            <p:nvPr/>
          </p:nvSpPr>
          <p:spPr>
            <a:xfrm>
              <a:off x="10129839" y="4490222"/>
              <a:ext cx="773907" cy="72866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1" name="Picture 4" descr="Page 12 | Mortarboard Cap Images - Free Download on Freepik">
              <a:extLst>
                <a:ext uri="{FF2B5EF4-FFF2-40B4-BE49-F238E27FC236}">
                  <a16:creationId xmlns:a16="http://schemas.microsoft.com/office/drawing/2014/main" id="{4401CE16-F79F-30EF-970A-0ED755B6C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641">
              <a:off x="10833703" y="4004631"/>
              <a:ext cx="475762" cy="473424"/>
            </a:xfrm>
            <a:prstGeom prst="rect">
              <a:avLst/>
            </a:prstGeom>
            <a:noFill/>
            <a:extLst>
              <a:ext uri="{909E8E84-426E-40DD-AFC4-6F175D3DCCD1}">
                <a14:hiddenFill xmlns:a14="http://schemas.microsoft.com/office/drawing/2010/main">
                  <a:solidFill>
                    <a:srgbClr val="FFFFFF"/>
                  </a:solidFill>
                </a14:hiddenFill>
              </a:ext>
            </a:extLst>
          </p:spPr>
        </p:pic>
        <p:sp>
          <p:nvSpPr>
            <p:cNvPr id="37" name="Rounded Rectangular Callout 36">
              <a:extLst>
                <a:ext uri="{FF2B5EF4-FFF2-40B4-BE49-F238E27FC236}">
                  <a16:creationId xmlns:a16="http://schemas.microsoft.com/office/drawing/2014/main" id="{421FA145-8AD3-35C4-4BE6-454D4811526B}"/>
                </a:ext>
              </a:extLst>
            </p:cNvPr>
            <p:cNvSpPr/>
            <p:nvPr/>
          </p:nvSpPr>
          <p:spPr>
            <a:xfrm>
              <a:off x="9930884" y="3091017"/>
              <a:ext cx="2261116" cy="1011865"/>
            </a:xfrm>
            <a:prstGeom prst="wedgeRoundRectCallout">
              <a:avLst>
                <a:gd name="adj1" fmla="val -10519"/>
                <a:gd name="adj2" fmla="val 80425"/>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 just love being in debt, I’ll go to college!</a:t>
              </a:r>
            </a:p>
          </p:txBody>
        </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32B118B-5364-5DC4-E1FA-A4B7ACDF57F6}"/>
                  </a:ext>
                </a:extLst>
              </p:cNvPr>
              <p:cNvSpPr txBox="1"/>
              <p:nvPr/>
            </p:nvSpPr>
            <p:spPr>
              <a:xfrm>
                <a:off x="0" y="6299771"/>
                <a:ext cx="2657437" cy="4914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𝑍</m:t>
                          </m:r>
                        </m:e>
                        <m:sub>
                          <m:r>
                            <a:rPr lang="en-US" sz="2400" b="0" i="1" smtClean="0">
                              <a:solidFill>
                                <a:schemeClr val="accent1"/>
                              </a:solidFill>
                              <a:latin typeface="Cambria Math" panose="02040503050406030204" pitchFamily="18" charset="0"/>
                            </a:rPr>
                            <m:t>𝑗</m:t>
                          </m:r>
                        </m:sub>
                      </m:sSub>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𝐷</m:t>
                          </m:r>
                        </m:e>
                        <m:sub>
                          <m:r>
                            <a:rPr lang="en-US" sz="2400" b="0" i="1" smtClean="0">
                              <a:solidFill>
                                <a:schemeClr val="accent1"/>
                              </a:solidFill>
                              <a:latin typeface="Cambria Math" panose="02040503050406030204" pitchFamily="18" charset="0"/>
                            </a:rPr>
                            <m:t>𝑗</m:t>
                          </m:r>
                        </m:sub>
                      </m:sSub>
                    </m:oMath>
                  </m:oMathPara>
                </a14:m>
                <a:endParaRPr lang="en-US" sz="2400" dirty="0">
                  <a:solidFill>
                    <a:schemeClr val="accent1"/>
                  </a:solidFill>
                </a:endParaRPr>
              </a:p>
            </p:txBody>
          </p:sp>
        </mc:Choice>
        <mc:Fallback xmlns="">
          <p:sp>
            <p:nvSpPr>
              <p:cNvPr id="38" name="TextBox 37">
                <a:extLst>
                  <a:ext uri="{FF2B5EF4-FFF2-40B4-BE49-F238E27FC236}">
                    <a16:creationId xmlns:a16="http://schemas.microsoft.com/office/drawing/2014/main" id="{732B118B-5364-5DC4-E1FA-A4B7ACDF57F6}"/>
                  </a:ext>
                </a:extLst>
              </p:cNvPr>
              <p:cNvSpPr txBox="1">
                <a:spLocks noRot="1" noChangeAspect="1" noMove="1" noResize="1" noEditPoints="1" noAdjustHandles="1" noChangeArrowheads="1" noChangeShapeType="1" noTextEdit="1"/>
              </p:cNvSpPr>
              <p:nvPr/>
            </p:nvSpPr>
            <p:spPr>
              <a:xfrm>
                <a:off x="0" y="6299771"/>
                <a:ext cx="2657437" cy="491417"/>
              </a:xfrm>
              <a:prstGeom prst="rect">
                <a:avLst/>
              </a:prstGeom>
              <a:blipFill>
                <a:blip r:embed="rId5"/>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100C60A-6B37-8967-EDB8-E5BA15C0E3FA}"/>
                  </a:ext>
                </a:extLst>
              </p:cNvPr>
              <p:cNvSpPr txBox="1"/>
              <p:nvPr/>
            </p:nvSpPr>
            <p:spPr>
              <a:xfrm>
                <a:off x="2873479" y="6292814"/>
                <a:ext cx="3261141" cy="491417"/>
              </a:xfrm>
              <a:prstGeom prst="rect">
                <a:avLst/>
              </a:prstGeom>
              <a:noFill/>
            </p:spPr>
            <p:txBody>
              <a:bodyPr wrap="square" rtlCol="0">
                <a:spAutoFit/>
              </a:bodyPr>
              <a:lstStyle/>
              <a:p>
                <a14:m>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𝐷</m:t>
                        </m:r>
                      </m:e>
                      <m:sub>
                        <m:r>
                          <a:rPr lang="en-US" sz="2400" b="0" i="1" smtClean="0">
                            <a:solidFill>
                              <a:schemeClr val="accent1"/>
                            </a:solidFill>
                            <a:latin typeface="Cambria Math" panose="02040503050406030204" pitchFamily="18" charset="0"/>
                          </a:rPr>
                          <m:t>𝑗</m:t>
                        </m:r>
                      </m:sub>
                    </m:sSub>
                    <m:r>
                      <a:rPr lang="en-US" sz="2400" b="0" i="1" smtClean="0">
                        <a:solidFill>
                          <a:schemeClr val="accent1"/>
                        </a:solidFill>
                        <a:latin typeface="Cambria Math" panose="02040503050406030204" pitchFamily="18" charset="0"/>
                      </a:rPr>
                      <m:t>=1</m:t>
                    </m:r>
                  </m:oMath>
                </a14:m>
                <a:r>
                  <a:rPr lang="en-US" sz="2400" dirty="0">
                    <a:solidFill>
                      <a:schemeClr val="accent1"/>
                    </a:solidFill>
                  </a:rPr>
                  <a:t>, no matter what.</a:t>
                </a:r>
              </a:p>
            </p:txBody>
          </p:sp>
        </mc:Choice>
        <mc:Fallback xmlns="">
          <p:sp>
            <p:nvSpPr>
              <p:cNvPr id="39" name="TextBox 38">
                <a:extLst>
                  <a:ext uri="{FF2B5EF4-FFF2-40B4-BE49-F238E27FC236}">
                    <a16:creationId xmlns:a16="http://schemas.microsoft.com/office/drawing/2014/main" id="{5100C60A-6B37-8967-EDB8-E5BA15C0E3FA}"/>
                  </a:ext>
                </a:extLst>
              </p:cNvPr>
              <p:cNvSpPr txBox="1">
                <a:spLocks noRot="1" noChangeAspect="1" noMove="1" noResize="1" noEditPoints="1" noAdjustHandles="1" noChangeArrowheads="1" noChangeShapeType="1" noTextEdit="1"/>
              </p:cNvSpPr>
              <p:nvPr/>
            </p:nvSpPr>
            <p:spPr>
              <a:xfrm>
                <a:off x="2873479" y="6292814"/>
                <a:ext cx="3261141" cy="491417"/>
              </a:xfrm>
              <a:prstGeom prst="rect">
                <a:avLst/>
              </a:prstGeom>
              <a:blipFill>
                <a:blip r:embed="rId6"/>
                <a:stretch>
                  <a:fillRect l="-389" t="-7500" r="-778"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D6B8728-4FA0-446C-45A1-B25ADEE6007E}"/>
                  </a:ext>
                </a:extLst>
              </p:cNvPr>
              <p:cNvSpPr txBox="1"/>
              <p:nvPr/>
            </p:nvSpPr>
            <p:spPr>
              <a:xfrm>
                <a:off x="6573994" y="6239752"/>
                <a:ext cx="3261141" cy="491417"/>
              </a:xfrm>
              <a:prstGeom prst="rect">
                <a:avLst/>
              </a:prstGeom>
              <a:noFill/>
            </p:spPr>
            <p:txBody>
              <a:bodyPr wrap="square" rtlCol="0">
                <a:spAutoFit/>
              </a:bodyPr>
              <a:lstStyle/>
              <a:p>
                <a14:m>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𝐷</m:t>
                        </m:r>
                      </m:e>
                      <m:sub>
                        <m:r>
                          <a:rPr lang="en-US" sz="2400" b="0" i="1" smtClean="0">
                            <a:solidFill>
                              <a:schemeClr val="accent1"/>
                            </a:solidFill>
                            <a:latin typeface="Cambria Math" panose="02040503050406030204" pitchFamily="18" charset="0"/>
                          </a:rPr>
                          <m:t>𝑗</m:t>
                        </m:r>
                      </m:sub>
                    </m:sSub>
                    <m:r>
                      <a:rPr lang="en-US" sz="2400" b="0" i="1" smtClean="0">
                        <a:solidFill>
                          <a:schemeClr val="accent1"/>
                        </a:solidFill>
                        <a:latin typeface="Cambria Math" panose="02040503050406030204" pitchFamily="18" charset="0"/>
                      </a:rPr>
                      <m:t>=0</m:t>
                    </m:r>
                  </m:oMath>
                </a14:m>
                <a:r>
                  <a:rPr lang="en-US" sz="2400" dirty="0">
                    <a:solidFill>
                      <a:schemeClr val="accent1"/>
                    </a:solidFill>
                  </a:rPr>
                  <a:t>, no matter what.</a:t>
                </a:r>
              </a:p>
            </p:txBody>
          </p:sp>
        </mc:Choice>
        <mc:Fallback xmlns="">
          <p:sp>
            <p:nvSpPr>
              <p:cNvPr id="40" name="TextBox 39">
                <a:extLst>
                  <a:ext uri="{FF2B5EF4-FFF2-40B4-BE49-F238E27FC236}">
                    <a16:creationId xmlns:a16="http://schemas.microsoft.com/office/drawing/2014/main" id="{0D6B8728-4FA0-446C-45A1-B25ADEE6007E}"/>
                  </a:ext>
                </a:extLst>
              </p:cNvPr>
              <p:cNvSpPr txBox="1">
                <a:spLocks noRot="1" noChangeAspect="1" noMove="1" noResize="1" noEditPoints="1" noAdjustHandles="1" noChangeArrowheads="1" noChangeShapeType="1" noTextEdit="1"/>
              </p:cNvSpPr>
              <p:nvPr/>
            </p:nvSpPr>
            <p:spPr>
              <a:xfrm>
                <a:off x="6573994" y="6239752"/>
                <a:ext cx="3261141" cy="491417"/>
              </a:xfrm>
              <a:prstGeom prst="rect">
                <a:avLst/>
              </a:prstGeom>
              <a:blipFill>
                <a:blip r:embed="rId7"/>
                <a:stretch>
                  <a:fillRect l="-388" t="-7692" r="-388"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FADAD23-C120-3AD8-4A0E-F062C9CCB80B}"/>
                  </a:ext>
                </a:extLst>
              </p:cNvPr>
              <p:cNvSpPr txBox="1"/>
              <p:nvPr/>
            </p:nvSpPr>
            <p:spPr>
              <a:xfrm>
                <a:off x="10328626" y="6259683"/>
                <a:ext cx="3261141" cy="491417"/>
              </a:xfrm>
              <a:prstGeom prst="rect">
                <a:avLst/>
              </a:prstGeom>
              <a:noFill/>
            </p:spPr>
            <p:txBody>
              <a:bodyPr wrap="square" rtlCol="0">
                <a:spAutoFit/>
              </a:bodyPr>
              <a:lstStyle/>
              <a:p>
                <a14:m>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𝐷</m:t>
                        </m:r>
                      </m:e>
                      <m:sub>
                        <m:r>
                          <a:rPr lang="en-US" sz="2400" b="0" i="1" smtClean="0">
                            <a:solidFill>
                              <a:schemeClr val="accent1"/>
                            </a:solidFill>
                            <a:latin typeface="Cambria Math" panose="02040503050406030204" pitchFamily="18" charset="0"/>
                          </a:rPr>
                          <m:t>𝑗</m:t>
                        </m:r>
                      </m:sub>
                    </m:sSub>
                    <m:r>
                      <a:rPr lang="en-US" sz="2400" b="0" i="1" smtClean="0">
                        <a:solidFill>
                          <a:schemeClr val="accent1"/>
                        </a:solidFill>
                        <a:latin typeface="Cambria Math" panose="02040503050406030204" pitchFamily="18" charset="0"/>
                      </a:rPr>
                      <m:t>=</m:t>
                    </m:r>
                  </m:oMath>
                </a14:m>
                <a:r>
                  <a:rPr lang="en-US" sz="2400" dirty="0">
                    <a:solidFill>
                      <a:schemeClr val="accent1"/>
                    </a:solidFill>
                  </a:rPr>
                  <a:t> NOT </a:t>
                </a:r>
                <a14:m>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𝑍</m:t>
                        </m:r>
                      </m:e>
                      <m:sub>
                        <m:r>
                          <a:rPr lang="en-US" sz="2400" b="0" i="1" smtClean="0">
                            <a:solidFill>
                              <a:schemeClr val="accent1"/>
                            </a:solidFill>
                            <a:latin typeface="Cambria Math" panose="02040503050406030204" pitchFamily="18" charset="0"/>
                          </a:rPr>
                          <m:t>𝑗</m:t>
                        </m:r>
                      </m:sub>
                    </m:sSub>
                  </m:oMath>
                </a14:m>
                <a:r>
                  <a:rPr lang="en-US" sz="2400" dirty="0">
                    <a:solidFill>
                      <a:schemeClr val="accent1"/>
                    </a:solidFill>
                  </a:rPr>
                  <a:t> </a:t>
                </a:r>
              </a:p>
            </p:txBody>
          </p:sp>
        </mc:Choice>
        <mc:Fallback xmlns="">
          <p:sp>
            <p:nvSpPr>
              <p:cNvPr id="41" name="TextBox 40">
                <a:extLst>
                  <a:ext uri="{FF2B5EF4-FFF2-40B4-BE49-F238E27FC236}">
                    <a16:creationId xmlns:a16="http://schemas.microsoft.com/office/drawing/2014/main" id="{EFADAD23-C120-3AD8-4A0E-F062C9CCB80B}"/>
                  </a:ext>
                </a:extLst>
              </p:cNvPr>
              <p:cNvSpPr txBox="1">
                <a:spLocks noRot="1" noChangeAspect="1" noMove="1" noResize="1" noEditPoints="1" noAdjustHandles="1" noChangeArrowheads="1" noChangeShapeType="1" noTextEdit="1"/>
              </p:cNvSpPr>
              <p:nvPr/>
            </p:nvSpPr>
            <p:spPr>
              <a:xfrm>
                <a:off x="10328626" y="6259683"/>
                <a:ext cx="3261141" cy="491417"/>
              </a:xfrm>
              <a:prstGeom prst="rect">
                <a:avLst/>
              </a:prstGeom>
              <a:blipFill>
                <a:blip r:embed="rId8"/>
                <a:stretch>
                  <a:fillRect l="-389" t="-5000" b="-20000"/>
                </a:stretch>
              </a:blipFill>
            </p:spPr>
            <p:txBody>
              <a:bodyPr/>
              <a:lstStyle/>
              <a:p>
                <a:r>
                  <a:rPr lang="en-US">
                    <a:noFill/>
                  </a:rPr>
                  <a:t> </a:t>
                </a:r>
              </a:p>
            </p:txBody>
          </p:sp>
        </mc:Fallback>
      </mc:AlternateContent>
    </p:spTree>
    <p:extLst>
      <p:ext uri="{BB962C8B-B14F-4D97-AF65-F5344CB8AC3E}">
        <p14:creationId xmlns:p14="http://schemas.microsoft.com/office/powerpoint/2010/main" val="398832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3597D-3D6A-0317-F777-BDF747104790}"/>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181C41F8-B434-EB09-F4E6-4344524E41AD}"/>
              </a:ext>
            </a:extLst>
          </p:cNvPr>
          <p:cNvSpPr>
            <a:spLocks noGrp="1"/>
          </p:cNvSpPr>
          <p:nvPr>
            <p:ph idx="1"/>
          </p:nvPr>
        </p:nvSpPr>
        <p:spPr/>
        <p:txBody>
          <a:bodyPr/>
          <a:lstStyle/>
          <a:p>
            <a:r>
              <a:rPr lang="en-US" dirty="0"/>
              <a:t>Isaac’s Office Hours are canceled this week (he’s traveling)</a:t>
            </a:r>
          </a:p>
        </p:txBody>
      </p:sp>
    </p:spTree>
    <p:extLst>
      <p:ext uri="{BB962C8B-B14F-4D97-AF65-F5344CB8AC3E}">
        <p14:creationId xmlns:p14="http://schemas.microsoft.com/office/powerpoint/2010/main" val="320302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C93E-C3F1-12E4-159B-800A32D0A828}"/>
              </a:ext>
            </a:extLst>
          </p:cNvPr>
          <p:cNvSpPr>
            <a:spLocks noGrp="1"/>
          </p:cNvSpPr>
          <p:nvPr>
            <p:ph type="title"/>
          </p:nvPr>
        </p:nvSpPr>
        <p:spPr/>
        <p:txBody>
          <a:bodyPr/>
          <a:lstStyle/>
          <a:p>
            <a:r>
              <a:rPr lang="en-US" dirty="0"/>
              <a:t>Perfect Compliance</a:t>
            </a:r>
          </a:p>
        </p:txBody>
      </p:sp>
      <p:sp>
        <p:nvSpPr>
          <p:cNvPr id="3" name="Content Placeholder 2">
            <a:extLst>
              <a:ext uri="{FF2B5EF4-FFF2-40B4-BE49-F238E27FC236}">
                <a16:creationId xmlns:a16="http://schemas.microsoft.com/office/drawing/2014/main" id="{69C78CA4-CB42-D31E-4E33-AE6294791CC4}"/>
              </a:ext>
            </a:extLst>
          </p:cNvPr>
          <p:cNvSpPr>
            <a:spLocks noGrp="1"/>
          </p:cNvSpPr>
          <p:nvPr>
            <p:ph idx="1"/>
          </p:nvPr>
        </p:nvSpPr>
        <p:spPr>
          <a:xfrm>
            <a:off x="528638" y="2027239"/>
            <a:ext cx="10825162" cy="4351338"/>
          </a:xfrm>
        </p:spPr>
        <p:txBody>
          <a:bodyPr/>
          <a:lstStyle/>
          <a:p>
            <a:r>
              <a:rPr lang="en-US" dirty="0"/>
              <a:t>If everyone is a </a:t>
            </a:r>
            <a:r>
              <a:rPr lang="en-US" b="1" dirty="0"/>
              <a:t>complier</a:t>
            </a:r>
            <a:r>
              <a:rPr lang="en-US" dirty="0"/>
              <a:t>...</a:t>
            </a:r>
          </a:p>
          <a:p>
            <a:endParaRPr lang="en-US" b="1" dirty="0"/>
          </a:p>
          <a:p>
            <a:pPr marL="0" indent="0">
              <a:buNone/>
            </a:pPr>
            <a:endParaRPr lang="en-US" b="1" dirty="0"/>
          </a:p>
          <a:p>
            <a:r>
              <a:rPr lang="en-US" dirty="0"/>
              <a:t>...that’s great!  Our analysis from last week goes through.</a:t>
            </a:r>
          </a:p>
          <a:p>
            <a:r>
              <a:rPr lang="en-US" dirty="0"/>
              <a:t>If we wanted to estimate the ATE of college on earnings with this RCT, we could do it!</a:t>
            </a:r>
          </a:p>
        </p:txBody>
      </p:sp>
      <p:pic>
        <p:nvPicPr>
          <p:cNvPr id="3076" name="Picture 4" descr="Star Trek: Resistance is futile. - YouTube">
            <a:extLst>
              <a:ext uri="{FF2B5EF4-FFF2-40B4-BE49-F238E27FC236}">
                <a16:creationId xmlns:a16="http://schemas.microsoft.com/office/drawing/2014/main" id="{BB698D71-6D49-20EA-0C94-9686CDD2A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150813"/>
            <a:ext cx="5715000" cy="3214688"/>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EF52AFD6-91E1-5FC5-15C1-52815B1CF653}"/>
              </a:ext>
            </a:extLst>
          </p:cNvPr>
          <p:cNvGrpSpPr/>
          <p:nvPr/>
        </p:nvGrpSpPr>
        <p:grpSpPr>
          <a:xfrm>
            <a:off x="58408" y="4883610"/>
            <a:ext cx="5840676" cy="1989679"/>
            <a:chOff x="58408" y="4883610"/>
            <a:chExt cx="5840676" cy="1989679"/>
          </a:xfrm>
        </p:grpSpPr>
        <p:pic>
          <p:nvPicPr>
            <p:cNvPr id="12" name="Picture 11">
              <a:extLst>
                <a:ext uri="{FF2B5EF4-FFF2-40B4-BE49-F238E27FC236}">
                  <a16:creationId xmlns:a16="http://schemas.microsoft.com/office/drawing/2014/main" id="{842F118F-C71D-8BF7-6877-E581B6BC2976}"/>
                </a:ext>
              </a:extLst>
            </p:cNvPr>
            <p:cNvPicPr>
              <a:picLocks noChangeAspect="1"/>
            </p:cNvPicPr>
            <p:nvPr/>
          </p:nvPicPr>
          <p:blipFill>
            <a:blip r:embed="rId3"/>
            <a:stretch>
              <a:fillRect/>
            </a:stretch>
          </p:blipFill>
          <p:spPr>
            <a:xfrm>
              <a:off x="58408" y="5197935"/>
              <a:ext cx="1109585" cy="1675354"/>
            </a:xfrm>
            <a:prstGeom prst="rect">
              <a:avLst/>
            </a:prstGeom>
          </p:spPr>
        </p:pic>
        <p:pic>
          <p:nvPicPr>
            <p:cNvPr id="16" name="Picture 15">
              <a:extLst>
                <a:ext uri="{FF2B5EF4-FFF2-40B4-BE49-F238E27FC236}">
                  <a16:creationId xmlns:a16="http://schemas.microsoft.com/office/drawing/2014/main" id="{E7C9B7A8-3C47-CA19-93A0-940DE7B48043}"/>
                </a:ext>
              </a:extLst>
            </p:cNvPr>
            <p:cNvPicPr>
              <a:picLocks noChangeAspect="1"/>
            </p:cNvPicPr>
            <p:nvPr/>
          </p:nvPicPr>
          <p:blipFill>
            <a:blip r:embed="rId3"/>
            <a:stretch>
              <a:fillRect/>
            </a:stretch>
          </p:blipFill>
          <p:spPr>
            <a:xfrm>
              <a:off x="1739837" y="5197935"/>
              <a:ext cx="1109585" cy="1675354"/>
            </a:xfrm>
            <a:prstGeom prst="rect">
              <a:avLst/>
            </a:prstGeom>
          </p:spPr>
        </p:pic>
        <p:pic>
          <p:nvPicPr>
            <p:cNvPr id="24" name="Picture 4" descr="Page 12 | Mortarboard Cap Images - Free Download on Freepik">
              <a:extLst>
                <a:ext uri="{FF2B5EF4-FFF2-40B4-BE49-F238E27FC236}">
                  <a16:creationId xmlns:a16="http://schemas.microsoft.com/office/drawing/2014/main" id="{7C6D81CE-8BAF-1511-9152-B11357217D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641">
              <a:off x="397138" y="5192640"/>
              <a:ext cx="475762" cy="47342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Page 12 | Mortarboard Cap Images - Free Download on Freepik">
              <a:extLst>
                <a:ext uri="{FF2B5EF4-FFF2-40B4-BE49-F238E27FC236}">
                  <a16:creationId xmlns:a16="http://schemas.microsoft.com/office/drawing/2014/main" id="{1D77AAB4-E236-CBA2-6D31-C470D022C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641">
              <a:off x="2078870" y="5154966"/>
              <a:ext cx="475762" cy="473424"/>
            </a:xfrm>
            <a:prstGeom prst="rect">
              <a:avLst/>
            </a:prstGeom>
            <a:noFill/>
            <a:extLst>
              <a:ext uri="{909E8E84-426E-40DD-AFC4-6F175D3DCCD1}">
                <a14:hiddenFill xmlns:a14="http://schemas.microsoft.com/office/drawing/2010/main">
                  <a:solidFill>
                    <a:srgbClr val="FFFFFF"/>
                  </a:solidFill>
                </a14:hiddenFill>
              </a:ext>
            </a:extLst>
          </p:spPr>
        </p:pic>
        <p:pic>
          <p:nvPicPr>
            <p:cNvPr id="26" name="Content Placeholder 4">
              <a:extLst>
                <a:ext uri="{FF2B5EF4-FFF2-40B4-BE49-F238E27FC236}">
                  <a16:creationId xmlns:a16="http://schemas.microsoft.com/office/drawing/2014/main" id="{2BC85CCF-685D-0F99-212C-25BD8E83CE5E}"/>
                </a:ext>
              </a:extLst>
            </p:cNvPr>
            <p:cNvPicPr>
              <a:picLocks noChangeAspect="1"/>
            </p:cNvPicPr>
            <p:nvPr/>
          </p:nvPicPr>
          <p:blipFill rotWithShape="1">
            <a:blip r:embed="rId5"/>
            <a:srcRect l="4952" t="6679" r="10267" b="6847"/>
            <a:stretch/>
          </p:blipFill>
          <p:spPr>
            <a:xfrm>
              <a:off x="804900" y="5851533"/>
              <a:ext cx="726185" cy="521363"/>
            </a:xfrm>
            <a:prstGeom prst="rect">
              <a:avLst/>
            </a:prstGeom>
            <a:effectLst>
              <a:outerShdw blurRad="50800" dist="38100" dir="8100000" algn="tr" rotWithShape="0">
                <a:prstClr val="black">
                  <a:alpha val="40000"/>
                </a:prstClr>
              </a:outerShdw>
            </a:effectLst>
          </p:spPr>
        </p:pic>
        <p:pic>
          <p:nvPicPr>
            <p:cNvPr id="27" name="Content Placeholder 4">
              <a:extLst>
                <a:ext uri="{FF2B5EF4-FFF2-40B4-BE49-F238E27FC236}">
                  <a16:creationId xmlns:a16="http://schemas.microsoft.com/office/drawing/2014/main" id="{F4CAD2A7-235E-6205-E65A-2842D2C8EC56}"/>
                </a:ext>
              </a:extLst>
            </p:cNvPr>
            <p:cNvPicPr>
              <a:picLocks noChangeAspect="1"/>
            </p:cNvPicPr>
            <p:nvPr/>
          </p:nvPicPr>
          <p:blipFill rotWithShape="1">
            <a:blip r:embed="rId5"/>
            <a:srcRect l="4952" t="6679" r="10267" b="6847"/>
            <a:stretch/>
          </p:blipFill>
          <p:spPr>
            <a:xfrm>
              <a:off x="2486329" y="5827659"/>
              <a:ext cx="726185" cy="521363"/>
            </a:xfrm>
            <a:prstGeom prst="rect">
              <a:avLst/>
            </a:prstGeom>
            <a:effectLst>
              <a:outerShdw blurRad="50800" dist="38100" dir="8100000" algn="tr" rotWithShape="0">
                <a:prstClr val="black">
                  <a:alpha val="40000"/>
                </a:prstClr>
              </a:outerShdw>
            </a:effectLst>
          </p:spPr>
        </p:pic>
        <p:sp>
          <p:nvSpPr>
            <p:cNvPr id="30" name="Rounded Rectangular Callout 29">
              <a:extLst>
                <a:ext uri="{FF2B5EF4-FFF2-40B4-BE49-F238E27FC236}">
                  <a16:creationId xmlns:a16="http://schemas.microsoft.com/office/drawing/2014/main" id="{B3379460-677B-85EF-0F27-E859E784D927}"/>
                </a:ext>
              </a:extLst>
            </p:cNvPr>
            <p:cNvSpPr/>
            <p:nvPr/>
          </p:nvSpPr>
          <p:spPr>
            <a:xfrm>
              <a:off x="3642372" y="4883610"/>
              <a:ext cx="2256712" cy="1415133"/>
            </a:xfrm>
            <a:prstGeom prst="wedgeRoundRectCallout">
              <a:avLst>
                <a:gd name="adj1" fmla="val -80569"/>
                <a:gd name="adj2" fmla="val -10880"/>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Cool!  We’ll go to college now that we know it’s cheap!</a:t>
              </a:r>
            </a:p>
          </p:txBody>
        </p:sp>
      </p:grpSp>
      <p:grpSp>
        <p:nvGrpSpPr>
          <p:cNvPr id="33" name="Group 32">
            <a:extLst>
              <a:ext uri="{FF2B5EF4-FFF2-40B4-BE49-F238E27FC236}">
                <a16:creationId xmlns:a16="http://schemas.microsoft.com/office/drawing/2014/main" id="{9C1D0B6E-A85C-246B-C20F-59B50E68BAAE}"/>
              </a:ext>
            </a:extLst>
          </p:cNvPr>
          <p:cNvGrpSpPr/>
          <p:nvPr/>
        </p:nvGrpSpPr>
        <p:grpSpPr>
          <a:xfrm>
            <a:off x="6181769" y="4849311"/>
            <a:ext cx="5481593" cy="1816025"/>
            <a:chOff x="6181769" y="4849311"/>
            <a:chExt cx="5481593" cy="1816025"/>
          </a:xfrm>
        </p:grpSpPr>
        <p:pic>
          <p:nvPicPr>
            <p:cNvPr id="19" name="Picture 18">
              <a:extLst>
                <a:ext uri="{FF2B5EF4-FFF2-40B4-BE49-F238E27FC236}">
                  <a16:creationId xmlns:a16="http://schemas.microsoft.com/office/drawing/2014/main" id="{1214F1A9-79C2-81BC-0ED1-4163BF4CB7A1}"/>
                </a:ext>
              </a:extLst>
            </p:cNvPr>
            <p:cNvPicPr>
              <a:picLocks noChangeAspect="1"/>
            </p:cNvPicPr>
            <p:nvPr/>
          </p:nvPicPr>
          <p:blipFill>
            <a:blip r:embed="rId3"/>
            <a:stretch>
              <a:fillRect/>
            </a:stretch>
          </p:blipFill>
          <p:spPr>
            <a:xfrm>
              <a:off x="9024565" y="4989982"/>
              <a:ext cx="1109585" cy="1675354"/>
            </a:xfrm>
            <a:prstGeom prst="rect">
              <a:avLst/>
            </a:prstGeom>
          </p:spPr>
        </p:pic>
        <p:pic>
          <p:nvPicPr>
            <p:cNvPr id="22" name="Picture 21">
              <a:extLst>
                <a:ext uri="{FF2B5EF4-FFF2-40B4-BE49-F238E27FC236}">
                  <a16:creationId xmlns:a16="http://schemas.microsoft.com/office/drawing/2014/main" id="{798FD3DC-8C19-33D0-5590-AA959B0851C7}"/>
                </a:ext>
              </a:extLst>
            </p:cNvPr>
            <p:cNvPicPr>
              <a:picLocks noChangeAspect="1"/>
            </p:cNvPicPr>
            <p:nvPr/>
          </p:nvPicPr>
          <p:blipFill>
            <a:blip r:embed="rId3"/>
            <a:stretch>
              <a:fillRect/>
            </a:stretch>
          </p:blipFill>
          <p:spPr>
            <a:xfrm>
              <a:off x="10369594" y="4989982"/>
              <a:ext cx="1109585" cy="1675354"/>
            </a:xfrm>
            <a:prstGeom prst="rect">
              <a:avLst/>
            </a:prstGeom>
          </p:spPr>
        </p:pic>
        <p:sp>
          <p:nvSpPr>
            <p:cNvPr id="28" name="&quot;No&quot; Symbol 27">
              <a:extLst>
                <a:ext uri="{FF2B5EF4-FFF2-40B4-BE49-F238E27FC236}">
                  <a16:creationId xmlns:a16="http://schemas.microsoft.com/office/drawing/2014/main" id="{0EC70A6B-8593-8A8B-B5B4-AA01822F3207}"/>
                </a:ext>
              </a:extLst>
            </p:cNvPr>
            <p:cNvSpPr/>
            <p:nvPr/>
          </p:nvSpPr>
          <p:spPr>
            <a:xfrm>
              <a:off x="9679769" y="5621966"/>
              <a:ext cx="543691" cy="541562"/>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quot;No&quot; Symbol 28">
              <a:extLst>
                <a:ext uri="{FF2B5EF4-FFF2-40B4-BE49-F238E27FC236}">
                  <a16:creationId xmlns:a16="http://schemas.microsoft.com/office/drawing/2014/main" id="{57300AAF-19CD-9A08-7F1F-E463E53737B8}"/>
                </a:ext>
              </a:extLst>
            </p:cNvPr>
            <p:cNvSpPr/>
            <p:nvPr/>
          </p:nvSpPr>
          <p:spPr>
            <a:xfrm>
              <a:off x="11119671" y="5556878"/>
              <a:ext cx="543691" cy="541562"/>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ounded Rectangular Callout 30">
              <a:extLst>
                <a:ext uri="{FF2B5EF4-FFF2-40B4-BE49-F238E27FC236}">
                  <a16:creationId xmlns:a16="http://schemas.microsoft.com/office/drawing/2014/main" id="{3DC177C7-FAD2-814B-4317-8F90362DFFD2}"/>
                </a:ext>
              </a:extLst>
            </p:cNvPr>
            <p:cNvSpPr/>
            <p:nvPr/>
          </p:nvSpPr>
          <p:spPr>
            <a:xfrm>
              <a:off x="6181769" y="4849311"/>
              <a:ext cx="2195095" cy="1415133"/>
            </a:xfrm>
            <a:prstGeom prst="wedgeRoundRectCallout">
              <a:avLst>
                <a:gd name="adj1" fmla="val 90631"/>
                <a:gd name="adj2" fmla="val -8861"/>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We think college is too expensive, so we won’t go.</a:t>
              </a:r>
            </a:p>
          </p:txBody>
        </p:sp>
      </p:grpSp>
    </p:spTree>
    <p:extLst>
      <p:ext uri="{BB962C8B-B14F-4D97-AF65-F5344CB8AC3E}">
        <p14:creationId xmlns:p14="http://schemas.microsoft.com/office/powerpoint/2010/main" val="239150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1154-06DF-97D9-E43D-DC19A07B6BB0}"/>
              </a:ext>
            </a:extLst>
          </p:cNvPr>
          <p:cNvSpPr>
            <a:spLocks noGrp="1"/>
          </p:cNvSpPr>
          <p:nvPr>
            <p:ph type="title"/>
          </p:nvPr>
        </p:nvSpPr>
        <p:spPr/>
        <p:txBody>
          <a:bodyPr/>
          <a:lstStyle/>
          <a:p>
            <a:r>
              <a:rPr lang="en-US" dirty="0"/>
              <a:t>Imperfect compliance</a:t>
            </a:r>
          </a:p>
        </p:txBody>
      </p:sp>
      <p:sp>
        <p:nvSpPr>
          <p:cNvPr id="3" name="Content Placeholder 2">
            <a:extLst>
              <a:ext uri="{FF2B5EF4-FFF2-40B4-BE49-F238E27FC236}">
                <a16:creationId xmlns:a16="http://schemas.microsoft.com/office/drawing/2014/main" id="{85C592E4-68FB-FDA8-0B32-A78DD4EB6F7E}"/>
              </a:ext>
            </a:extLst>
          </p:cNvPr>
          <p:cNvSpPr>
            <a:spLocks noGrp="1"/>
          </p:cNvSpPr>
          <p:nvPr>
            <p:ph idx="1"/>
          </p:nvPr>
        </p:nvSpPr>
        <p:spPr/>
        <p:txBody>
          <a:bodyPr/>
          <a:lstStyle/>
          <a:p>
            <a:r>
              <a:rPr lang="en-US" dirty="0"/>
              <a:t>...is </a:t>
            </a:r>
            <a:r>
              <a:rPr lang="en-US" b="1" dirty="0"/>
              <a:t>not</a:t>
            </a:r>
            <a:r>
              <a:rPr lang="en-US" dirty="0"/>
              <a:t> perfect compliance.</a:t>
            </a:r>
          </a:p>
        </p:txBody>
      </p:sp>
      <p:pic>
        <p:nvPicPr>
          <p:cNvPr id="4098" name="Picture 2" descr="WHATEVER I DO WHAT I WANT | Llama, Lol, Hilarious">
            <a:extLst>
              <a:ext uri="{FF2B5EF4-FFF2-40B4-BE49-F238E27FC236}">
                <a16:creationId xmlns:a16="http://schemas.microsoft.com/office/drawing/2014/main" id="{87C033D1-E60F-E117-6584-D1E9B9C21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3564" y="1690688"/>
            <a:ext cx="6215062" cy="4825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8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ppt_w</p:attrName>
                                        </p:attrNameLst>
                                      </p:cBhvr>
                                      <p:tavLst>
                                        <p:tav tm="0">
                                          <p:val>
                                            <p:fltVal val="0"/>
                                          </p:val>
                                        </p:tav>
                                        <p:tav tm="100000">
                                          <p:val>
                                            <p:strVal val="#ppt_w"/>
                                          </p:val>
                                        </p:tav>
                                      </p:tavLst>
                                    </p:anim>
                                    <p:anim calcmode="lin" valueType="num">
                                      <p:cBhvr>
                                        <p:cTn id="8" dur="500" fill="hold"/>
                                        <p:tgtEl>
                                          <p:spTgt spid="4098"/>
                                        </p:tgtEl>
                                        <p:attrNameLst>
                                          <p:attrName>ppt_h</p:attrName>
                                        </p:attrNameLst>
                                      </p:cBhvr>
                                      <p:tavLst>
                                        <p:tav tm="0">
                                          <p:val>
                                            <p:fltVal val="0"/>
                                          </p:val>
                                        </p:tav>
                                        <p:tav tm="100000">
                                          <p:val>
                                            <p:strVal val="#ppt_h"/>
                                          </p:val>
                                        </p:tav>
                                      </p:tavLst>
                                    </p:anim>
                                    <p:anim calcmode="lin" valueType="num">
                                      <p:cBhvr>
                                        <p:cTn id="9" dur="500" fill="hold"/>
                                        <p:tgtEl>
                                          <p:spTgt spid="4098"/>
                                        </p:tgtEl>
                                        <p:attrNameLst>
                                          <p:attrName>style.rotation</p:attrName>
                                        </p:attrNameLst>
                                      </p:cBhvr>
                                      <p:tavLst>
                                        <p:tav tm="0">
                                          <p:val>
                                            <p:fltVal val="360"/>
                                          </p:val>
                                        </p:tav>
                                        <p:tav tm="100000">
                                          <p:val>
                                            <p:fltVal val="0"/>
                                          </p:val>
                                        </p:tav>
                                      </p:tavLst>
                                    </p:anim>
                                    <p:animEffect transition="in" filter="fade">
                                      <p:cBhvr>
                                        <p:cTn id="10"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36E28-7A71-9F13-7848-3FE95D929746}"/>
              </a:ext>
            </a:extLst>
          </p:cNvPr>
          <p:cNvSpPr>
            <a:spLocks noGrp="1"/>
          </p:cNvSpPr>
          <p:nvPr>
            <p:ph type="title"/>
          </p:nvPr>
        </p:nvSpPr>
        <p:spPr>
          <a:xfrm>
            <a:off x="352425" y="-136527"/>
            <a:ext cx="10515600" cy="1325563"/>
          </a:xfrm>
        </p:spPr>
        <p:txBody>
          <a:bodyPr/>
          <a:lstStyle/>
          <a:p>
            <a:r>
              <a:rPr lang="en-US" dirty="0"/>
              <a:t>Does this still give the 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C100C4-8F87-78DA-0A79-78D0D29C9596}"/>
                  </a:ext>
                </a:extLst>
              </p:cNvPr>
              <p:cNvSpPr>
                <a:spLocks noGrp="1"/>
              </p:cNvSpPr>
              <p:nvPr>
                <p:ph idx="1"/>
              </p:nvPr>
            </p:nvSpPr>
            <p:spPr>
              <a:xfrm>
                <a:off x="798247" y="976804"/>
                <a:ext cx="10791825" cy="4351338"/>
              </a:xfrm>
            </p:spPr>
            <p:txBody>
              <a:bodyPr>
                <a:normAutofit/>
              </a:bodyPr>
              <a:lstStyle/>
              <a:p>
                <a:r>
                  <a:rPr lang="en-US" dirty="0"/>
                  <a:t>Experiment:</a:t>
                </a:r>
              </a:p>
              <a:p>
                <a:pPr lvl="1"/>
                <a:r>
                  <a:rPr lang="en-US" dirty="0">
                    <a:solidFill>
                      <a:schemeClr val="accent1"/>
                    </a:solidFill>
                  </a:rPr>
                  <a:t>Give random people mailers</a:t>
                </a:r>
              </a:p>
              <a:p>
                <a:pPr lvl="1"/>
                <a:endParaRPr lang="en-US" dirty="0">
                  <a:solidFill>
                    <a:schemeClr val="accent1"/>
                  </a:solidFill>
                </a:endParaRPr>
              </a:p>
              <a:p>
                <a:pPr lvl="1"/>
                <a:r>
                  <a:rPr lang="en-US" dirty="0">
                    <a:solidFill>
                      <a:schemeClr val="accent1"/>
                    </a:solidFill>
                  </a:rPr>
                  <a:t>Compute the average salary later of folks who got the mailers</a:t>
                </a:r>
              </a:p>
              <a:p>
                <a:pPr lvl="1"/>
                <a:r>
                  <a:rPr lang="en-US" dirty="0">
                    <a:solidFill>
                      <a:schemeClr val="accent1"/>
                    </a:solidFill>
                  </a:rPr>
                  <a:t>Compute the average salary later of folks who didn’t get the mailers</a:t>
                </a:r>
              </a:p>
              <a:p>
                <a:pPr lvl="1"/>
                <a:r>
                  <a:rPr lang="en-US" dirty="0">
                    <a:solidFill>
                      <a:schemeClr val="accent1"/>
                    </a:solidFill>
                  </a:rPr>
                  <a:t>Take the difference and call that the “ATE”</a:t>
                </a:r>
              </a:p>
              <a:p>
                <a:pPr lvl="1"/>
                <a:endParaRPr lang="en-US" dirty="0">
                  <a:solidFill>
                    <a:schemeClr val="accent1"/>
                  </a:solidFill>
                </a:endParaRPr>
              </a:p>
              <a:p>
                <a:r>
                  <a:rPr lang="en-US" dirty="0"/>
                  <a:t>Tell a story with </a:t>
                </a:r>
                <a:r>
                  <a:rPr lang="en-US" b="1" dirty="0"/>
                  <a:t>imperfect compliance </a:t>
                </a:r>
                <a:r>
                  <a:rPr lang="en-US" dirty="0"/>
                  <a:t>about why this might </a:t>
                </a:r>
                <a14:m>
                  <m:oMath xmlns:m="http://schemas.openxmlformats.org/officeDocument/2006/math">
                    <m:r>
                      <a:rPr lang="en-US" b="0" i="1" smtClean="0">
                        <a:latin typeface="Cambria Math" panose="02040503050406030204" pitchFamily="18" charset="0"/>
                      </a:rPr>
                      <m:t>≠</m:t>
                    </m:r>
                  </m:oMath>
                </a14:m>
                <a:r>
                  <a:rPr lang="en-US" dirty="0"/>
                  <a:t> ATE</a:t>
                </a:r>
              </a:p>
              <a:p>
                <a:pPr lvl="1"/>
                <a:r>
                  <a:rPr lang="en-US" dirty="0">
                    <a:solidFill>
                      <a:schemeClr val="accent1"/>
                    </a:solidFill>
                  </a:rPr>
                  <a:t>Aka, you get a number that’s </a:t>
                </a:r>
                <a:r>
                  <a:rPr lang="en-US" i="1" dirty="0">
                    <a:solidFill>
                      <a:schemeClr val="accent1"/>
                    </a:solidFill>
                  </a:rPr>
                  <a:t>different</a:t>
                </a:r>
                <a:r>
                  <a:rPr lang="en-US" dirty="0">
                    <a:solidFill>
                      <a:schemeClr val="accent1"/>
                    </a:solidFill>
                  </a:rPr>
                  <a:t> than the ATE for the whole population</a:t>
                </a:r>
              </a:p>
              <a:p>
                <a:pPr lvl="1"/>
                <a:r>
                  <a:rPr lang="en-US" dirty="0">
                    <a:solidFill>
                      <a:schemeClr val="accent1"/>
                    </a:solidFill>
                  </a:rPr>
                  <a:t>In your story, would you over-estimate ATE or under-estimate ATE?</a:t>
                </a:r>
              </a:p>
            </p:txBody>
          </p:sp>
        </mc:Choice>
        <mc:Fallback xmlns="">
          <p:sp>
            <p:nvSpPr>
              <p:cNvPr id="3" name="Content Placeholder 2">
                <a:extLst>
                  <a:ext uri="{FF2B5EF4-FFF2-40B4-BE49-F238E27FC236}">
                    <a16:creationId xmlns:a16="http://schemas.microsoft.com/office/drawing/2014/main" id="{D0C100C4-8F87-78DA-0A79-78D0D29C9596}"/>
                  </a:ext>
                </a:extLst>
              </p:cNvPr>
              <p:cNvSpPr>
                <a:spLocks noGrp="1" noRot="1" noChangeAspect="1" noMove="1" noResize="1" noEditPoints="1" noAdjustHandles="1" noChangeArrowheads="1" noChangeShapeType="1" noTextEdit="1"/>
              </p:cNvSpPr>
              <p:nvPr>
                <p:ph idx="1"/>
              </p:nvPr>
            </p:nvSpPr>
            <p:spPr>
              <a:xfrm>
                <a:off x="798247" y="976804"/>
                <a:ext cx="10791825" cy="4351338"/>
              </a:xfrm>
              <a:blipFill>
                <a:blip r:embed="rId2"/>
                <a:stretch>
                  <a:fillRect l="-940" t="-2326"/>
                </a:stretch>
              </a:blipFill>
            </p:spPr>
            <p:txBody>
              <a:bodyPr/>
              <a:lstStyle/>
              <a:p>
                <a:r>
                  <a:rPr lang="en-US">
                    <a:noFill/>
                  </a:rPr>
                  <a:t> </a:t>
                </a:r>
              </a:p>
            </p:txBody>
          </p:sp>
        </mc:Fallback>
      </mc:AlternateContent>
      <p:pic>
        <p:nvPicPr>
          <p:cNvPr id="4" name="Content Placeholder 4">
            <a:extLst>
              <a:ext uri="{FF2B5EF4-FFF2-40B4-BE49-F238E27FC236}">
                <a16:creationId xmlns:a16="http://schemas.microsoft.com/office/drawing/2014/main" id="{81E1B15F-6744-8EF0-8C35-849D67C2189B}"/>
              </a:ext>
            </a:extLst>
          </p:cNvPr>
          <p:cNvPicPr>
            <a:picLocks noChangeAspect="1"/>
          </p:cNvPicPr>
          <p:nvPr/>
        </p:nvPicPr>
        <p:blipFill rotWithShape="1">
          <a:blip r:embed="rId3"/>
          <a:srcRect l="4952" t="6679" r="10267" b="6847"/>
          <a:stretch/>
        </p:blipFill>
        <p:spPr>
          <a:xfrm>
            <a:off x="5246726" y="1298648"/>
            <a:ext cx="900147" cy="646259"/>
          </a:xfrm>
          <a:prstGeom prst="rect">
            <a:avLst/>
          </a:prstGeom>
          <a:effectLst>
            <a:outerShdw blurRad="50800" dist="38100" dir="8100000" algn="tr" rotWithShape="0">
              <a:prstClr val="black">
                <a:alpha val="40000"/>
              </a:prstClr>
            </a:outerShdw>
          </a:effectLst>
        </p:spPr>
      </p:pic>
      <p:sp>
        <p:nvSpPr>
          <p:cNvPr id="24" name="TextBox 23">
            <a:extLst>
              <a:ext uri="{FF2B5EF4-FFF2-40B4-BE49-F238E27FC236}">
                <a16:creationId xmlns:a16="http://schemas.microsoft.com/office/drawing/2014/main" id="{03540503-CDE4-4A1D-0CB0-9ECC8E49F577}"/>
              </a:ext>
            </a:extLst>
          </p:cNvPr>
          <p:cNvSpPr txBox="1"/>
          <p:nvPr/>
        </p:nvSpPr>
        <p:spPr>
          <a:xfrm>
            <a:off x="3058555" y="5842425"/>
            <a:ext cx="1985963" cy="830997"/>
          </a:xfrm>
          <a:prstGeom prst="rect">
            <a:avLst/>
          </a:prstGeom>
          <a:noFill/>
        </p:spPr>
        <p:txBody>
          <a:bodyPr wrap="square" rtlCol="0">
            <a:spAutoFit/>
          </a:bodyPr>
          <a:lstStyle/>
          <a:p>
            <a:r>
              <a:rPr lang="en-US" sz="2400" dirty="0">
                <a:solidFill>
                  <a:schemeClr val="accent6"/>
                </a:solidFill>
              </a:rPr>
              <a:t>Average earnings: $10</a:t>
            </a:r>
          </a:p>
        </p:txBody>
      </p:sp>
      <p:grpSp>
        <p:nvGrpSpPr>
          <p:cNvPr id="33" name="Group 32">
            <a:extLst>
              <a:ext uri="{FF2B5EF4-FFF2-40B4-BE49-F238E27FC236}">
                <a16:creationId xmlns:a16="http://schemas.microsoft.com/office/drawing/2014/main" id="{38BEDF8D-4476-F18E-C8F3-16E99F21F7EC}"/>
              </a:ext>
            </a:extLst>
          </p:cNvPr>
          <p:cNvGrpSpPr/>
          <p:nvPr/>
        </p:nvGrpSpPr>
        <p:grpSpPr>
          <a:xfrm>
            <a:off x="114300" y="5414963"/>
            <a:ext cx="3158979" cy="1431928"/>
            <a:chOff x="114300" y="5414963"/>
            <a:chExt cx="3158979" cy="1431928"/>
          </a:xfrm>
        </p:grpSpPr>
        <p:grpSp>
          <p:nvGrpSpPr>
            <p:cNvPr id="13" name="Group 12">
              <a:extLst>
                <a:ext uri="{FF2B5EF4-FFF2-40B4-BE49-F238E27FC236}">
                  <a16:creationId xmlns:a16="http://schemas.microsoft.com/office/drawing/2014/main" id="{39178BCF-F487-60CA-B933-9A518649A84F}"/>
                </a:ext>
              </a:extLst>
            </p:cNvPr>
            <p:cNvGrpSpPr/>
            <p:nvPr/>
          </p:nvGrpSpPr>
          <p:grpSpPr>
            <a:xfrm>
              <a:off x="379956" y="5668964"/>
              <a:ext cx="2893323" cy="1177927"/>
              <a:chOff x="1152526" y="5133973"/>
              <a:chExt cx="2893323" cy="1177927"/>
            </a:xfrm>
          </p:grpSpPr>
          <p:pic>
            <p:nvPicPr>
              <p:cNvPr id="5" name="Picture 4">
                <a:extLst>
                  <a:ext uri="{FF2B5EF4-FFF2-40B4-BE49-F238E27FC236}">
                    <a16:creationId xmlns:a16="http://schemas.microsoft.com/office/drawing/2014/main" id="{D2DB2830-5F37-0C6E-6225-DB5E22887047}"/>
                  </a:ext>
                </a:extLst>
              </p:cNvPr>
              <p:cNvPicPr>
                <a:picLocks noChangeAspect="1"/>
              </p:cNvPicPr>
              <p:nvPr/>
            </p:nvPicPr>
            <p:blipFill>
              <a:blip r:embed="rId4"/>
              <a:stretch>
                <a:fillRect/>
              </a:stretch>
            </p:blipFill>
            <p:spPr>
              <a:xfrm>
                <a:off x="1152526" y="5133975"/>
                <a:ext cx="780138" cy="1177925"/>
              </a:xfrm>
              <a:prstGeom prst="rect">
                <a:avLst/>
              </a:prstGeom>
            </p:spPr>
          </p:pic>
          <p:pic>
            <p:nvPicPr>
              <p:cNvPr id="6" name="Picture 5">
                <a:extLst>
                  <a:ext uri="{FF2B5EF4-FFF2-40B4-BE49-F238E27FC236}">
                    <a16:creationId xmlns:a16="http://schemas.microsoft.com/office/drawing/2014/main" id="{BEDA5089-16DA-4636-A8FD-FC15E68AFB3F}"/>
                  </a:ext>
                </a:extLst>
              </p:cNvPr>
              <p:cNvPicPr>
                <a:picLocks noChangeAspect="1"/>
              </p:cNvPicPr>
              <p:nvPr/>
            </p:nvPicPr>
            <p:blipFill>
              <a:blip r:embed="rId4"/>
              <a:stretch>
                <a:fillRect/>
              </a:stretch>
            </p:blipFill>
            <p:spPr>
              <a:xfrm>
                <a:off x="1856921" y="5133974"/>
                <a:ext cx="780138" cy="1177925"/>
              </a:xfrm>
              <a:prstGeom prst="rect">
                <a:avLst/>
              </a:prstGeom>
            </p:spPr>
          </p:pic>
          <p:pic>
            <p:nvPicPr>
              <p:cNvPr id="7" name="Picture 6">
                <a:extLst>
                  <a:ext uri="{FF2B5EF4-FFF2-40B4-BE49-F238E27FC236}">
                    <a16:creationId xmlns:a16="http://schemas.microsoft.com/office/drawing/2014/main" id="{0CC1509E-325D-85BE-5C15-963E31E94817}"/>
                  </a:ext>
                </a:extLst>
              </p:cNvPr>
              <p:cNvPicPr>
                <a:picLocks noChangeAspect="1"/>
              </p:cNvPicPr>
              <p:nvPr/>
            </p:nvPicPr>
            <p:blipFill>
              <a:blip r:embed="rId4"/>
              <a:stretch>
                <a:fillRect/>
              </a:stretch>
            </p:blipFill>
            <p:spPr>
              <a:xfrm>
                <a:off x="2561316" y="5133974"/>
                <a:ext cx="780138" cy="1177925"/>
              </a:xfrm>
              <a:prstGeom prst="rect">
                <a:avLst/>
              </a:prstGeom>
            </p:spPr>
          </p:pic>
          <p:pic>
            <p:nvPicPr>
              <p:cNvPr id="8" name="Picture 7">
                <a:extLst>
                  <a:ext uri="{FF2B5EF4-FFF2-40B4-BE49-F238E27FC236}">
                    <a16:creationId xmlns:a16="http://schemas.microsoft.com/office/drawing/2014/main" id="{8747DD78-8F57-BC56-2D5B-3DE7A543B602}"/>
                  </a:ext>
                </a:extLst>
              </p:cNvPr>
              <p:cNvPicPr>
                <a:picLocks noChangeAspect="1"/>
              </p:cNvPicPr>
              <p:nvPr/>
            </p:nvPicPr>
            <p:blipFill>
              <a:blip r:embed="rId4"/>
              <a:stretch>
                <a:fillRect/>
              </a:stretch>
            </p:blipFill>
            <p:spPr>
              <a:xfrm>
                <a:off x="3265711" y="5133973"/>
                <a:ext cx="780138" cy="1177925"/>
              </a:xfrm>
              <a:prstGeom prst="rect">
                <a:avLst/>
              </a:prstGeom>
            </p:spPr>
          </p:pic>
        </p:grpSp>
        <p:pic>
          <p:nvPicPr>
            <p:cNvPr id="16" name="Content Placeholder 4">
              <a:extLst>
                <a:ext uri="{FF2B5EF4-FFF2-40B4-BE49-F238E27FC236}">
                  <a16:creationId xmlns:a16="http://schemas.microsoft.com/office/drawing/2014/main" id="{1FA6B453-A243-A506-FDCD-DEB143DF20AE}"/>
                </a:ext>
              </a:extLst>
            </p:cNvPr>
            <p:cNvPicPr>
              <a:picLocks noChangeAspect="1"/>
            </p:cNvPicPr>
            <p:nvPr/>
          </p:nvPicPr>
          <p:blipFill rotWithShape="1">
            <a:blip r:embed="rId3"/>
            <a:srcRect l="4952" t="6679" r="10267" b="6847"/>
            <a:stretch/>
          </p:blipFill>
          <p:spPr>
            <a:xfrm>
              <a:off x="989758" y="6161093"/>
              <a:ext cx="389157" cy="279395"/>
            </a:xfrm>
            <a:prstGeom prst="rect">
              <a:avLst/>
            </a:prstGeom>
            <a:effectLst>
              <a:outerShdw blurRad="50800" dist="38100" dir="8100000" algn="tr" rotWithShape="0">
                <a:prstClr val="black">
                  <a:alpha val="40000"/>
                </a:prstClr>
              </a:outerShdw>
            </a:effectLst>
          </p:spPr>
        </p:pic>
        <p:pic>
          <p:nvPicPr>
            <p:cNvPr id="17" name="Content Placeholder 4">
              <a:extLst>
                <a:ext uri="{FF2B5EF4-FFF2-40B4-BE49-F238E27FC236}">
                  <a16:creationId xmlns:a16="http://schemas.microsoft.com/office/drawing/2014/main" id="{D4C31ECB-2CEB-2344-FD62-7B4223B8EC36}"/>
                </a:ext>
              </a:extLst>
            </p:cNvPr>
            <p:cNvPicPr>
              <a:picLocks noChangeAspect="1"/>
            </p:cNvPicPr>
            <p:nvPr/>
          </p:nvPicPr>
          <p:blipFill rotWithShape="1">
            <a:blip r:embed="rId3"/>
            <a:srcRect l="4952" t="6679" r="10267" b="6847"/>
            <a:stretch/>
          </p:blipFill>
          <p:spPr>
            <a:xfrm>
              <a:off x="285363" y="6161093"/>
              <a:ext cx="389157" cy="279395"/>
            </a:xfrm>
            <a:prstGeom prst="rect">
              <a:avLst/>
            </a:prstGeom>
            <a:effectLst>
              <a:outerShdw blurRad="50800" dist="38100" dir="8100000" algn="tr" rotWithShape="0">
                <a:prstClr val="black">
                  <a:alpha val="40000"/>
                </a:prstClr>
              </a:outerShdw>
            </a:effectLst>
          </p:spPr>
        </p:pic>
        <p:pic>
          <p:nvPicPr>
            <p:cNvPr id="18" name="Content Placeholder 4">
              <a:extLst>
                <a:ext uri="{FF2B5EF4-FFF2-40B4-BE49-F238E27FC236}">
                  <a16:creationId xmlns:a16="http://schemas.microsoft.com/office/drawing/2014/main" id="{AC2EE5A8-185C-6064-52A3-27157A16B605}"/>
                </a:ext>
              </a:extLst>
            </p:cNvPr>
            <p:cNvPicPr>
              <a:picLocks noChangeAspect="1"/>
            </p:cNvPicPr>
            <p:nvPr/>
          </p:nvPicPr>
          <p:blipFill rotWithShape="1">
            <a:blip r:embed="rId3"/>
            <a:srcRect l="4952" t="6679" r="10267" b="6847"/>
            <a:stretch/>
          </p:blipFill>
          <p:spPr>
            <a:xfrm>
              <a:off x="1669910" y="6161093"/>
              <a:ext cx="389157" cy="279395"/>
            </a:xfrm>
            <a:prstGeom prst="rect">
              <a:avLst/>
            </a:prstGeom>
            <a:effectLst>
              <a:outerShdw blurRad="50800" dist="38100" dir="8100000" algn="tr" rotWithShape="0">
                <a:prstClr val="black">
                  <a:alpha val="40000"/>
                </a:prstClr>
              </a:outerShdw>
            </a:effectLst>
          </p:spPr>
        </p:pic>
        <p:pic>
          <p:nvPicPr>
            <p:cNvPr id="19" name="Content Placeholder 4">
              <a:extLst>
                <a:ext uri="{FF2B5EF4-FFF2-40B4-BE49-F238E27FC236}">
                  <a16:creationId xmlns:a16="http://schemas.microsoft.com/office/drawing/2014/main" id="{91A34324-342C-73C2-5AAE-59DBAAAF2AD6}"/>
                </a:ext>
              </a:extLst>
            </p:cNvPr>
            <p:cNvPicPr>
              <a:picLocks noChangeAspect="1"/>
            </p:cNvPicPr>
            <p:nvPr/>
          </p:nvPicPr>
          <p:blipFill rotWithShape="1">
            <a:blip r:embed="rId3"/>
            <a:srcRect l="4952" t="6679" r="10267" b="6847"/>
            <a:stretch/>
          </p:blipFill>
          <p:spPr>
            <a:xfrm>
              <a:off x="2391304" y="6161093"/>
              <a:ext cx="389157" cy="279395"/>
            </a:xfrm>
            <a:prstGeom prst="rect">
              <a:avLst/>
            </a:prstGeom>
            <a:effectLst>
              <a:outerShdw blurRad="50800" dist="38100" dir="8100000" algn="tr" rotWithShape="0">
                <a:prstClr val="black">
                  <a:alpha val="40000"/>
                </a:prstClr>
              </a:outerShdw>
            </a:effectLst>
          </p:spPr>
        </p:pic>
        <p:sp>
          <p:nvSpPr>
            <p:cNvPr id="25" name="TextBox 24">
              <a:extLst>
                <a:ext uri="{FF2B5EF4-FFF2-40B4-BE49-F238E27FC236}">
                  <a16:creationId xmlns:a16="http://schemas.microsoft.com/office/drawing/2014/main" id="{7BF56B83-D818-3041-FAC1-ACD8EB562531}"/>
                </a:ext>
              </a:extLst>
            </p:cNvPr>
            <p:cNvSpPr txBox="1"/>
            <p:nvPr/>
          </p:nvSpPr>
          <p:spPr>
            <a:xfrm>
              <a:off x="114300" y="5414963"/>
              <a:ext cx="2057400" cy="369332"/>
            </a:xfrm>
            <a:prstGeom prst="rect">
              <a:avLst/>
            </a:prstGeom>
            <a:noFill/>
          </p:spPr>
          <p:txBody>
            <a:bodyPr wrap="square" rtlCol="0">
              <a:spAutoFit/>
            </a:bodyPr>
            <a:lstStyle/>
            <a:p>
              <a:r>
                <a:rPr lang="en-US" dirty="0">
                  <a:solidFill>
                    <a:schemeClr val="accent6"/>
                  </a:solidFill>
                </a:rPr>
                <a:t>Treatment group:</a:t>
              </a:r>
            </a:p>
          </p:txBody>
        </p:sp>
      </p:grpSp>
      <p:sp>
        <p:nvSpPr>
          <p:cNvPr id="26" name="TextBox 25">
            <a:extLst>
              <a:ext uri="{FF2B5EF4-FFF2-40B4-BE49-F238E27FC236}">
                <a16:creationId xmlns:a16="http://schemas.microsoft.com/office/drawing/2014/main" id="{B9FD8CF6-64D2-F4EC-13B0-8CFC38A42694}"/>
              </a:ext>
            </a:extLst>
          </p:cNvPr>
          <p:cNvSpPr txBox="1"/>
          <p:nvPr/>
        </p:nvSpPr>
        <p:spPr>
          <a:xfrm>
            <a:off x="8157654" y="5842604"/>
            <a:ext cx="1985963" cy="830997"/>
          </a:xfrm>
          <a:prstGeom prst="rect">
            <a:avLst/>
          </a:prstGeom>
          <a:noFill/>
        </p:spPr>
        <p:txBody>
          <a:bodyPr wrap="square" rtlCol="0">
            <a:spAutoFit/>
          </a:bodyPr>
          <a:lstStyle/>
          <a:p>
            <a:r>
              <a:rPr lang="en-US" sz="2400" dirty="0">
                <a:solidFill>
                  <a:schemeClr val="accent2"/>
                </a:solidFill>
              </a:rPr>
              <a:t>Average earnings: $7</a:t>
            </a:r>
          </a:p>
        </p:txBody>
      </p:sp>
      <p:grpSp>
        <p:nvGrpSpPr>
          <p:cNvPr id="34" name="Group 33">
            <a:extLst>
              <a:ext uri="{FF2B5EF4-FFF2-40B4-BE49-F238E27FC236}">
                <a16:creationId xmlns:a16="http://schemas.microsoft.com/office/drawing/2014/main" id="{800E1DA1-DBC1-6E91-7538-93BA72554DD3}"/>
              </a:ext>
            </a:extLst>
          </p:cNvPr>
          <p:cNvGrpSpPr/>
          <p:nvPr/>
        </p:nvGrpSpPr>
        <p:grpSpPr>
          <a:xfrm>
            <a:off x="4872997" y="5473051"/>
            <a:ext cx="3416185" cy="1373838"/>
            <a:chOff x="4872997" y="5473051"/>
            <a:chExt cx="3416185" cy="1373838"/>
          </a:xfrm>
        </p:grpSpPr>
        <p:grpSp>
          <p:nvGrpSpPr>
            <p:cNvPr id="14" name="Group 13">
              <a:extLst>
                <a:ext uri="{FF2B5EF4-FFF2-40B4-BE49-F238E27FC236}">
                  <a16:creationId xmlns:a16="http://schemas.microsoft.com/office/drawing/2014/main" id="{14A35411-380E-95F7-78A4-2FA9F9A2E209}"/>
                </a:ext>
              </a:extLst>
            </p:cNvPr>
            <p:cNvGrpSpPr/>
            <p:nvPr/>
          </p:nvGrpSpPr>
          <p:grpSpPr>
            <a:xfrm>
              <a:off x="5395859" y="5668962"/>
              <a:ext cx="2893323" cy="1177927"/>
              <a:chOff x="7326902" y="5133973"/>
              <a:chExt cx="2893323" cy="1177927"/>
            </a:xfrm>
          </p:grpSpPr>
          <p:pic>
            <p:nvPicPr>
              <p:cNvPr id="9" name="Picture 8">
                <a:extLst>
                  <a:ext uri="{FF2B5EF4-FFF2-40B4-BE49-F238E27FC236}">
                    <a16:creationId xmlns:a16="http://schemas.microsoft.com/office/drawing/2014/main" id="{9F04DFAB-B26E-C212-D6FA-632CFD4BC441}"/>
                  </a:ext>
                </a:extLst>
              </p:cNvPr>
              <p:cNvPicPr>
                <a:picLocks noChangeAspect="1"/>
              </p:cNvPicPr>
              <p:nvPr/>
            </p:nvPicPr>
            <p:blipFill>
              <a:blip r:embed="rId4"/>
              <a:stretch>
                <a:fillRect/>
              </a:stretch>
            </p:blipFill>
            <p:spPr>
              <a:xfrm>
                <a:off x="7326902" y="5133975"/>
                <a:ext cx="780138" cy="1177925"/>
              </a:xfrm>
              <a:prstGeom prst="rect">
                <a:avLst/>
              </a:prstGeom>
            </p:spPr>
          </p:pic>
          <p:pic>
            <p:nvPicPr>
              <p:cNvPr id="10" name="Picture 9">
                <a:extLst>
                  <a:ext uri="{FF2B5EF4-FFF2-40B4-BE49-F238E27FC236}">
                    <a16:creationId xmlns:a16="http://schemas.microsoft.com/office/drawing/2014/main" id="{0E3DC420-BCFF-692E-802A-205251EAE71C}"/>
                  </a:ext>
                </a:extLst>
              </p:cNvPr>
              <p:cNvPicPr>
                <a:picLocks noChangeAspect="1"/>
              </p:cNvPicPr>
              <p:nvPr/>
            </p:nvPicPr>
            <p:blipFill>
              <a:blip r:embed="rId4"/>
              <a:stretch>
                <a:fillRect/>
              </a:stretch>
            </p:blipFill>
            <p:spPr>
              <a:xfrm>
                <a:off x="8031297" y="5133974"/>
                <a:ext cx="780138" cy="1177925"/>
              </a:xfrm>
              <a:prstGeom prst="rect">
                <a:avLst/>
              </a:prstGeom>
            </p:spPr>
          </p:pic>
          <p:pic>
            <p:nvPicPr>
              <p:cNvPr id="11" name="Picture 10">
                <a:extLst>
                  <a:ext uri="{FF2B5EF4-FFF2-40B4-BE49-F238E27FC236}">
                    <a16:creationId xmlns:a16="http://schemas.microsoft.com/office/drawing/2014/main" id="{61EBE140-A58F-D4E4-AFCC-FE8C309037C1}"/>
                  </a:ext>
                </a:extLst>
              </p:cNvPr>
              <p:cNvPicPr>
                <a:picLocks noChangeAspect="1"/>
              </p:cNvPicPr>
              <p:nvPr/>
            </p:nvPicPr>
            <p:blipFill>
              <a:blip r:embed="rId4"/>
              <a:stretch>
                <a:fillRect/>
              </a:stretch>
            </p:blipFill>
            <p:spPr>
              <a:xfrm>
                <a:off x="8735692" y="5133974"/>
                <a:ext cx="780138" cy="1177925"/>
              </a:xfrm>
              <a:prstGeom prst="rect">
                <a:avLst/>
              </a:prstGeom>
            </p:spPr>
          </p:pic>
          <p:pic>
            <p:nvPicPr>
              <p:cNvPr id="12" name="Picture 11">
                <a:extLst>
                  <a:ext uri="{FF2B5EF4-FFF2-40B4-BE49-F238E27FC236}">
                    <a16:creationId xmlns:a16="http://schemas.microsoft.com/office/drawing/2014/main" id="{A9A24409-682F-8C18-848E-9AFE3CD5D994}"/>
                  </a:ext>
                </a:extLst>
              </p:cNvPr>
              <p:cNvPicPr>
                <a:picLocks noChangeAspect="1"/>
              </p:cNvPicPr>
              <p:nvPr/>
            </p:nvPicPr>
            <p:blipFill>
              <a:blip r:embed="rId4"/>
              <a:stretch>
                <a:fillRect/>
              </a:stretch>
            </p:blipFill>
            <p:spPr>
              <a:xfrm>
                <a:off x="9440087" y="5133973"/>
                <a:ext cx="780138" cy="1177925"/>
              </a:xfrm>
              <a:prstGeom prst="rect">
                <a:avLst/>
              </a:prstGeom>
            </p:spPr>
          </p:pic>
        </p:grpSp>
        <p:sp>
          <p:nvSpPr>
            <p:cNvPr id="20" name="&quot;No&quot; Symbol 19">
              <a:extLst>
                <a:ext uri="{FF2B5EF4-FFF2-40B4-BE49-F238E27FC236}">
                  <a16:creationId xmlns:a16="http://schemas.microsoft.com/office/drawing/2014/main" id="{DDEB0FB1-A7B4-ADBD-0122-6C18FCCC4F0D}"/>
                </a:ext>
              </a:extLst>
            </p:cNvPr>
            <p:cNvSpPr/>
            <p:nvPr/>
          </p:nvSpPr>
          <p:spPr>
            <a:xfrm>
              <a:off x="5276727" y="6063069"/>
              <a:ext cx="413908" cy="38971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quot;No&quot; Symbol 20">
              <a:extLst>
                <a:ext uri="{FF2B5EF4-FFF2-40B4-BE49-F238E27FC236}">
                  <a16:creationId xmlns:a16="http://schemas.microsoft.com/office/drawing/2014/main" id="{F9EF7650-0530-1647-12C6-A8939FFC379E}"/>
                </a:ext>
              </a:extLst>
            </p:cNvPr>
            <p:cNvSpPr/>
            <p:nvPr/>
          </p:nvSpPr>
          <p:spPr>
            <a:xfrm>
              <a:off x="5987206" y="6078128"/>
              <a:ext cx="413908" cy="38971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quot;No&quot; Symbol 21">
              <a:extLst>
                <a:ext uri="{FF2B5EF4-FFF2-40B4-BE49-F238E27FC236}">
                  <a16:creationId xmlns:a16="http://schemas.microsoft.com/office/drawing/2014/main" id="{3C111932-51CE-5465-C798-E67BCB1651F3}"/>
                </a:ext>
              </a:extLst>
            </p:cNvPr>
            <p:cNvSpPr/>
            <p:nvPr/>
          </p:nvSpPr>
          <p:spPr>
            <a:xfrm>
              <a:off x="6718828" y="6081278"/>
              <a:ext cx="413908" cy="38971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quot;No&quot; Symbol 22">
              <a:extLst>
                <a:ext uri="{FF2B5EF4-FFF2-40B4-BE49-F238E27FC236}">
                  <a16:creationId xmlns:a16="http://schemas.microsoft.com/office/drawing/2014/main" id="{D2E938EF-B5A9-82F2-B7EF-C675B9F91460}"/>
                </a:ext>
              </a:extLst>
            </p:cNvPr>
            <p:cNvSpPr/>
            <p:nvPr/>
          </p:nvSpPr>
          <p:spPr>
            <a:xfrm>
              <a:off x="7423223" y="6093159"/>
              <a:ext cx="413908" cy="38971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23FF1CA5-F032-41BC-FDF8-795EDDAA7D45}"/>
                </a:ext>
              </a:extLst>
            </p:cNvPr>
            <p:cNvSpPr txBox="1"/>
            <p:nvPr/>
          </p:nvSpPr>
          <p:spPr>
            <a:xfrm>
              <a:off x="4872997" y="5473051"/>
              <a:ext cx="2057400" cy="369332"/>
            </a:xfrm>
            <a:prstGeom prst="rect">
              <a:avLst/>
            </a:prstGeom>
            <a:noFill/>
          </p:spPr>
          <p:txBody>
            <a:bodyPr wrap="square" rtlCol="0">
              <a:spAutoFit/>
            </a:bodyPr>
            <a:lstStyle/>
            <a:p>
              <a:r>
                <a:rPr lang="en-US" dirty="0">
                  <a:solidFill>
                    <a:schemeClr val="accent2"/>
                  </a:solidFill>
                </a:rPr>
                <a:t>Control group:</a:t>
              </a:r>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62C14E7-6E09-CCD8-443D-387D86F2C803}"/>
                  </a:ext>
                </a:extLst>
              </p:cNvPr>
              <p:cNvSpPr txBox="1"/>
              <p:nvPr/>
            </p:nvSpPr>
            <p:spPr>
              <a:xfrm>
                <a:off x="9947058" y="5959649"/>
                <a:ext cx="2054442" cy="523220"/>
              </a:xfrm>
              <a:prstGeom prst="rect">
                <a:avLst/>
              </a:prstGeom>
              <a:noFill/>
            </p:spPr>
            <p:txBody>
              <a:bodyPr wrap="square" rtlCol="0">
                <a:spAutoFit/>
              </a:bodyPr>
              <a:lstStyle/>
              <a:p>
                <a14:m>
                  <m:oMath xmlns:m="http://schemas.openxmlformats.org/officeDocument/2006/math">
                    <m:r>
                      <a:rPr lang="en-US" sz="2800" b="0" i="1" smtClean="0">
                        <a:solidFill>
                          <a:srgbClr val="7030A0"/>
                        </a:solidFill>
                        <a:latin typeface="Cambria Math" panose="02040503050406030204" pitchFamily="18" charset="0"/>
                      </a:rPr>
                      <m:t>⇒</m:t>
                    </m:r>
                  </m:oMath>
                </a14:m>
                <a:r>
                  <a:rPr lang="en-US" sz="2800" dirty="0">
                    <a:solidFill>
                      <a:srgbClr val="7030A0"/>
                    </a:solidFill>
                  </a:rPr>
                  <a:t> ATE = $3</a:t>
                </a:r>
              </a:p>
            </p:txBody>
          </p:sp>
        </mc:Choice>
        <mc:Fallback xmlns="">
          <p:sp>
            <p:nvSpPr>
              <p:cNvPr id="30" name="TextBox 29">
                <a:extLst>
                  <a:ext uri="{FF2B5EF4-FFF2-40B4-BE49-F238E27FC236}">
                    <a16:creationId xmlns:a16="http://schemas.microsoft.com/office/drawing/2014/main" id="{062C14E7-6E09-CCD8-443D-387D86F2C803}"/>
                  </a:ext>
                </a:extLst>
              </p:cNvPr>
              <p:cNvSpPr txBox="1">
                <a:spLocks noRot="1" noChangeAspect="1" noMove="1" noResize="1" noEditPoints="1" noAdjustHandles="1" noChangeArrowheads="1" noChangeShapeType="1" noTextEdit="1"/>
              </p:cNvSpPr>
              <p:nvPr/>
            </p:nvSpPr>
            <p:spPr>
              <a:xfrm>
                <a:off x="9947058" y="5959649"/>
                <a:ext cx="2054442" cy="523220"/>
              </a:xfrm>
              <a:prstGeom prst="rect">
                <a:avLst/>
              </a:prstGeom>
              <a:blipFill>
                <a:blip r:embed="rId5"/>
                <a:stretch>
                  <a:fillRect l="-613" t="-11905" b="-30952"/>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7AEB3892-3C2F-D3F9-37A7-952B01BC6178}"/>
              </a:ext>
            </a:extLst>
          </p:cNvPr>
          <p:cNvCxnSpPr/>
          <p:nvPr/>
        </p:nvCxnSpPr>
        <p:spPr>
          <a:xfrm flipH="1">
            <a:off x="-578207" y="5279454"/>
            <a:ext cx="12973050"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4BAB4A0-85D7-9CC1-B9D3-523DE4C3903A}"/>
              </a:ext>
            </a:extLst>
          </p:cNvPr>
          <p:cNvSpPr txBox="1"/>
          <p:nvPr/>
        </p:nvSpPr>
        <p:spPr>
          <a:xfrm rot="652057">
            <a:off x="9515474" y="3196682"/>
            <a:ext cx="3160447" cy="830997"/>
          </a:xfrm>
          <a:prstGeom prst="rect">
            <a:avLst/>
          </a:prstGeom>
          <a:noFill/>
        </p:spPr>
        <p:txBody>
          <a:bodyPr wrap="square" rtlCol="0">
            <a:spAutoFit/>
          </a:bodyPr>
          <a:lstStyle/>
          <a:p>
            <a:pPr algn="ctr"/>
            <a:r>
              <a:rPr lang="en-US" sz="4800" b="1" dirty="0">
                <a:solidFill>
                  <a:schemeClr val="accent2"/>
                </a:solidFill>
              </a:rPr>
              <a:t>Discuss!</a:t>
            </a:r>
          </a:p>
        </p:txBody>
      </p:sp>
    </p:spTree>
    <p:extLst>
      <p:ext uri="{BB962C8B-B14F-4D97-AF65-F5344CB8AC3E}">
        <p14:creationId xmlns:p14="http://schemas.microsoft.com/office/powerpoint/2010/main" val="168263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24" grpId="0"/>
      <p:bldP spid="26" grpId="0"/>
      <p:bldP spid="30" grpId="0"/>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EF05-1166-BBB1-B54D-5BAA3FB06668}"/>
              </a:ext>
            </a:extLst>
          </p:cNvPr>
          <p:cNvSpPr>
            <a:spLocks noGrp="1"/>
          </p:cNvSpPr>
          <p:nvPr>
            <p:ph type="title"/>
          </p:nvPr>
        </p:nvSpPr>
        <p:spPr/>
        <p:txBody>
          <a:bodyPr/>
          <a:lstStyle/>
          <a:p>
            <a:r>
              <a:rPr lang="en-US" sz="2800" dirty="0"/>
              <a:t>Another option:</a:t>
            </a:r>
            <a:br>
              <a:rPr lang="en-US" dirty="0"/>
            </a:br>
            <a:r>
              <a:rPr lang="en-US" dirty="0"/>
              <a:t>Look at who went to college and who didn’t</a:t>
            </a:r>
          </a:p>
        </p:txBody>
      </p:sp>
      <p:sp>
        <p:nvSpPr>
          <p:cNvPr id="3" name="Content Placeholder 2">
            <a:extLst>
              <a:ext uri="{FF2B5EF4-FFF2-40B4-BE49-F238E27FC236}">
                <a16:creationId xmlns:a16="http://schemas.microsoft.com/office/drawing/2014/main" id="{935C2C9F-4E5B-27EE-BADA-52053A46527E}"/>
              </a:ext>
            </a:extLst>
          </p:cNvPr>
          <p:cNvSpPr>
            <a:spLocks noGrp="1"/>
          </p:cNvSpPr>
          <p:nvPr>
            <p:ph idx="1"/>
          </p:nvPr>
        </p:nvSpPr>
        <p:spPr>
          <a:xfrm>
            <a:off x="838200" y="1825625"/>
            <a:ext cx="10515600" cy="3260232"/>
          </a:xfrm>
        </p:spPr>
        <p:txBody>
          <a:bodyPr/>
          <a:lstStyle/>
          <a:p>
            <a:r>
              <a:rPr lang="en-US" dirty="0"/>
              <a:t>Good point -- discuss that too!</a:t>
            </a:r>
          </a:p>
        </p:txBody>
      </p:sp>
      <p:sp>
        <p:nvSpPr>
          <p:cNvPr id="4" name="TextBox 3">
            <a:extLst>
              <a:ext uri="{FF2B5EF4-FFF2-40B4-BE49-F238E27FC236}">
                <a16:creationId xmlns:a16="http://schemas.microsoft.com/office/drawing/2014/main" id="{2E3AF2E6-6386-5334-1861-F6B21A3D586E}"/>
              </a:ext>
            </a:extLst>
          </p:cNvPr>
          <p:cNvSpPr txBox="1"/>
          <p:nvPr/>
        </p:nvSpPr>
        <p:spPr>
          <a:xfrm>
            <a:off x="3058555" y="5842425"/>
            <a:ext cx="1985963" cy="830997"/>
          </a:xfrm>
          <a:prstGeom prst="rect">
            <a:avLst/>
          </a:prstGeom>
          <a:noFill/>
        </p:spPr>
        <p:txBody>
          <a:bodyPr wrap="square" rtlCol="0">
            <a:spAutoFit/>
          </a:bodyPr>
          <a:lstStyle/>
          <a:p>
            <a:r>
              <a:rPr lang="en-US" sz="2400" dirty="0">
                <a:solidFill>
                  <a:schemeClr val="accent6"/>
                </a:solidFill>
              </a:rPr>
              <a:t>Average earnings: $10</a:t>
            </a:r>
          </a:p>
        </p:txBody>
      </p:sp>
      <p:grpSp>
        <p:nvGrpSpPr>
          <p:cNvPr id="5" name="Group 4">
            <a:extLst>
              <a:ext uri="{FF2B5EF4-FFF2-40B4-BE49-F238E27FC236}">
                <a16:creationId xmlns:a16="http://schemas.microsoft.com/office/drawing/2014/main" id="{DEE3BE76-E0C9-1983-BB23-590F2C6E70F9}"/>
              </a:ext>
            </a:extLst>
          </p:cNvPr>
          <p:cNvGrpSpPr/>
          <p:nvPr/>
        </p:nvGrpSpPr>
        <p:grpSpPr>
          <a:xfrm>
            <a:off x="114300" y="5414963"/>
            <a:ext cx="3158979" cy="1431928"/>
            <a:chOff x="114300" y="5414963"/>
            <a:chExt cx="3158979" cy="1431928"/>
          </a:xfrm>
        </p:grpSpPr>
        <p:grpSp>
          <p:nvGrpSpPr>
            <p:cNvPr id="6" name="Group 5">
              <a:extLst>
                <a:ext uri="{FF2B5EF4-FFF2-40B4-BE49-F238E27FC236}">
                  <a16:creationId xmlns:a16="http://schemas.microsoft.com/office/drawing/2014/main" id="{94738CC6-D2D5-D125-6A1E-5FC342646353}"/>
                </a:ext>
              </a:extLst>
            </p:cNvPr>
            <p:cNvGrpSpPr/>
            <p:nvPr/>
          </p:nvGrpSpPr>
          <p:grpSpPr>
            <a:xfrm>
              <a:off x="379956" y="5668964"/>
              <a:ext cx="2893323" cy="1177927"/>
              <a:chOff x="1152526" y="5133973"/>
              <a:chExt cx="2893323" cy="1177927"/>
            </a:xfrm>
          </p:grpSpPr>
          <p:pic>
            <p:nvPicPr>
              <p:cNvPr id="12" name="Picture 11">
                <a:extLst>
                  <a:ext uri="{FF2B5EF4-FFF2-40B4-BE49-F238E27FC236}">
                    <a16:creationId xmlns:a16="http://schemas.microsoft.com/office/drawing/2014/main" id="{A504A764-6B11-B81B-FE39-D9C22F72D96A}"/>
                  </a:ext>
                </a:extLst>
              </p:cNvPr>
              <p:cNvPicPr>
                <a:picLocks noChangeAspect="1"/>
              </p:cNvPicPr>
              <p:nvPr/>
            </p:nvPicPr>
            <p:blipFill>
              <a:blip r:embed="rId2"/>
              <a:stretch>
                <a:fillRect/>
              </a:stretch>
            </p:blipFill>
            <p:spPr>
              <a:xfrm>
                <a:off x="1152526" y="5133975"/>
                <a:ext cx="780138" cy="1177925"/>
              </a:xfrm>
              <a:prstGeom prst="rect">
                <a:avLst/>
              </a:prstGeom>
            </p:spPr>
          </p:pic>
          <p:pic>
            <p:nvPicPr>
              <p:cNvPr id="13" name="Picture 12">
                <a:extLst>
                  <a:ext uri="{FF2B5EF4-FFF2-40B4-BE49-F238E27FC236}">
                    <a16:creationId xmlns:a16="http://schemas.microsoft.com/office/drawing/2014/main" id="{0AFF3413-6291-9A59-5780-B7A24D363095}"/>
                  </a:ext>
                </a:extLst>
              </p:cNvPr>
              <p:cNvPicPr>
                <a:picLocks noChangeAspect="1"/>
              </p:cNvPicPr>
              <p:nvPr/>
            </p:nvPicPr>
            <p:blipFill>
              <a:blip r:embed="rId2"/>
              <a:stretch>
                <a:fillRect/>
              </a:stretch>
            </p:blipFill>
            <p:spPr>
              <a:xfrm>
                <a:off x="1856921" y="5133974"/>
                <a:ext cx="780138" cy="1177925"/>
              </a:xfrm>
              <a:prstGeom prst="rect">
                <a:avLst/>
              </a:prstGeom>
            </p:spPr>
          </p:pic>
          <p:pic>
            <p:nvPicPr>
              <p:cNvPr id="14" name="Picture 13">
                <a:extLst>
                  <a:ext uri="{FF2B5EF4-FFF2-40B4-BE49-F238E27FC236}">
                    <a16:creationId xmlns:a16="http://schemas.microsoft.com/office/drawing/2014/main" id="{C0A9222F-F60C-B4E3-5CC9-A9E0D0B405E7}"/>
                  </a:ext>
                </a:extLst>
              </p:cNvPr>
              <p:cNvPicPr>
                <a:picLocks noChangeAspect="1"/>
              </p:cNvPicPr>
              <p:nvPr/>
            </p:nvPicPr>
            <p:blipFill>
              <a:blip r:embed="rId2"/>
              <a:stretch>
                <a:fillRect/>
              </a:stretch>
            </p:blipFill>
            <p:spPr>
              <a:xfrm>
                <a:off x="2561316" y="5133974"/>
                <a:ext cx="780138" cy="1177925"/>
              </a:xfrm>
              <a:prstGeom prst="rect">
                <a:avLst/>
              </a:prstGeom>
            </p:spPr>
          </p:pic>
          <p:pic>
            <p:nvPicPr>
              <p:cNvPr id="15" name="Picture 14">
                <a:extLst>
                  <a:ext uri="{FF2B5EF4-FFF2-40B4-BE49-F238E27FC236}">
                    <a16:creationId xmlns:a16="http://schemas.microsoft.com/office/drawing/2014/main" id="{B29FE4BB-BD73-4443-BFAF-4CD21669F53E}"/>
                  </a:ext>
                </a:extLst>
              </p:cNvPr>
              <p:cNvPicPr>
                <a:picLocks noChangeAspect="1"/>
              </p:cNvPicPr>
              <p:nvPr/>
            </p:nvPicPr>
            <p:blipFill>
              <a:blip r:embed="rId2"/>
              <a:stretch>
                <a:fillRect/>
              </a:stretch>
            </p:blipFill>
            <p:spPr>
              <a:xfrm>
                <a:off x="3265711" y="5133973"/>
                <a:ext cx="780138" cy="1177925"/>
              </a:xfrm>
              <a:prstGeom prst="rect">
                <a:avLst/>
              </a:prstGeom>
            </p:spPr>
          </p:pic>
        </p:grpSp>
        <p:sp>
          <p:nvSpPr>
            <p:cNvPr id="11" name="TextBox 10">
              <a:extLst>
                <a:ext uri="{FF2B5EF4-FFF2-40B4-BE49-F238E27FC236}">
                  <a16:creationId xmlns:a16="http://schemas.microsoft.com/office/drawing/2014/main" id="{A5689F4E-325A-C58F-6D96-45566E6BC43C}"/>
                </a:ext>
              </a:extLst>
            </p:cNvPr>
            <p:cNvSpPr txBox="1"/>
            <p:nvPr/>
          </p:nvSpPr>
          <p:spPr>
            <a:xfrm>
              <a:off x="114300" y="5414963"/>
              <a:ext cx="2057400" cy="369332"/>
            </a:xfrm>
            <a:prstGeom prst="rect">
              <a:avLst/>
            </a:prstGeom>
            <a:noFill/>
          </p:spPr>
          <p:txBody>
            <a:bodyPr wrap="square" rtlCol="0">
              <a:spAutoFit/>
            </a:bodyPr>
            <a:lstStyle/>
            <a:p>
              <a:r>
                <a:rPr lang="en-US" dirty="0">
                  <a:solidFill>
                    <a:schemeClr val="accent6"/>
                  </a:solidFill>
                </a:rPr>
                <a:t>Treatment group:</a:t>
              </a:r>
            </a:p>
          </p:txBody>
        </p:sp>
      </p:grpSp>
      <p:sp>
        <p:nvSpPr>
          <p:cNvPr id="16" name="TextBox 15">
            <a:extLst>
              <a:ext uri="{FF2B5EF4-FFF2-40B4-BE49-F238E27FC236}">
                <a16:creationId xmlns:a16="http://schemas.microsoft.com/office/drawing/2014/main" id="{374120E5-E99F-62C0-CD54-B6E5DDC92928}"/>
              </a:ext>
            </a:extLst>
          </p:cNvPr>
          <p:cNvSpPr txBox="1"/>
          <p:nvPr/>
        </p:nvSpPr>
        <p:spPr>
          <a:xfrm>
            <a:off x="8157654" y="5842604"/>
            <a:ext cx="1985963" cy="830997"/>
          </a:xfrm>
          <a:prstGeom prst="rect">
            <a:avLst/>
          </a:prstGeom>
          <a:noFill/>
        </p:spPr>
        <p:txBody>
          <a:bodyPr wrap="square" rtlCol="0">
            <a:spAutoFit/>
          </a:bodyPr>
          <a:lstStyle/>
          <a:p>
            <a:r>
              <a:rPr lang="en-US" sz="2400" dirty="0">
                <a:solidFill>
                  <a:schemeClr val="accent2"/>
                </a:solidFill>
              </a:rPr>
              <a:t>Average earnings: $7</a:t>
            </a:r>
          </a:p>
        </p:txBody>
      </p:sp>
      <p:grpSp>
        <p:nvGrpSpPr>
          <p:cNvPr id="17" name="Group 16">
            <a:extLst>
              <a:ext uri="{FF2B5EF4-FFF2-40B4-BE49-F238E27FC236}">
                <a16:creationId xmlns:a16="http://schemas.microsoft.com/office/drawing/2014/main" id="{FB0CE104-B4C3-DDD3-9BB7-21C76EE59CAC}"/>
              </a:ext>
            </a:extLst>
          </p:cNvPr>
          <p:cNvGrpSpPr/>
          <p:nvPr/>
        </p:nvGrpSpPr>
        <p:grpSpPr>
          <a:xfrm>
            <a:off x="4872997" y="5473051"/>
            <a:ext cx="3416185" cy="1373838"/>
            <a:chOff x="4872997" y="5473051"/>
            <a:chExt cx="3416185" cy="1373838"/>
          </a:xfrm>
        </p:grpSpPr>
        <p:grpSp>
          <p:nvGrpSpPr>
            <p:cNvPr id="18" name="Group 17">
              <a:extLst>
                <a:ext uri="{FF2B5EF4-FFF2-40B4-BE49-F238E27FC236}">
                  <a16:creationId xmlns:a16="http://schemas.microsoft.com/office/drawing/2014/main" id="{74A04A63-A92F-9AB3-6342-4BC01725AD2E}"/>
                </a:ext>
              </a:extLst>
            </p:cNvPr>
            <p:cNvGrpSpPr/>
            <p:nvPr/>
          </p:nvGrpSpPr>
          <p:grpSpPr>
            <a:xfrm>
              <a:off x="5395859" y="5668962"/>
              <a:ext cx="2893323" cy="1177927"/>
              <a:chOff x="7326902" y="5133973"/>
              <a:chExt cx="2893323" cy="1177927"/>
            </a:xfrm>
          </p:grpSpPr>
          <p:pic>
            <p:nvPicPr>
              <p:cNvPr id="24" name="Picture 23">
                <a:extLst>
                  <a:ext uri="{FF2B5EF4-FFF2-40B4-BE49-F238E27FC236}">
                    <a16:creationId xmlns:a16="http://schemas.microsoft.com/office/drawing/2014/main" id="{56A30021-18E7-4724-217A-5311D79D8018}"/>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25" name="Picture 24">
                <a:extLst>
                  <a:ext uri="{FF2B5EF4-FFF2-40B4-BE49-F238E27FC236}">
                    <a16:creationId xmlns:a16="http://schemas.microsoft.com/office/drawing/2014/main" id="{164D0936-BBD8-5D57-BC4D-D7CF8A5A91C3}"/>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26" name="Picture 25">
                <a:extLst>
                  <a:ext uri="{FF2B5EF4-FFF2-40B4-BE49-F238E27FC236}">
                    <a16:creationId xmlns:a16="http://schemas.microsoft.com/office/drawing/2014/main" id="{CE3493FF-0176-EB5E-95D1-30109985C450}"/>
                  </a:ext>
                </a:extLst>
              </p:cNvPr>
              <p:cNvPicPr>
                <a:picLocks noChangeAspect="1"/>
              </p:cNvPicPr>
              <p:nvPr/>
            </p:nvPicPr>
            <p:blipFill>
              <a:blip r:embed="rId2"/>
              <a:stretch>
                <a:fillRect/>
              </a:stretch>
            </p:blipFill>
            <p:spPr>
              <a:xfrm>
                <a:off x="8735692" y="5133974"/>
                <a:ext cx="780138" cy="1177925"/>
              </a:xfrm>
              <a:prstGeom prst="rect">
                <a:avLst/>
              </a:prstGeom>
            </p:spPr>
          </p:pic>
          <p:pic>
            <p:nvPicPr>
              <p:cNvPr id="27" name="Picture 26">
                <a:extLst>
                  <a:ext uri="{FF2B5EF4-FFF2-40B4-BE49-F238E27FC236}">
                    <a16:creationId xmlns:a16="http://schemas.microsoft.com/office/drawing/2014/main" id="{E455B3DB-0F58-CC13-7148-4BEDA6DA9861}"/>
                  </a:ext>
                </a:extLst>
              </p:cNvPr>
              <p:cNvPicPr>
                <a:picLocks noChangeAspect="1"/>
              </p:cNvPicPr>
              <p:nvPr/>
            </p:nvPicPr>
            <p:blipFill>
              <a:blip r:embed="rId2"/>
              <a:stretch>
                <a:fillRect/>
              </a:stretch>
            </p:blipFill>
            <p:spPr>
              <a:xfrm>
                <a:off x="9440087" y="5133973"/>
                <a:ext cx="780138" cy="1177925"/>
              </a:xfrm>
              <a:prstGeom prst="rect">
                <a:avLst/>
              </a:prstGeom>
            </p:spPr>
          </p:pic>
        </p:grpSp>
        <p:sp>
          <p:nvSpPr>
            <p:cNvPr id="23" name="TextBox 22">
              <a:extLst>
                <a:ext uri="{FF2B5EF4-FFF2-40B4-BE49-F238E27FC236}">
                  <a16:creationId xmlns:a16="http://schemas.microsoft.com/office/drawing/2014/main" id="{C6829E5C-A752-848F-0A5C-6F1069DAF89B}"/>
                </a:ext>
              </a:extLst>
            </p:cNvPr>
            <p:cNvSpPr txBox="1"/>
            <p:nvPr/>
          </p:nvSpPr>
          <p:spPr>
            <a:xfrm>
              <a:off x="4872997" y="5473051"/>
              <a:ext cx="2057400" cy="369332"/>
            </a:xfrm>
            <a:prstGeom prst="rect">
              <a:avLst/>
            </a:prstGeom>
            <a:noFill/>
          </p:spPr>
          <p:txBody>
            <a:bodyPr wrap="square" rtlCol="0">
              <a:spAutoFit/>
            </a:bodyPr>
            <a:lstStyle/>
            <a:p>
              <a:r>
                <a:rPr lang="en-US" dirty="0">
                  <a:solidFill>
                    <a:schemeClr val="accent2"/>
                  </a:solidFill>
                </a:rPr>
                <a:t>Control group:</a:t>
              </a:r>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5C2C447-C55B-D543-E40D-6DA57F4F7D10}"/>
                  </a:ext>
                </a:extLst>
              </p:cNvPr>
              <p:cNvSpPr txBox="1"/>
              <p:nvPr/>
            </p:nvSpPr>
            <p:spPr>
              <a:xfrm>
                <a:off x="9947058" y="5959649"/>
                <a:ext cx="2054442" cy="523220"/>
              </a:xfrm>
              <a:prstGeom prst="rect">
                <a:avLst/>
              </a:prstGeom>
              <a:noFill/>
            </p:spPr>
            <p:txBody>
              <a:bodyPr wrap="square" rtlCol="0">
                <a:spAutoFit/>
              </a:bodyPr>
              <a:lstStyle/>
              <a:p>
                <a14:m>
                  <m:oMath xmlns:m="http://schemas.openxmlformats.org/officeDocument/2006/math">
                    <m:r>
                      <a:rPr lang="en-US" sz="2800" b="0" i="1" smtClean="0">
                        <a:solidFill>
                          <a:srgbClr val="7030A0"/>
                        </a:solidFill>
                        <a:latin typeface="Cambria Math" panose="02040503050406030204" pitchFamily="18" charset="0"/>
                      </a:rPr>
                      <m:t>⇒</m:t>
                    </m:r>
                  </m:oMath>
                </a14:m>
                <a:r>
                  <a:rPr lang="en-US" sz="2800" dirty="0">
                    <a:solidFill>
                      <a:srgbClr val="7030A0"/>
                    </a:solidFill>
                  </a:rPr>
                  <a:t> ATE = $3</a:t>
                </a:r>
              </a:p>
            </p:txBody>
          </p:sp>
        </mc:Choice>
        <mc:Fallback xmlns="">
          <p:sp>
            <p:nvSpPr>
              <p:cNvPr id="28" name="TextBox 27">
                <a:extLst>
                  <a:ext uri="{FF2B5EF4-FFF2-40B4-BE49-F238E27FC236}">
                    <a16:creationId xmlns:a16="http://schemas.microsoft.com/office/drawing/2014/main" id="{A5C2C447-C55B-D543-E40D-6DA57F4F7D10}"/>
                  </a:ext>
                </a:extLst>
              </p:cNvPr>
              <p:cNvSpPr txBox="1">
                <a:spLocks noRot="1" noChangeAspect="1" noMove="1" noResize="1" noEditPoints="1" noAdjustHandles="1" noChangeArrowheads="1" noChangeShapeType="1" noTextEdit="1"/>
              </p:cNvSpPr>
              <p:nvPr/>
            </p:nvSpPr>
            <p:spPr>
              <a:xfrm>
                <a:off x="9947058" y="5959649"/>
                <a:ext cx="2054442" cy="523220"/>
              </a:xfrm>
              <a:prstGeom prst="rect">
                <a:avLst/>
              </a:prstGeom>
              <a:blipFill>
                <a:blip r:embed="rId3"/>
                <a:stretch>
                  <a:fillRect l="-613" t="-11905" b="-30952"/>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BF575E16-104E-F571-7059-6AFBCEFBB17A}"/>
              </a:ext>
            </a:extLst>
          </p:cNvPr>
          <p:cNvCxnSpPr/>
          <p:nvPr/>
        </p:nvCxnSpPr>
        <p:spPr>
          <a:xfrm flipH="1">
            <a:off x="-578207" y="5279454"/>
            <a:ext cx="12973050" cy="0"/>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Picture 4" descr="Page 12 | Mortarboard Cap Images - Free Download on Freepik">
            <a:extLst>
              <a:ext uri="{FF2B5EF4-FFF2-40B4-BE49-F238E27FC236}">
                <a16:creationId xmlns:a16="http://schemas.microsoft.com/office/drawing/2014/main" id="{D508045D-4F04-D38B-021A-41F4E84628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641">
            <a:off x="595459" y="5676182"/>
            <a:ext cx="349129" cy="34741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Page 12 | Mortarboard Cap Images - Free Download on Freepik">
            <a:extLst>
              <a:ext uri="{FF2B5EF4-FFF2-40B4-BE49-F238E27FC236}">
                <a16:creationId xmlns:a16="http://schemas.microsoft.com/office/drawing/2014/main" id="{DC86D2B3-450D-7FD9-3A0A-9A78F0D06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641">
            <a:off x="1291753" y="5660451"/>
            <a:ext cx="349129" cy="34741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Page 12 | Mortarboard Cap Images - Free Download on Freepik">
            <a:extLst>
              <a:ext uri="{FF2B5EF4-FFF2-40B4-BE49-F238E27FC236}">
                <a16:creationId xmlns:a16="http://schemas.microsoft.com/office/drawing/2014/main" id="{7F4D40C9-BEAB-C1DC-59FB-D64676931C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641">
            <a:off x="1986289" y="5654029"/>
            <a:ext cx="349129" cy="34741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Page 12 | Mortarboard Cap Images - Free Download on Freepik">
            <a:extLst>
              <a:ext uri="{FF2B5EF4-FFF2-40B4-BE49-F238E27FC236}">
                <a16:creationId xmlns:a16="http://schemas.microsoft.com/office/drawing/2014/main" id="{47FD4A67-4332-20C3-2896-6079DC77FA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641">
            <a:off x="2710539" y="5633994"/>
            <a:ext cx="349129" cy="347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35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F7310-4470-1293-F048-9EBD3F7AAE82}"/>
              </a:ext>
            </a:extLst>
          </p:cNvPr>
          <p:cNvSpPr>
            <a:spLocks noGrp="1"/>
          </p:cNvSpPr>
          <p:nvPr>
            <p:ph type="title"/>
          </p:nvPr>
        </p:nvSpPr>
        <p:spPr>
          <a:xfrm>
            <a:off x="195561" y="-105467"/>
            <a:ext cx="10515600" cy="1325563"/>
          </a:xfrm>
        </p:spPr>
        <p:txBody>
          <a:bodyPr/>
          <a:lstStyle/>
          <a:p>
            <a:r>
              <a:rPr lang="en-US" dirty="0"/>
              <a:t>Possible stories (there are lots)</a:t>
            </a:r>
          </a:p>
        </p:txBody>
      </p:sp>
      <p:sp>
        <p:nvSpPr>
          <p:cNvPr id="3" name="Content Placeholder 2">
            <a:extLst>
              <a:ext uri="{FF2B5EF4-FFF2-40B4-BE49-F238E27FC236}">
                <a16:creationId xmlns:a16="http://schemas.microsoft.com/office/drawing/2014/main" id="{CDDA300A-CA0A-539A-C49A-6C3E1B8486B8}"/>
              </a:ext>
            </a:extLst>
          </p:cNvPr>
          <p:cNvSpPr>
            <a:spLocks noGrp="1"/>
          </p:cNvSpPr>
          <p:nvPr>
            <p:ph idx="1"/>
          </p:nvPr>
        </p:nvSpPr>
        <p:spPr>
          <a:xfrm>
            <a:off x="581622" y="1194028"/>
            <a:ext cx="10991254" cy="4469712"/>
          </a:xfrm>
        </p:spPr>
        <p:txBody>
          <a:bodyPr>
            <a:normAutofit/>
          </a:bodyPr>
          <a:lstStyle/>
          <a:p>
            <a:r>
              <a:rPr lang="en-US" dirty="0"/>
              <a:t>Folks who go to college no matter what are the folks who will get the most out of college.</a:t>
            </a:r>
          </a:p>
          <a:p>
            <a:pPr lvl="1"/>
            <a:r>
              <a:rPr lang="en-US" dirty="0">
                <a:solidFill>
                  <a:schemeClr val="accent1"/>
                </a:solidFill>
              </a:rPr>
              <a:t>They would appear equally in both the treatment and control group, so their effect would cancel out – that means we’d </a:t>
            </a:r>
            <a:r>
              <a:rPr lang="en-US" i="1" dirty="0">
                <a:solidFill>
                  <a:schemeClr val="accent1"/>
                </a:solidFill>
              </a:rPr>
              <a:t>underestimate</a:t>
            </a:r>
            <a:r>
              <a:rPr lang="en-US" dirty="0">
                <a:solidFill>
                  <a:schemeClr val="accent1"/>
                </a:solidFill>
              </a:rPr>
              <a:t> the returns to college in the whole population, since we wouldn’t capture this big effect.</a:t>
            </a:r>
          </a:p>
          <a:p>
            <a:r>
              <a:rPr lang="en-US" dirty="0"/>
              <a:t>Folks who say “don’t tell me what to do!” are mavericks and would do better without that stifling college education.</a:t>
            </a:r>
          </a:p>
          <a:p>
            <a:pPr lvl="1"/>
            <a:r>
              <a:rPr lang="en-US" dirty="0">
                <a:solidFill>
                  <a:schemeClr val="accent1"/>
                </a:solidFill>
              </a:rPr>
              <a:t>We count these folks as “treated” even though they didn’t go to college, see that they make lots of money when “treated” (aka, </a:t>
            </a:r>
            <a:r>
              <a:rPr lang="en-US" i="1" dirty="0">
                <a:solidFill>
                  <a:schemeClr val="accent1"/>
                </a:solidFill>
              </a:rPr>
              <a:t>don’t</a:t>
            </a:r>
            <a:r>
              <a:rPr lang="en-US" dirty="0">
                <a:solidFill>
                  <a:schemeClr val="accent1"/>
                </a:solidFill>
              </a:rPr>
              <a:t> go to college) and </a:t>
            </a:r>
            <a:r>
              <a:rPr lang="en-US" i="1" dirty="0">
                <a:solidFill>
                  <a:schemeClr val="accent1"/>
                </a:solidFill>
              </a:rPr>
              <a:t>overestimate</a:t>
            </a:r>
            <a:r>
              <a:rPr lang="en-US" dirty="0">
                <a:solidFill>
                  <a:schemeClr val="accent1"/>
                </a:solidFill>
              </a:rPr>
              <a:t> the returns to college.</a:t>
            </a:r>
          </a:p>
          <a:p>
            <a:endParaRPr lang="en-US" dirty="0"/>
          </a:p>
        </p:txBody>
      </p:sp>
      <p:sp>
        <p:nvSpPr>
          <p:cNvPr id="5" name="TextBox 4">
            <a:extLst>
              <a:ext uri="{FF2B5EF4-FFF2-40B4-BE49-F238E27FC236}">
                <a16:creationId xmlns:a16="http://schemas.microsoft.com/office/drawing/2014/main" id="{8B9FC4B0-7809-925E-751C-331D1092D508}"/>
              </a:ext>
            </a:extLst>
          </p:cNvPr>
          <p:cNvSpPr txBox="1"/>
          <p:nvPr/>
        </p:nvSpPr>
        <p:spPr>
          <a:xfrm>
            <a:off x="483396" y="5392493"/>
            <a:ext cx="11861601" cy="1261884"/>
          </a:xfrm>
          <a:prstGeom prst="rect">
            <a:avLst/>
          </a:prstGeom>
          <a:noFill/>
        </p:spPr>
        <p:txBody>
          <a:bodyPr wrap="square">
            <a:spAutoFit/>
          </a:bodyPr>
          <a:lstStyle/>
          <a:p>
            <a:r>
              <a:rPr lang="en-US" sz="2800" b="1" dirty="0">
                <a:solidFill>
                  <a:schemeClr val="accent2"/>
                </a:solidFill>
              </a:rPr>
              <a:t>General Issues: </a:t>
            </a:r>
          </a:p>
          <a:p>
            <a:pPr marL="457200" indent="-457200">
              <a:buFont typeface="Arial" panose="020B0604020202020204" pitchFamily="34" charset="0"/>
              <a:buChar char="•"/>
            </a:pPr>
            <a:r>
              <a:rPr lang="en-US" sz="2400" dirty="0">
                <a:solidFill>
                  <a:schemeClr val="accent2"/>
                </a:solidFill>
              </a:rPr>
              <a:t>Always-takers cancel; and never-takers cancel; so we don’t see them in this estimate</a:t>
            </a:r>
          </a:p>
          <a:p>
            <a:pPr marL="457200" indent="-457200">
              <a:buFont typeface="Arial" panose="020B0604020202020204" pitchFamily="34" charset="0"/>
              <a:buChar char="•"/>
            </a:pPr>
            <a:r>
              <a:rPr lang="en-US" sz="2400" dirty="0" err="1">
                <a:solidFill>
                  <a:schemeClr val="accent2"/>
                </a:solidFill>
              </a:rPr>
              <a:t>Defiers</a:t>
            </a:r>
            <a:r>
              <a:rPr lang="en-US" sz="2400" dirty="0">
                <a:solidFill>
                  <a:schemeClr val="accent2"/>
                </a:solidFill>
              </a:rPr>
              <a:t> mean </a:t>
            </a:r>
            <a:r>
              <a:rPr lang="en-US" sz="2400">
                <a:solidFill>
                  <a:schemeClr val="accent2"/>
                </a:solidFill>
              </a:rPr>
              <a:t>that we </a:t>
            </a:r>
            <a:r>
              <a:rPr lang="en-US" sz="2400" dirty="0">
                <a:solidFill>
                  <a:schemeClr val="accent2"/>
                </a:solidFill>
              </a:rPr>
              <a:t>conflate “getting the mailer” with “going to college”</a:t>
            </a:r>
          </a:p>
        </p:txBody>
      </p:sp>
    </p:spTree>
    <p:extLst>
      <p:ext uri="{BB962C8B-B14F-4D97-AF65-F5344CB8AC3E}">
        <p14:creationId xmlns:p14="http://schemas.microsoft.com/office/powerpoint/2010/main" val="143140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EF05-1166-BBB1-B54D-5BAA3FB06668}"/>
              </a:ext>
            </a:extLst>
          </p:cNvPr>
          <p:cNvSpPr>
            <a:spLocks noGrp="1"/>
          </p:cNvSpPr>
          <p:nvPr>
            <p:ph type="title"/>
          </p:nvPr>
        </p:nvSpPr>
        <p:spPr>
          <a:xfrm>
            <a:off x="379956" y="-63087"/>
            <a:ext cx="10515600" cy="1325563"/>
          </a:xfrm>
        </p:spPr>
        <p:txBody>
          <a:bodyPr/>
          <a:lstStyle/>
          <a:p>
            <a:r>
              <a:rPr lang="en-US" sz="2800" dirty="0"/>
              <a:t>Another option:</a:t>
            </a:r>
            <a:br>
              <a:rPr lang="en-US" dirty="0"/>
            </a:br>
            <a:r>
              <a:rPr lang="en-US" dirty="0"/>
              <a:t>Look at who went to college and who didn’t</a:t>
            </a:r>
          </a:p>
        </p:txBody>
      </p:sp>
      <p:sp>
        <p:nvSpPr>
          <p:cNvPr id="3" name="Content Placeholder 2">
            <a:extLst>
              <a:ext uri="{FF2B5EF4-FFF2-40B4-BE49-F238E27FC236}">
                <a16:creationId xmlns:a16="http://schemas.microsoft.com/office/drawing/2014/main" id="{935C2C9F-4E5B-27EE-BADA-52053A46527E}"/>
              </a:ext>
            </a:extLst>
          </p:cNvPr>
          <p:cNvSpPr>
            <a:spLocks noGrp="1"/>
          </p:cNvSpPr>
          <p:nvPr>
            <p:ph idx="1"/>
          </p:nvPr>
        </p:nvSpPr>
        <p:spPr>
          <a:xfrm>
            <a:off x="586576" y="1222296"/>
            <a:ext cx="11225468" cy="4284489"/>
          </a:xfrm>
        </p:spPr>
        <p:txBody>
          <a:bodyPr>
            <a:normAutofit/>
          </a:bodyPr>
          <a:lstStyle/>
          <a:p>
            <a:r>
              <a:rPr lang="en-US" dirty="0"/>
              <a:t>Selection effects (both treatment and levels) can creep in:</a:t>
            </a:r>
          </a:p>
          <a:p>
            <a:pPr lvl="1"/>
            <a:r>
              <a:rPr lang="en-US" dirty="0">
                <a:solidFill>
                  <a:schemeClr val="accent1"/>
                </a:solidFill>
              </a:rPr>
              <a:t>Folks who go to college even when they think it’s expensive have more “grit” and will make more money anyway. </a:t>
            </a:r>
          </a:p>
          <a:p>
            <a:pPr lvl="2"/>
            <a:r>
              <a:rPr lang="en-US" dirty="0">
                <a:solidFill>
                  <a:schemeClr val="accent1"/>
                </a:solidFill>
              </a:rPr>
              <a:t>This may cause us to overestimate ATE, since the folks going to college would make more anyway.  </a:t>
            </a:r>
            <a:r>
              <a:rPr lang="en-US" b="1" dirty="0">
                <a:solidFill>
                  <a:schemeClr val="accent1"/>
                </a:solidFill>
              </a:rPr>
              <a:t>(Selection on levels).</a:t>
            </a:r>
          </a:p>
          <a:p>
            <a:pPr lvl="2"/>
            <a:endParaRPr lang="en-US" b="1" dirty="0">
              <a:solidFill>
                <a:schemeClr val="accent1"/>
              </a:solidFill>
            </a:endParaRPr>
          </a:p>
          <a:p>
            <a:pPr lvl="1"/>
            <a:r>
              <a:rPr lang="en-US" dirty="0">
                <a:solidFill>
                  <a:schemeClr val="accent1"/>
                </a:solidFill>
              </a:rPr>
              <a:t>Folks who don’t go to college no matter what have other things going on in their lives (e.g., family obligations) so they’d pay less attention to college and get less out of it anyway.  </a:t>
            </a:r>
          </a:p>
          <a:p>
            <a:pPr lvl="2"/>
            <a:r>
              <a:rPr lang="en-US" dirty="0">
                <a:solidFill>
                  <a:schemeClr val="accent1"/>
                </a:solidFill>
              </a:rPr>
              <a:t>This may cause us to overestimate ATE, since we’re not taking those lower returns to college into account in our average</a:t>
            </a:r>
            <a:r>
              <a:rPr lang="en-US" b="1" dirty="0">
                <a:solidFill>
                  <a:schemeClr val="accent1"/>
                </a:solidFill>
              </a:rPr>
              <a:t>.  (Selection on treatment).</a:t>
            </a:r>
          </a:p>
        </p:txBody>
      </p:sp>
      <p:sp>
        <p:nvSpPr>
          <p:cNvPr id="4" name="TextBox 3">
            <a:extLst>
              <a:ext uri="{FF2B5EF4-FFF2-40B4-BE49-F238E27FC236}">
                <a16:creationId xmlns:a16="http://schemas.microsoft.com/office/drawing/2014/main" id="{2E3AF2E6-6386-5334-1861-F6B21A3D586E}"/>
              </a:ext>
            </a:extLst>
          </p:cNvPr>
          <p:cNvSpPr txBox="1"/>
          <p:nvPr/>
        </p:nvSpPr>
        <p:spPr>
          <a:xfrm>
            <a:off x="3058555" y="5842425"/>
            <a:ext cx="1985963" cy="830997"/>
          </a:xfrm>
          <a:prstGeom prst="rect">
            <a:avLst/>
          </a:prstGeom>
          <a:noFill/>
        </p:spPr>
        <p:txBody>
          <a:bodyPr wrap="square" rtlCol="0">
            <a:spAutoFit/>
          </a:bodyPr>
          <a:lstStyle/>
          <a:p>
            <a:r>
              <a:rPr lang="en-US" sz="2400" dirty="0">
                <a:solidFill>
                  <a:schemeClr val="accent6"/>
                </a:solidFill>
              </a:rPr>
              <a:t>Average earnings: $10</a:t>
            </a:r>
          </a:p>
        </p:txBody>
      </p:sp>
      <p:grpSp>
        <p:nvGrpSpPr>
          <p:cNvPr id="5" name="Group 4">
            <a:extLst>
              <a:ext uri="{FF2B5EF4-FFF2-40B4-BE49-F238E27FC236}">
                <a16:creationId xmlns:a16="http://schemas.microsoft.com/office/drawing/2014/main" id="{DEE3BE76-E0C9-1983-BB23-590F2C6E70F9}"/>
              </a:ext>
            </a:extLst>
          </p:cNvPr>
          <p:cNvGrpSpPr/>
          <p:nvPr/>
        </p:nvGrpSpPr>
        <p:grpSpPr>
          <a:xfrm>
            <a:off x="114300" y="5414963"/>
            <a:ext cx="3158979" cy="1431928"/>
            <a:chOff x="114300" y="5414963"/>
            <a:chExt cx="3158979" cy="1431928"/>
          </a:xfrm>
        </p:grpSpPr>
        <p:grpSp>
          <p:nvGrpSpPr>
            <p:cNvPr id="6" name="Group 5">
              <a:extLst>
                <a:ext uri="{FF2B5EF4-FFF2-40B4-BE49-F238E27FC236}">
                  <a16:creationId xmlns:a16="http://schemas.microsoft.com/office/drawing/2014/main" id="{94738CC6-D2D5-D125-6A1E-5FC342646353}"/>
                </a:ext>
              </a:extLst>
            </p:cNvPr>
            <p:cNvGrpSpPr/>
            <p:nvPr/>
          </p:nvGrpSpPr>
          <p:grpSpPr>
            <a:xfrm>
              <a:off x="379956" y="5668964"/>
              <a:ext cx="2893323" cy="1177927"/>
              <a:chOff x="1152526" y="5133973"/>
              <a:chExt cx="2893323" cy="1177927"/>
            </a:xfrm>
          </p:grpSpPr>
          <p:pic>
            <p:nvPicPr>
              <p:cNvPr id="12" name="Picture 11">
                <a:extLst>
                  <a:ext uri="{FF2B5EF4-FFF2-40B4-BE49-F238E27FC236}">
                    <a16:creationId xmlns:a16="http://schemas.microsoft.com/office/drawing/2014/main" id="{A504A764-6B11-B81B-FE39-D9C22F72D96A}"/>
                  </a:ext>
                </a:extLst>
              </p:cNvPr>
              <p:cNvPicPr>
                <a:picLocks noChangeAspect="1"/>
              </p:cNvPicPr>
              <p:nvPr/>
            </p:nvPicPr>
            <p:blipFill>
              <a:blip r:embed="rId2"/>
              <a:stretch>
                <a:fillRect/>
              </a:stretch>
            </p:blipFill>
            <p:spPr>
              <a:xfrm>
                <a:off x="1152526" y="5133975"/>
                <a:ext cx="780138" cy="1177925"/>
              </a:xfrm>
              <a:prstGeom prst="rect">
                <a:avLst/>
              </a:prstGeom>
            </p:spPr>
          </p:pic>
          <p:pic>
            <p:nvPicPr>
              <p:cNvPr id="13" name="Picture 12">
                <a:extLst>
                  <a:ext uri="{FF2B5EF4-FFF2-40B4-BE49-F238E27FC236}">
                    <a16:creationId xmlns:a16="http://schemas.microsoft.com/office/drawing/2014/main" id="{0AFF3413-6291-9A59-5780-B7A24D363095}"/>
                  </a:ext>
                </a:extLst>
              </p:cNvPr>
              <p:cNvPicPr>
                <a:picLocks noChangeAspect="1"/>
              </p:cNvPicPr>
              <p:nvPr/>
            </p:nvPicPr>
            <p:blipFill>
              <a:blip r:embed="rId2"/>
              <a:stretch>
                <a:fillRect/>
              </a:stretch>
            </p:blipFill>
            <p:spPr>
              <a:xfrm>
                <a:off x="1856921" y="5133974"/>
                <a:ext cx="780138" cy="1177925"/>
              </a:xfrm>
              <a:prstGeom prst="rect">
                <a:avLst/>
              </a:prstGeom>
            </p:spPr>
          </p:pic>
          <p:pic>
            <p:nvPicPr>
              <p:cNvPr id="14" name="Picture 13">
                <a:extLst>
                  <a:ext uri="{FF2B5EF4-FFF2-40B4-BE49-F238E27FC236}">
                    <a16:creationId xmlns:a16="http://schemas.microsoft.com/office/drawing/2014/main" id="{C0A9222F-F60C-B4E3-5CC9-A9E0D0B405E7}"/>
                  </a:ext>
                </a:extLst>
              </p:cNvPr>
              <p:cNvPicPr>
                <a:picLocks noChangeAspect="1"/>
              </p:cNvPicPr>
              <p:nvPr/>
            </p:nvPicPr>
            <p:blipFill>
              <a:blip r:embed="rId2"/>
              <a:stretch>
                <a:fillRect/>
              </a:stretch>
            </p:blipFill>
            <p:spPr>
              <a:xfrm>
                <a:off x="2561316" y="5133974"/>
                <a:ext cx="780138" cy="1177925"/>
              </a:xfrm>
              <a:prstGeom prst="rect">
                <a:avLst/>
              </a:prstGeom>
            </p:spPr>
          </p:pic>
          <p:pic>
            <p:nvPicPr>
              <p:cNvPr id="15" name="Picture 14">
                <a:extLst>
                  <a:ext uri="{FF2B5EF4-FFF2-40B4-BE49-F238E27FC236}">
                    <a16:creationId xmlns:a16="http://schemas.microsoft.com/office/drawing/2014/main" id="{B29FE4BB-BD73-4443-BFAF-4CD21669F53E}"/>
                  </a:ext>
                </a:extLst>
              </p:cNvPr>
              <p:cNvPicPr>
                <a:picLocks noChangeAspect="1"/>
              </p:cNvPicPr>
              <p:nvPr/>
            </p:nvPicPr>
            <p:blipFill>
              <a:blip r:embed="rId2"/>
              <a:stretch>
                <a:fillRect/>
              </a:stretch>
            </p:blipFill>
            <p:spPr>
              <a:xfrm>
                <a:off x="3265711" y="5133973"/>
                <a:ext cx="780138" cy="1177925"/>
              </a:xfrm>
              <a:prstGeom prst="rect">
                <a:avLst/>
              </a:prstGeom>
            </p:spPr>
          </p:pic>
        </p:grpSp>
        <p:sp>
          <p:nvSpPr>
            <p:cNvPr id="11" name="TextBox 10">
              <a:extLst>
                <a:ext uri="{FF2B5EF4-FFF2-40B4-BE49-F238E27FC236}">
                  <a16:creationId xmlns:a16="http://schemas.microsoft.com/office/drawing/2014/main" id="{A5689F4E-325A-C58F-6D96-45566E6BC43C}"/>
                </a:ext>
              </a:extLst>
            </p:cNvPr>
            <p:cNvSpPr txBox="1"/>
            <p:nvPr/>
          </p:nvSpPr>
          <p:spPr>
            <a:xfrm>
              <a:off x="114300" y="5414963"/>
              <a:ext cx="2057400" cy="369332"/>
            </a:xfrm>
            <a:prstGeom prst="rect">
              <a:avLst/>
            </a:prstGeom>
            <a:noFill/>
          </p:spPr>
          <p:txBody>
            <a:bodyPr wrap="square" rtlCol="0">
              <a:spAutoFit/>
            </a:bodyPr>
            <a:lstStyle/>
            <a:p>
              <a:r>
                <a:rPr lang="en-US" dirty="0">
                  <a:solidFill>
                    <a:schemeClr val="accent6"/>
                  </a:solidFill>
                </a:rPr>
                <a:t>Treatment group:</a:t>
              </a:r>
            </a:p>
          </p:txBody>
        </p:sp>
      </p:grpSp>
      <p:sp>
        <p:nvSpPr>
          <p:cNvPr id="16" name="TextBox 15">
            <a:extLst>
              <a:ext uri="{FF2B5EF4-FFF2-40B4-BE49-F238E27FC236}">
                <a16:creationId xmlns:a16="http://schemas.microsoft.com/office/drawing/2014/main" id="{374120E5-E99F-62C0-CD54-B6E5DDC92928}"/>
              </a:ext>
            </a:extLst>
          </p:cNvPr>
          <p:cNvSpPr txBox="1"/>
          <p:nvPr/>
        </p:nvSpPr>
        <p:spPr>
          <a:xfrm>
            <a:off x="8157654" y="5842604"/>
            <a:ext cx="1985963" cy="830997"/>
          </a:xfrm>
          <a:prstGeom prst="rect">
            <a:avLst/>
          </a:prstGeom>
          <a:noFill/>
        </p:spPr>
        <p:txBody>
          <a:bodyPr wrap="square" rtlCol="0">
            <a:spAutoFit/>
          </a:bodyPr>
          <a:lstStyle/>
          <a:p>
            <a:r>
              <a:rPr lang="en-US" sz="2400" dirty="0">
                <a:solidFill>
                  <a:schemeClr val="accent2"/>
                </a:solidFill>
              </a:rPr>
              <a:t>Average earnings: $7</a:t>
            </a:r>
          </a:p>
        </p:txBody>
      </p:sp>
      <p:grpSp>
        <p:nvGrpSpPr>
          <p:cNvPr id="17" name="Group 16">
            <a:extLst>
              <a:ext uri="{FF2B5EF4-FFF2-40B4-BE49-F238E27FC236}">
                <a16:creationId xmlns:a16="http://schemas.microsoft.com/office/drawing/2014/main" id="{FB0CE104-B4C3-DDD3-9BB7-21C76EE59CAC}"/>
              </a:ext>
            </a:extLst>
          </p:cNvPr>
          <p:cNvGrpSpPr/>
          <p:nvPr/>
        </p:nvGrpSpPr>
        <p:grpSpPr>
          <a:xfrm>
            <a:off x="4872997" y="5473051"/>
            <a:ext cx="3416185" cy="1373838"/>
            <a:chOff x="4872997" y="5473051"/>
            <a:chExt cx="3416185" cy="1373838"/>
          </a:xfrm>
        </p:grpSpPr>
        <p:grpSp>
          <p:nvGrpSpPr>
            <p:cNvPr id="18" name="Group 17">
              <a:extLst>
                <a:ext uri="{FF2B5EF4-FFF2-40B4-BE49-F238E27FC236}">
                  <a16:creationId xmlns:a16="http://schemas.microsoft.com/office/drawing/2014/main" id="{74A04A63-A92F-9AB3-6342-4BC01725AD2E}"/>
                </a:ext>
              </a:extLst>
            </p:cNvPr>
            <p:cNvGrpSpPr/>
            <p:nvPr/>
          </p:nvGrpSpPr>
          <p:grpSpPr>
            <a:xfrm>
              <a:off x="5395859" y="5668962"/>
              <a:ext cx="2893323" cy="1177927"/>
              <a:chOff x="7326902" y="5133973"/>
              <a:chExt cx="2893323" cy="1177927"/>
            </a:xfrm>
          </p:grpSpPr>
          <p:pic>
            <p:nvPicPr>
              <p:cNvPr id="24" name="Picture 23">
                <a:extLst>
                  <a:ext uri="{FF2B5EF4-FFF2-40B4-BE49-F238E27FC236}">
                    <a16:creationId xmlns:a16="http://schemas.microsoft.com/office/drawing/2014/main" id="{56A30021-18E7-4724-217A-5311D79D8018}"/>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25" name="Picture 24">
                <a:extLst>
                  <a:ext uri="{FF2B5EF4-FFF2-40B4-BE49-F238E27FC236}">
                    <a16:creationId xmlns:a16="http://schemas.microsoft.com/office/drawing/2014/main" id="{164D0936-BBD8-5D57-BC4D-D7CF8A5A91C3}"/>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26" name="Picture 25">
                <a:extLst>
                  <a:ext uri="{FF2B5EF4-FFF2-40B4-BE49-F238E27FC236}">
                    <a16:creationId xmlns:a16="http://schemas.microsoft.com/office/drawing/2014/main" id="{CE3493FF-0176-EB5E-95D1-30109985C450}"/>
                  </a:ext>
                </a:extLst>
              </p:cNvPr>
              <p:cNvPicPr>
                <a:picLocks noChangeAspect="1"/>
              </p:cNvPicPr>
              <p:nvPr/>
            </p:nvPicPr>
            <p:blipFill>
              <a:blip r:embed="rId2"/>
              <a:stretch>
                <a:fillRect/>
              </a:stretch>
            </p:blipFill>
            <p:spPr>
              <a:xfrm>
                <a:off x="8735692" y="5133974"/>
                <a:ext cx="780138" cy="1177925"/>
              </a:xfrm>
              <a:prstGeom prst="rect">
                <a:avLst/>
              </a:prstGeom>
            </p:spPr>
          </p:pic>
          <p:pic>
            <p:nvPicPr>
              <p:cNvPr id="27" name="Picture 26">
                <a:extLst>
                  <a:ext uri="{FF2B5EF4-FFF2-40B4-BE49-F238E27FC236}">
                    <a16:creationId xmlns:a16="http://schemas.microsoft.com/office/drawing/2014/main" id="{E455B3DB-0F58-CC13-7148-4BEDA6DA9861}"/>
                  </a:ext>
                </a:extLst>
              </p:cNvPr>
              <p:cNvPicPr>
                <a:picLocks noChangeAspect="1"/>
              </p:cNvPicPr>
              <p:nvPr/>
            </p:nvPicPr>
            <p:blipFill>
              <a:blip r:embed="rId2"/>
              <a:stretch>
                <a:fillRect/>
              </a:stretch>
            </p:blipFill>
            <p:spPr>
              <a:xfrm>
                <a:off x="9440087" y="5133973"/>
                <a:ext cx="780138" cy="1177925"/>
              </a:xfrm>
              <a:prstGeom prst="rect">
                <a:avLst/>
              </a:prstGeom>
            </p:spPr>
          </p:pic>
        </p:grpSp>
        <p:sp>
          <p:nvSpPr>
            <p:cNvPr id="23" name="TextBox 22">
              <a:extLst>
                <a:ext uri="{FF2B5EF4-FFF2-40B4-BE49-F238E27FC236}">
                  <a16:creationId xmlns:a16="http://schemas.microsoft.com/office/drawing/2014/main" id="{C6829E5C-A752-848F-0A5C-6F1069DAF89B}"/>
                </a:ext>
              </a:extLst>
            </p:cNvPr>
            <p:cNvSpPr txBox="1"/>
            <p:nvPr/>
          </p:nvSpPr>
          <p:spPr>
            <a:xfrm>
              <a:off x="4872997" y="5473051"/>
              <a:ext cx="2057400" cy="369332"/>
            </a:xfrm>
            <a:prstGeom prst="rect">
              <a:avLst/>
            </a:prstGeom>
            <a:noFill/>
          </p:spPr>
          <p:txBody>
            <a:bodyPr wrap="square" rtlCol="0">
              <a:spAutoFit/>
            </a:bodyPr>
            <a:lstStyle/>
            <a:p>
              <a:r>
                <a:rPr lang="en-US" dirty="0">
                  <a:solidFill>
                    <a:schemeClr val="accent2"/>
                  </a:solidFill>
                </a:rPr>
                <a:t>Control group:</a:t>
              </a:r>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5C2C447-C55B-D543-E40D-6DA57F4F7D10}"/>
                  </a:ext>
                </a:extLst>
              </p:cNvPr>
              <p:cNvSpPr txBox="1"/>
              <p:nvPr/>
            </p:nvSpPr>
            <p:spPr>
              <a:xfrm>
                <a:off x="9947058" y="5959649"/>
                <a:ext cx="2054442" cy="523220"/>
              </a:xfrm>
              <a:prstGeom prst="rect">
                <a:avLst/>
              </a:prstGeom>
              <a:noFill/>
            </p:spPr>
            <p:txBody>
              <a:bodyPr wrap="square" rtlCol="0">
                <a:spAutoFit/>
              </a:bodyPr>
              <a:lstStyle/>
              <a:p>
                <a14:m>
                  <m:oMath xmlns:m="http://schemas.openxmlformats.org/officeDocument/2006/math">
                    <m:r>
                      <a:rPr lang="en-US" sz="2800" b="0" i="1" smtClean="0">
                        <a:solidFill>
                          <a:srgbClr val="7030A0"/>
                        </a:solidFill>
                        <a:latin typeface="Cambria Math" panose="02040503050406030204" pitchFamily="18" charset="0"/>
                      </a:rPr>
                      <m:t>⇒</m:t>
                    </m:r>
                  </m:oMath>
                </a14:m>
                <a:r>
                  <a:rPr lang="en-US" sz="2800" dirty="0">
                    <a:solidFill>
                      <a:srgbClr val="7030A0"/>
                    </a:solidFill>
                  </a:rPr>
                  <a:t> ATE = $3</a:t>
                </a:r>
              </a:p>
            </p:txBody>
          </p:sp>
        </mc:Choice>
        <mc:Fallback xmlns="">
          <p:sp>
            <p:nvSpPr>
              <p:cNvPr id="28" name="TextBox 27">
                <a:extLst>
                  <a:ext uri="{FF2B5EF4-FFF2-40B4-BE49-F238E27FC236}">
                    <a16:creationId xmlns:a16="http://schemas.microsoft.com/office/drawing/2014/main" id="{A5C2C447-C55B-D543-E40D-6DA57F4F7D10}"/>
                  </a:ext>
                </a:extLst>
              </p:cNvPr>
              <p:cNvSpPr txBox="1">
                <a:spLocks noRot="1" noChangeAspect="1" noMove="1" noResize="1" noEditPoints="1" noAdjustHandles="1" noChangeArrowheads="1" noChangeShapeType="1" noTextEdit="1"/>
              </p:cNvSpPr>
              <p:nvPr/>
            </p:nvSpPr>
            <p:spPr>
              <a:xfrm>
                <a:off x="9947058" y="5959649"/>
                <a:ext cx="2054442" cy="523220"/>
              </a:xfrm>
              <a:prstGeom prst="rect">
                <a:avLst/>
              </a:prstGeom>
              <a:blipFill>
                <a:blip r:embed="rId3"/>
                <a:stretch>
                  <a:fillRect l="-613" t="-11905" b="-30952"/>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BF575E16-104E-F571-7059-6AFBCEFBB17A}"/>
              </a:ext>
            </a:extLst>
          </p:cNvPr>
          <p:cNvCxnSpPr/>
          <p:nvPr/>
        </p:nvCxnSpPr>
        <p:spPr>
          <a:xfrm flipH="1">
            <a:off x="-578207" y="5279454"/>
            <a:ext cx="12973050" cy="0"/>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Picture 4" descr="Page 12 | Mortarboard Cap Images - Free Download on Freepik">
            <a:extLst>
              <a:ext uri="{FF2B5EF4-FFF2-40B4-BE49-F238E27FC236}">
                <a16:creationId xmlns:a16="http://schemas.microsoft.com/office/drawing/2014/main" id="{D508045D-4F04-D38B-021A-41F4E84628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641">
            <a:off x="595459" y="5676182"/>
            <a:ext cx="349129" cy="34741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Page 12 | Mortarboard Cap Images - Free Download on Freepik">
            <a:extLst>
              <a:ext uri="{FF2B5EF4-FFF2-40B4-BE49-F238E27FC236}">
                <a16:creationId xmlns:a16="http://schemas.microsoft.com/office/drawing/2014/main" id="{DC86D2B3-450D-7FD9-3A0A-9A78F0D06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641">
            <a:off x="1291753" y="5660451"/>
            <a:ext cx="349129" cy="34741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Page 12 | Mortarboard Cap Images - Free Download on Freepik">
            <a:extLst>
              <a:ext uri="{FF2B5EF4-FFF2-40B4-BE49-F238E27FC236}">
                <a16:creationId xmlns:a16="http://schemas.microsoft.com/office/drawing/2014/main" id="{7F4D40C9-BEAB-C1DC-59FB-D64676931C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641">
            <a:off x="1986289" y="5654029"/>
            <a:ext cx="349129" cy="34741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Page 12 | Mortarboard Cap Images - Free Download on Freepik">
            <a:extLst>
              <a:ext uri="{FF2B5EF4-FFF2-40B4-BE49-F238E27FC236}">
                <a16:creationId xmlns:a16="http://schemas.microsoft.com/office/drawing/2014/main" id="{47FD4A67-4332-20C3-2896-6079DC77FA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641">
            <a:off x="2710539" y="5633994"/>
            <a:ext cx="349129" cy="347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77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58A0-07E7-1460-82EC-0407665DCE84}"/>
              </a:ext>
            </a:extLst>
          </p:cNvPr>
          <p:cNvSpPr>
            <a:spLocks noGrp="1"/>
          </p:cNvSpPr>
          <p:nvPr>
            <p:ph type="title"/>
          </p:nvPr>
        </p:nvSpPr>
        <p:spPr/>
        <p:txBody>
          <a:bodyPr/>
          <a:lstStyle/>
          <a:p>
            <a:r>
              <a:rPr lang="en-US" dirty="0"/>
              <a:t>Better LATE than nothing</a:t>
            </a:r>
          </a:p>
        </p:txBody>
      </p:sp>
      <p:sp>
        <p:nvSpPr>
          <p:cNvPr id="3" name="Text Placeholder 2">
            <a:extLst>
              <a:ext uri="{FF2B5EF4-FFF2-40B4-BE49-F238E27FC236}">
                <a16:creationId xmlns:a16="http://schemas.microsoft.com/office/drawing/2014/main" id="{9385A1B8-E88D-F8B1-608F-46B87FEB5595}"/>
              </a:ext>
            </a:extLst>
          </p:cNvPr>
          <p:cNvSpPr>
            <a:spLocks noGrp="1"/>
          </p:cNvSpPr>
          <p:nvPr>
            <p:ph type="body" idx="1"/>
          </p:nvPr>
        </p:nvSpPr>
        <p:spPr/>
        <p:txBody>
          <a:bodyPr/>
          <a:lstStyle/>
          <a:p>
            <a:r>
              <a:rPr lang="en-US" dirty="0"/>
              <a:t>Local Average Treatment Effects, and what can we say with imperfect compliance?  </a:t>
            </a:r>
          </a:p>
        </p:txBody>
      </p:sp>
    </p:spTree>
    <p:extLst>
      <p:ext uri="{BB962C8B-B14F-4D97-AF65-F5344CB8AC3E}">
        <p14:creationId xmlns:p14="http://schemas.microsoft.com/office/powerpoint/2010/main" val="3575335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AD30-581B-9D80-A67E-134730B8AA36}"/>
              </a:ext>
            </a:extLst>
          </p:cNvPr>
          <p:cNvSpPr>
            <a:spLocks noGrp="1"/>
          </p:cNvSpPr>
          <p:nvPr>
            <p:ph type="title"/>
          </p:nvPr>
        </p:nvSpPr>
        <p:spPr>
          <a:xfrm>
            <a:off x="395726" y="20265"/>
            <a:ext cx="10515600" cy="1325563"/>
          </a:xfrm>
        </p:spPr>
        <p:txBody>
          <a:bodyPr/>
          <a:lstStyle/>
          <a:p>
            <a:r>
              <a:rPr lang="en-US" dirty="0"/>
              <a:t>Assume there are no </a:t>
            </a:r>
            <a:r>
              <a:rPr lang="en-US" dirty="0" err="1"/>
              <a:t>defiers</a:t>
            </a:r>
            <a:br>
              <a:rPr lang="en-US" dirty="0"/>
            </a:br>
            <a:r>
              <a:rPr lang="en-US" sz="2400" dirty="0"/>
              <a:t>This is called “monotonicity”</a:t>
            </a:r>
            <a:endParaRPr lang="en-US" dirty="0"/>
          </a:p>
        </p:txBody>
      </p:sp>
      <p:grpSp>
        <p:nvGrpSpPr>
          <p:cNvPr id="40" name="Group 39">
            <a:extLst>
              <a:ext uri="{FF2B5EF4-FFF2-40B4-BE49-F238E27FC236}">
                <a16:creationId xmlns:a16="http://schemas.microsoft.com/office/drawing/2014/main" id="{3411043B-8D0D-11C3-3E24-038EC244D109}"/>
              </a:ext>
            </a:extLst>
          </p:cNvPr>
          <p:cNvGrpSpPr/>
          <p:nvPr/>
        </p:nvGrpSpPr>
        <p:grpSpPr>
          <a:xfrm>
            <a:off x="449075" y="1466909"/>
            <a:ext cx="3701951" cy="5302701"/>
            <a:chOff x="449075" y="1466909"/>
            <a:chExt cx="3701951" cy="5302701"/>
          </a:xfrm>
        </p:grpSpPr>
        <p:sp>
          <p:nvSpPr>
            <p:cNvPr id="4" name="TextBox 3">
              <a:extLst>
                <a:ext uri="{FF2B5EF4-FFF2-40B4-BE49-F238E27FC236}">
                  <a16:creationId xmlns:a16="http://schemas.microsoft.com/office/drawing/2014/main" id="{FE8130AA-8B0F-D5C2-B5D9-540C0F9E6FB0}"/>
                </a:ext>
              </a:extLst>
            </p:cNvPr>
            <p:cNvSpPr txBox="1"/>
            <p:nvPr/>
          </p:nvSpPr>
          <p:spPr>
            <a:xfrm>
              <a:off x="1181975" y="5792083"/>
              <a:ext cx="2906992" cy="531164"/>
            </a:xfrm>
            <a:prstGeom prst="rect">
              <a:avLst/>
            </a:prstGeom>
            <a:noFill/>
          </p:spPr>
          <p:txBody>
            <a:bodyPr wrap="square" rtlCol="0">
              <a:spAutoFit/>
            </a:bodyPr>
            <a:lstStyle/>
            <a:p>
              <a:r>
                <a:rPr lang="en-US" sz="3200" dirty="0"/>
                <a:t>Compliers</a:t>
              </a:r>
            </a:p>
          </p:txBody>
        </p:sp>
        <p:grpSp>
          <p:nvGrpSpPr>
            <p:cNvPr id="7" name="Group 6">
              <a:extLst>
                <a:ext uri="{FF2B5EF4-FFF2-40B4-BE49-F238E27FC236}">
                  <a16:creationId xmlns:a16="http://schemas.microsoft.com/office/drawing/2014/main" id="{05B2273F-4E74-F5DC-12B0-AAE9E981C658}"/>
                </a:ext>
              </a:extLst>
            </p:cNvPr>
            <p:cNvGrpSpPr/>
            <p:nvPr/>
          </p:nvGrpSpPr>
          <p:grpSpPr>
            <a:xfrm>
              <a:off x="449075" y="1466909"/>
              <a:ext cx="3701951" cy="1982653"/>
              <a:chOff x="321373" y="929519"/>
              <a:chExt cx="4075595" cy="2182766"/>
            </a:xfrm>
          </p:grpSpPr>
          <p:sp>
            <p:nvSpPr>
              <p:cNvPr id="8" name="Rounded Rectangular Callout 7">
                <a:extLst>
                  <a:ext uri="{FF2B5EF4-FFF2-40B4-BE49-F238E27FC236}">
                    <a16:creationId xmlns:a16="http://schemas.microsoft.com/office/drawing/2014/main" id="{063324EB-F093-8D30-BF5F-6B9652E5C854}"/>
                  </a:ext>
                </a:extLst>
              </p:cNvPr>
              <p:cNvSpPr/>
              <p:nvPr/>
            </p:nvSpPr>
            <p:spPr>
              <a:xfrm>
                <a:off x="1870882" y="929519"/>
                <a:ext cx="2526086" cy="848267"/>
              </a:xfrm>
              <a:prstGeom prst="wedgeRoundRectCallout">
                <a:avLst>
                  <a:gd name="adj1" fmla="val -63881"/>
                  <a:gd name="adj2" fmla="val 76317"/>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Cool!  I’ll go to college now!</a:t>
                </a:r>
              </a:p>
            </p:txBody>
          </p:sp>
          <p:grpSp>
            <p:nvGrpSpPr>
              <p:cNvPr id="9" name="Group 8">
                <a:extLst>
                  <a:ext uri="{FF2B5EF4-FFF2-40B4-BE49-F238E27FC236}">
                    <a16:creationId xmlns:a16="http://schemas.microsoft.com/office/drawing/2014/main" id="{52BD917F-C5EA-FFBC-D882-2CD9062E811A}"/>
                  </a:ext>
                </a:extLst>
              </p:cNvPr>
              <p:cNvGrpSpPr/>
              <p:nvPr/>
            </p:nvGrpSpPr>
            <p:grpSpPr>
              <a:xfrm>
                <a:off x="321373" y="1436931"/>
                <a:ext cx="1626412" cy="1675354"/>
                <a:chOff x="321373" y="1436931"/>
                <a:chExt cx="1626412" cy="1675354"/>
              </a:xfrm>
            </p:grpSpPr>
            <p:pic>
              <p:nvPicPr>
                <p:cNvPr id="10" name="Picture 9">
                  <a:extLst>
                    <a:ext uri="{FF2B5EF4-FFF2-40B4-BE49-F238E27FC236}">
                      <a16:creationId xmlns:a16="http://schemas.microsoft.com/office/drawing/2014/main" id="{61DFEA3F-8A04-767E-2401-A93FFA7CBFC7}"/>
                    </a:ext>
                  </a:extLst>
                </p:cNvPr>
                <p:cNvPicPr>
                  <a:picLocks noChangeAspect="1"/>
                </p:cNvPicPr>
                <p:nvPr/>
              </p:nvPicPr>
              <p:blipFill>
                <a:blip r:embed="rId2"/>
                <a:stretch>
                  <a:fillRect/>
                </a:stretch>
              </p:blipFill>
              <p:spPr>
                <a:xfrm>
                  <a:off x="838200" y="1436931"/>
                  <a:ext cx="1109585" cy="1675354"/>
                </a:xfrm>
                <a:prstGeom prst="rect">
                  <a:avLst/>
                </a:prstGeom>
              </p:spPr>
            </p:pic>
            <p:pic>
              <p:nvPicPr>
                <p:cNvPr id="11" name="Content Placeholder 4">
                  <a:extLst>
                    <a:ext uri="{FF2B5EF4-FFF2-40B4-BE49-F238E27FC236}">
                      <a16:creationId xmlns:a16="http://schemas.microsoft.com/office/drawing/2014/main" id="{57B48DFF-0145-7449-B434-B7529097E41C}"/>
                    </a:ext>
                  </a:extLst>
                </p:cNvPr>
                <p:cNvPicPr>
                  <a:picLocks noChangeAspect="1"/>
                </p:cNvPicPr>
                <p:nvPr/>
              </p:nvPicPr>
              <p:blipFill rotWithShape="1">
                <a:blip r:embed="rId3"/>
                <a:srcRect l="4952" t="6679" r="10267" b="6847"/>
                <a:stretch/>
              </p:blipFill>
              <p:spPr>
                <a:xfrm>
                  <a:off x="321373" y="2096744"/>
                  <a:ext cx="900147" cy="646259"/>
                </a:xfrm>
                <a:prstGeom prst="rect">
                  <a:avLst/>
                </a:prstGeom>
                <a:effectLst>
                  <a:outerShdw blurRad="50800" dist="38100" dir="8100000" algn="tr" rotWithShape="0">
                    <a:prstClr val="black">
                      <a:alpha val="40000"/>
                    </a:prstClr>
                  </a:outerShdw>
                </a:effectLst>
              </p:spPr>
            </p:pic>
          </p:grpSp>
        </p:grpSp>
        <p:grpSp>
          <p:nvGrpSpPr>
            <p:cNvPr id="12" name="Group 11">
              <a:extLst>
                <a:ext uri="{FF2B5EF4-FFF2-40B4-BE49-F238E27FC236}">
                  <a16:creationId xmlns:a16="http://schemas.microsoft.com/office/drawing/2014/main" id="{5CD11A1C-FB54-37E2-5552-E954A22BB513}"/>
                </a:ext>
              </a:extLst>
            </p:cNvPr>
            <p:cNvGrpSpPr/>
            <p:nvPr/>
          </p:nvGrpSpPr>
          <p:grpSpPr>
            <a:xfrm>
              <a:off x="567041" y="3530539"/>
              <a:ext cx="3380949" cy="2311975"/>
              <a:chOff x="451246" y="3201435"/>
              <a:chExt cx="3722195" cy="2545327"/>
            </a:xfrm>
          </p:grpSpPr>
          <p:sp>
            <p:nvSpPr>
              <p:cNvPr id="13" name="Rounded Rectangular Callout 12">
                <a:extLst>
                  <a:ext uri="{FF2B5EF4-FFF2-40B4-BE49-F238E27FC236}">
                    <a16:creationId xmlns:a16="http://schemas.microsoft.com/office/drawing/2014/main" id="{2A8AA589-8813-277C-1B30-AC3076E79F43}"/>
                  </a:ext>
                </a:extLst>
              </p:cNvPr>
              <p:cNvSpPr/>
              <p:nvPr/>
            </p:nvSpPr>
            <p:spPr>
              <a:xfrm>
                <a:off x="1392993" y="3201435"/>
                <a:ext cx="2780448" cy="856208"/>
              </a:xfrm>
              <a:prstGeom prst="wedgeRoundRectCallout">
                <a:avLst>
                  <a:gd name="adj1" fmla="val -39685"/>
                  <a:gd name="adj2" fmla="val 88631"/>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College is too expensive...I won’t go</a:t>
                </a:r>
              </a:p>
            </p:txBody>
          </p:sp>
          <p:grpSp>
            <p:nvGrpSpPr>
              <p:cNvPr id="14" name="Group 13">
                <a:extLst>
                  <a:ext uri="{FF2B5EF4-FFF2-40B4-BE49-F238E27FC236}">
                    <a16:creationId xmlns:a16="http://schemas.microsoft.com/office/drawing/2014/main" id="{3F7977BE-B5EE-D25E-EEAE-B52B506A47F5}"/>
                  </a:ext>
                </a:extLst>
              </p:cNvPr>
              <p:cNvGrpSpPr/>
              <p:nvPr/>
            </p:nvGrpSpPr>
            <p:grpSpPr>
              <a:xfrm>
                <a:off x="451246" y="4071408"/>
                <a:ext cx="1496539" cy="1675354"/>
                <a:chOff x="451246" y="4071408"/>
                <a:chExt cx="1496539" cy="1675354"/>
              </a:xfrm>
            </p:grpSpPr>
            <p:pic>
              <p:nvPicPr>
                <p:cNvPr id="15" name="Picture 14">
                  <a:extLst>
                    <a:ext uri="{FF2B5EF4-FFF2-40B4-BE49-F238E27FC236}">
                      <a16:creationId xmlns:a16="http://schemas.microsoft.com/office/drawing/2014/main" id="{07281958-AFEB-7F20-64C5-B29F18F5019F}"/>
                    </a:ext>
                  </a:extLst>
                </p:cNvPr>
                <p:cNvPicPr>
                  <a:picLocks noChangeAspect="1"/>
                </p:cNvPicPr>
                <p:nvPr/>
              </p:nvPicPr>
              <p:blipFill>
                <a:blip r:embed="rId2"/>
                <a:stretch>
                  <a:fillRect/>
                </a:stretch>
              </p:blipFill>
              <p:spPr>
                <a:xfrm>
                  <a:off x="838200" y="4071408"/>
                  <a:ext cx="1109585" cy="1675354"/>
                </a:xfrm>
                <a:prstGeom prst="rect">
                  <a:avLst/>
                </a:prstGeom>
              </p:spPr>
            </p:pic>
            <p:sp>
              <p:nvSpPr>
                <p:cNvPr id="16" name="&quot;No&quot; Symbol 15">
                  <a:extLst>
                    <a:ext uri="{FF2B5EF4-FFF2-40B4-BE49-F238E27FC236}">
                      <a16:creationId xmlns:a16="http://schemas.microsoft.com/office/drawing/2014/main" id="{0016FB31-822A-6B93-C3B4-B825791C3263}"/>
                    </a:ext>
                  </a:extLst>
                </p:cNvPr>
                <p:cNvSpPr/>
                <p:nvPr/>
              </p:nvSpPr>
              <p:spPr>
                <a:xfrm>
                  <a:off x="451246" y="4521989"/>
                  <a:ext cx="773907" cy="72866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pic>
          <p:nvPicPr>
            <p:cNvPr id="17" name="Picture 4" descr="Page 12 | Mortarboard Cap Images - Free Download on Freepik">
              <a:extLst>
                <a:ext uri="{FF2B5EF4-FFF2-40B4-BE49-F238E27FC236}">
                  <a16:creationId xmlns:a16="http://schemas.microsoft.com/office/drawing/2014/main" id="{64DCEFF1-5289-BC6E-9985-B1197F6213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641">
              <a:off x="1206378" y="1897073"/>
              <a:ext cx="432145" cy="4300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495F1AB-15EC-8CED-52BC-4FCD32B13022}"/>
                    </a:ext>
                  </a:extLst>
                </p:cNvPr>
                <p:cNvSpPr txBox="1"/>
                <p:nvPr/>
              </p:nvSpPr>
              <p:spPr>
                <a:xfrm>
                  <a:off x="805623" y="6323245"/>
                  <a:ext cx="2413807" cy="4463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𝑍</m:t>
                            </m:r>
                          </m:e>
                          <m:sub>
                            <m:r>
                              <a:rPr lang="en-US" sz="2400" b="0" i="1" smtClean="0">
                                <a:solidFill>
                                  <a:schemeClr val="accent1"/>
                                </a:solidFill>
                                <a:latin typeface="Cambria Math" panose="02040503050406030204" pitchFamily="18" charset="0"/>
                              </a:rPr>
                              <m:t>𝑗</m:t>
                            </m:r>
                          </m:sub>
                        </m:sSub>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𝐷</m:t>
                            </m:r>
                          </m:e>
                          <m:sub>
                            <m:r>
                              <a:rPr lang="en-US" sz="2400" b="0" i="1" smtClean="0">
                                <a:solidFill>
                                  <a:schemeClr val="accent1"/>
                                </a:solidFill>
                                <a:latin typeface="Cambria Math" panose="02040503050406030204" pitchFamily="18" charset="0"/>
                              </a:rPr>
                              <m:t>𝑗</m:t>
                            </m:r>
                          </m:sub>
                        </m:sSub>
                      </m:oMath>
                    </m:oMathPara>
                  </a14:m>
                  <a:endParaRPr lang="en-US" sz="2400" dirty="0">
                    <a:solidFill>
                      <a:schemeClr val="accent1"/>
                    </a:solidFill>
                  </a:endParaRPr>
                </a:p>
              </p:txBody>
            </p:sp>
          </mc:Choice>
          <mc:Fallback xmlns="">
            <p:sp>
              <p:nvSpPr>
                <p:cNvPr id="36" name="TextBox 35">
                  <a:extLst>
                    <a:ext uri="{FF2B5EF4-FFF2-40B4-BE49-F238E27FC236}">
                      <a16:creationId xmlns:a16="http://schemas.microsoft.com/office/drawing/2014/main" id="{E495F1AB-15EC-8CED-52BC-4FCD32B13022}"/>
                    </a:ext>
                  </a:extLst>
                </p:cNvPr>
                <p:cNvSpPr txBox="1">
                  <a:spLocks noRot="1" noChangeAspect="1" noMove="1" noResize="1" noEditPoints="1" noAdjustHandles="1" noChangeArrowheads="1" noChangeShapeType="1" noTextEdit="1"/>
                </p:cNvSpPr>
                <p:nvPr/>
              </p:nvSpPr>
              <p:spPr>
                <a:xfrm>
                  <a:off x="805623" y="6323245"/>
                  <a:ext cx="2413807" cy="446365"/>
                </a:xfrm>
                <a:prstGeom prst="rect">
                  <a:avLst/>
                </a:prstGeom>
                <a:blipFill>
                  <a:blip r:embed="rId5"/>
                  <a:stretch>
                    <a:fillRect b="-21622"/>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2B8A5634-2DCC-5F39-7C84-E7EDAB4C2E28}"/>
              </a:ext>
            </a:extLst>
          </p:cNvPr>
          <p:cNvGrpSpPr/>
          <p:nvPr/>
        </p:nvGrpSpPr>
        <p:grpSpPr>
          <a:xfrm>
            <a:off x="4335992" y="1514725"/>
            <a:ext cx="3714903" cy="5303001"/>
            <a:chOff x="4335992" y="1514725"/>
            <a:chExt cx="3714903" cy="5303001"/>
          </a:xfrm>
        </p:grpSpPr>
        <p:sp>
          <p:nvSpPr>
            <p:cNvPr id="5" name="TextBox 4">
              <a:extLst>
                <a:ext uri="{FF2B5EF4-FFF2-40B4-BE49-F238E27FC236}">
                  <a16:creationId xmlns:a16="http://schemas.microsoft.com/office/drawing/2014/main" id="{B23EF390-7549-5730-3EFF-92C36A3D2FEF}"/>
                </a:ext>
              </a:extLst>
            </p:cNvPr>
            <p:cNvSpPr txBox="1"/>
            <p:nvPr/>
          </p:nvSpPr>
          <p:spPr>
            <a:xfrm>
              <a:off x="4716697" y="5807233"/>
              <a:ext cx="2906992" cy="531164"/>
            </a:xfrm>
            <a:prstGeom prst="rect">
              <a:avLst/>
            </a:prstGeom>
            <a:noFill/>
          </p:spPr>
          <p:txBody>
            <a:bodyPr wrap="square" rtlCol="0">
              <a:spAutoFit/>
            </a:bodyPr>
            <a:lstStyle/>
            <a:p>
              <a:r>
                <a:rPr lang="en-US" sz="3200" dirty="0"/>
                <a:t>Always-takers</a:t>
              </a:r>
            </a:p>
          </p:txBody>
        </p:sp>
        <p:grpSp>
          <p:nvGrpSpPr>
            <p:cNvPr id="18" name="Group 17">
              <a:extLst>
                <a:ext uri="{FF2B5EF4-FFF2-40B4-BE49-F238E27FC236}">
                  <a16:creationId xmlns:a16="http://schemas.microsoft.com/office/drawing/2014/main" id="{7DF7262F-D981-220B-47F5-EC5E737CBCA9}"/>
                </a:ext>
              </a:extLst>
            </p:cNvPr>
            <p:cNvGrpSpPr/>
            <p:nvPr/>
          </p:nvGrpSpPr>
          <p:grpSpPr>
            <a:xfrm>
              <a:off x="4335992" y="1514725"/>
              <a:ext cx="3714903" cy="2092117"/>
              <a:chOff x="3473669" y="919863"/>
              <a:chExt cx="4089856" cy="2303278"/>
            </a:xfrm>
          </p:grpSpPr>
          <p:pic>
            <p:nvPicPr>
              <p:cNvPr id="19" name="Picture 18">
                <a:extLst>
                  <a:ext uri="{FF2B5EF4-FFF2-40B4-BE49-F238E27FC236}">
                    <a16:creationId xmlns:a16="http://schemas.microsoft.com/office/drawing/2014/main" id="{F624407C-9A96-F995-2536-99565D512DC8}"/>
                  </a:ext>
                </a:extLst>
              </p:cNvPr>
              <p:cNvPicPr>
                <a:picLocks noChangeAspect="1"/>
              </p:cNvPicPr>
              <p:nvPr/>
            </p:nvPicPr>
            <p:blipFill>
              <a:blip r:embed="rId2"/>
              <a:stretch>
                <a:fillRect/>
              </a:stretch>
            </p:blipFill>
            <p:spPr>
              <a:xfrm>
                <a:off x="3990496" y="1547787"/>
                <a:ext cx="1109585" cy="1675354"/>
              </a:xfrm>
              <a:prstGeom prst="rect">
                <a:avLst/>
              </a:prstGeom>
            </p:spPr>
          </p:pic>
          <p:pic>
            <p:nvPicPr>
              <p:cNvPr id="20" name="Content Placeholder 4">
                <a:extLst>
                  <a:ext uri="{FF2B5EF4-FFF2-40B4-BE49-F238E27FC236}">
                    <a16:creationId xmlns:a16="http://schemas.microsoft.com/office/drawing/2014/main" id="{632B87FA-EFD5-D39A-0077-1382C390B308}"/>
                  </a:ext>
                </a:extLst>
              </p:cNvPr>
              <p:cNvPicPr>
                <a:picLocks noChangeAspect="1"/>
              </p:cNvPicPr>
              <p:nvPr/>
            </p:nvPicPr>
            <p:blipFill rotWithShape="1">
              <a:blip r:embed="rId3"/>
              <a:srcRect l="4952" t="6679" r="10267" b="6847"/>
              <a:stretch/>
            </p:blipFill>
            <p:spPr>
              <a:xfrm>
                <a:off x="3473669" y="2207600"/>
                <a:ext cx="900147" cy="646259"/>
              </a:xfrm>
              <a:prstGeom prst="rect">
                <a:avLst/>
              </a:prstGeom>
              <a:effectLst>
                <a:outerShdw blurRad="50800" dist="38100" dir="8100000" algn="tr" rotWithShape="0">
                  <a:prstClr val="black">
                    <a:alpha val="40000"/>
                  </a:prstClr>
                </a:outerShdw>
              </a:effectLst>
            </p:spPr>
          </p:pic>
          <p:pic>
            <p:nvPicPr>
              <p:cNvPr id="21" name="Picture 4" descr="Page 12 | Mortarboard Cap Images - Free Download on Freepik">
                <a:extLst>
                  <a:ext uri="{FF2B5EF4-FFF2-40B4-BE49-F238E27FC236}">
                    <a16:creationId xmlns:a16="http://schemas.microsoft.com/office/drawing/2014/main" id="{ACC292AB-2B14-8685-FCF1-A0040140A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641">
                <a:off x="4307406" y="1508116"/>
                <a:ext cx="475762" cy="473424"/>
              </a:xfrm>
              <a:prstGeom prst="rect">
                <a:avLst/>
              </a:prstGeom>
              <a:noFill/>
              <a:extLst>
                <a:ext uri="{909E8E84-426E-40DD-AFC4-6F175D3DCCD1}">
                  <a14:hiddenFill xmlns:a14="http://schemas.microsoft.com/office/drawing/2010/main">
                    <a:solidFill>
                      <a:srgbClr val="FFFFFF"/>
                    </a:solidFill>
                  </a14:hiddenFill>
                </a:ext>
              </a:extLst>
            </p:spPr>
          </p:pic>
          <p:sp>
            <p:nvSpPr>
              <p:cNvPr id="22" name="Rounded Rectangular Callout 21">
                <a:extLst>
                  <a:ext uri="{FF2B5EF4-FFF2-40B4-BE49-F238E27FC236}">
                    <a16:creationId xmlns:a16="http://schemas.microsoft.com/office/drawing/2014/main" id="{2F8F3D3C-9A69-CA3B-86A2-A83379B9C011}"/>
                  </a:ext>
                </a:extLst>
              </p:cNvPr>
              <p:cNvSpPr/>
              <p:nvPr/>
            </p:nvSpPr>
            <p:spPr>
              <a:xfrm>
                <a:off x="5282407" y="919863"/>
                <a:ext cx="2281118" cy="959123"/>
              </a:xfrm>
              <a:prstGeom prst="wedgeRoundRectCallout">
                <a:avLst>
                  <a:gd name="adj1" fmla="val -69234"/>
                  <a:gd name="adj2" fmla="val 49712"/>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was </a:t>
                </a:r>
                <a:r>
                  <a:rPr lang="en-US" dirty="0" err="1">
                    <a:solidFill>
                      <a:schemeClr val="tx1"/>
                    </a:solidFill>
                  </a:rPr>
                  <a:t>gonna</a:t>
                </a:r>
                <a:r>
                  <a:rPr lang="en-US" dirty="0">
                    <a:solidFill>
                      <a:schemeClr val="tx1"/>
                    </a:solidFill>
                  </a:rPr>
                  <a:t> go anyway, but sure!</a:t>
                </a:r>
              </a:p>
            </p:txBody>
          </p:sp>
        </p:grpSp>
        <p:grpSp>
          <p:nvGrpSpPr>
            <p:cNvPr id="23" name="Group 22">
              <a:extLst>
                <a:ext uri="{FF2B5EF4-FFF2-40B4-BE49-F238E27FC236}">
                  <a16:creationId xmlns:a16="http://schemas.microsoft.com/office/drawing/2014/main" id="{917C1674-7A74-63B8-0A73-309C67EBD32A}"/>
                </a:ext>
              </a:extLst>
            </p:cNvPr>
            <p:cNvGrpSpPr/>
            <p:nvPr/>
          </p:nvGrpSpPr>
          <p:grpSpPr>
            <a:xfrm>
              <a:off x="4453958" y="3428654"/>
              <a:ext cx="3465425" cy="2463711"/>
              <a:chOff x="3603542" y="3026968"/>
              <a:chExt cx="3815197" cy="2712378"/>
            </a:xfrm>
          </p:grpSpPr>
          <p:pic>
            <p:nvPicPr>
              <p:cNvPr id="24" name="Picture 23">
                <a:extLst>
                  <a:ext uri="{FF2B5EF4-FFF2-40B4-BE49-F238E27FC236}">
                    <a16:creationId xmlns:a16="http://schemas.microsoft.com/office/drawing/2014/main" id="{C634AF64-CC4E-7245-A092-3BF0253FC9BA}"/>
                  </a:ext>
                </a:extLst>
              </p:cNvPr>
              <p:cNvPicPr>
                <a:picLocks noChangeAspect="1"/>
              </p:cNvPicPr>
              <p:nvPr/>
            </p:nvPicPr>
            <p:blipFill>
              <a:blip r:embed="rId2"/>
              <a:stretch>
                <a:fillRect/>
              </a:stretch>
            </p:blipFill>
            <p:spPr>
              <a:xfrm>
                <a:off x="3990496" y="4063992"/>
                <a:ext cx="1109585" cy="1675354"/>
              </a:xfrm>
              <a:prstGeom prst="rect">
                <a:avLst/>
              </a:prstGeom>
            </p:spPr>
          </p:pic>
          <p:sp>
            <p:nvSpPr>
              <p:cNvPr id="25" name="&quot;No&quot; Symbol 24">
                <a:extLst>
                  <a:ext uri="{FF2B5EF4-FFF2-40B4-BE49-F238E27FC236}">
                    <a16:creationId xmlns:a16="http://schemas.microsoft.com/office/drawing/2014/main" id="{B035394A-134A-58D4-F29D-D3D7EDB3A039}"/>
                  </a:ext>
                </a:extLst>
              </p:cNvPr>
              <p:cNvSpPr/>
              <p:nvPr/>
            </p:nvSpPr>
            <p:spPr>
              <a:xfrm>
                <a:off x="3603542" y="4514573"/>
                <a:ext cx="773907" cy="72866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6" name="Picture 4" descr="Page 12 | Mortarboard Cap Images - Free Download on Freepik">
                <a:extLst>
                  <a:ext uri="{FF2B5EF4-FFF2-40B4-BE49-F238E27FC236}">
                    <a16:creationId xmlns:a16="http://schemas.microsoft.com/office/drawing/2014/main" id="{05C52A09-BD86-108F-6DFE-6ED7F81134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641">
                <a:off x="4303595" y="4014077"/>
                <a:ext cx="475762" cy="473424"/>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ular Callout 26">
                <a:extLst>
                  <a:ext uri="{FF2B5EF4-FFF2-40B4-BE49-F238E27FC236}">
                    <a16:creationId xmlns:a16="http://schemas.microsoft.com/office/drawing/2014/main" id="{A2E60A74-34A5-CE69-76A2-3CA572D543EC}"/>
                  </a:ext>
                </a:extLst>
              </p:cNvPr>
              <p:cNvSpPr/>
              <p:nvPr/>
            </p:nvSpPr>
            <p:spPr>
              <a:xfrm>
                <a:off x="4791462" y="3026968"/>
                <a:ext cx="2627277" cy="959122"/>
              </a:xfrm>
              <a:prstGeom prst="wedgeRoundRectCallout">
                <a:avLst>
                  <a:gd name="adj1" fmla="val -42953"/>
                  <a:gd name="adj2" fmla="val 83550"/>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going to college no matter what!</a:t>
                </a:r>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E3ECE3E-02BD-802E-2944-E6317C77E3D9}"/>
                    </a:ext>
                  </a:extLst>
                </p:cNvPr>
                <p:cNvSpPr txBox="1"/>
                <p:nvPr/>
              </p:nvSpPr>
              <p:spPr>
                <a:xfrm>
                  <a:off x="4406770" y="6326309"/>
                  <a:ext cx="3538661" cy="491417"/>
                </a:xfrm>
                <a:prstGeom prst="rect">
                  <a:avLst/>
                </a:prstGeom>
                <a:noFill/>
              </p:spPr>
              <p:txBody>
                <a:bodyPr wrap="square" rtlCol="0">
                  <a:spAutoFit/>
                </a:bodyPr>
                <a:lstStyle/>
                <a:p>
                  <a14:m>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𝐷</m:t>
                          </m:r>
                        </m:e>
                        <m:sub>
                          <m:r>
                            <a:rPr lang="en-US" sz="2400" b="0" i="1" smtClean="0">
                              <a:solidFill>
                                <a:schemeClr val="accent1"/>
                              </a:solidFill>
                              <a:latin typeface="Cambria Math" panose="02040503050406030204" pitchFamily="18" charset="0"/>
                            </a:rPr>
                            <m:t>𝑗</m:t>
                          </m:r>
                        </m:sub>
                      </m:sSub>
                      <m:r>
                        <a:rPr lang="en-US" sz="2400" b="0" i="1" smtClean="0">
                          <a:solidFill>
                            <a:schemeClr val="accent1"/>
                          </a:solidFill>
                          <a:latin typeface="Cambria Math" panose="02040503050406030204" pitchFamily="18" charset="0"/>
                        </a:rPr>
                        <m:t>=1</m:t>
                      </m:r>
                    </m:oMath>
                  </a14:m>
                  <a:r>
                    <a:rPr lang="en-US" sz="2400" dirty="0">
                      <a:solidFill>
                        <a:schemeClr val="accent1"/>
                      </a:solidFill>
                    </a:rPr>
                    <a:t>, no matter what.</a:t>
                  </a:r>
                </a:p>
              </p:txBody>
            </p:sp>
          </mc:Choice>
          <mc:Fallback xmlns="">
            <p:sp>
              <p:nvSpPr>
                <p:cNvPr id="37" name="TextBox 36">
                  <a:extLst>
                    <a:ext uri="{FF2B5EF4-FFF2-40B4-BE49-F238E27FC236}">
                      <a16:creationId xmlns:a16="http://schemas.microsoft.com/office/drawing/2014/main" id="{9E3ECE3E-02BD-802E-2944-E6317C77E3D9}"/>
                    </a:ext>
                  </a:extLst>
                </p:cNvPr>
                <p:cNvSpPr txBox="1">
                  <a:spLocks noRot="1" noChangeAspect="1" noMove="1" noResize="1" noEditPoints="1" noAdjustHandles="1" noChangeArrowheads="1" noChangeShapeType="1" noTextEdit="1"/>
                </p:cNvSpPr>
                <p:nvPr/>
              </p:nvSpPr>
              <p:spPr>
                <a:xfrm>
                  <a:off x="4406770" y="6326309"/>
                  <a:ext cx="3538661" cy="491417"/>
                </a:xfrm>
                <a:prstGeom prst="rect">
                  <a:avLst/>
                </a:prstGeom>
                <a:blipFill>
                  <a:blip r:embed="rId6"/>
                  <a:stretch>
                    <a:fillRect l="-358" t="-7692" b="-23077"/>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84CC814A-0105-DAA1-BBFB-F48152058682}"/>
              </a:ext>
            </a:extLst>
          </p:cNvPr>
          <p:cNvGrpSpPr/>
          <p:nvPr/>
        </p:nvGrpSpPr>
        <p:grpSpPr>
          <a:xfrm>
            <a:off x="8269107" y="1214439"/>
            <a:ext cx="3964224" cy="5566218"/>
            <a:chOff x="8269107" y="1214439"/>
            <a:chExt cx="3964224" cy="5566218"/>
          </a:xfrm>
        </p:grpSpPr>
        <p:sp>
          <p:nvSpPr>
            <p:cNvPr id="6" name="TextBox 5">
              <a:extLst>
                <a:ext uri="{FF2B5EF4-FFF2-40B4-BE49-F238E27FC236}">
                  <a16:creationId xmlns:a16="http://schemas.microsoft.com/office/drawing/2014/main" id="{1F4C504D-90C7-037A-1505-FBAD83F87136}"/>
                </a:ext>
              </a:extLst>
            </p:cNvPr>
            <p:cNvSpPr txBox="1"/>
            <p:nvPr/>
          </p:nvSpPr>
          <p:spPr>
            <a:xfrm>
              <a:off x="8812803" y="5812593"/>
              <a:ext cx="2906992" cy="531164"/>
            </a:xfrm>
            <a:prstGeom prst="rect">
              <a:avLst/>
            </a:prstGeom>
            <a:noFill/>
          </p:spPr>
          <p:txBody>
            <a:bodyPr wrap="square" rtlCol="0">
              <a:spAutoFit/>
            </a:bodyPr>
            <a:lstStyle/>
            <a:p>
              <a:r>
                <a:rPr lang="en-US" sz="3200" dirty="0"/>
                <a:t>Never-takers</a:t>
              </a:r>
            </a:p>
          </p:txBody>
        </p:sp>
        <p:grpSp>
          <p:nvGrpSpPr>
            <p:cNvPr id="28" name="Group 27">
              <a:extLst>
                <a:ext uri="{FF2B5EF4-FFF2-40B4-BE49-F238E27FC236}">
                  <a16:creationId xmlns:a16="http://schemas.microsoft.com/office/drawing/2014/main" id="{2143B872-35B4-5E9A-E8A3-71C2A9ABE2EF}"/>
                </a:ext>
              </a:extLst>
            </p:cNvPr>
            <p:cNvGrpSpPr/>
            <p:nvPr/>
          </p:nvGrpSpPr>
          <p:grpSpPr>
            <a:xfrm>
              <a:off x="8269107" y="1214439"/>
              <a:ext cx="3527167" cy="2382107"/>
              <a:chOff x="6759121" y="582918"/>
              <a:chExt cx="3883171" cy="2622537"/>
            </a:xfrm>
          </p:grpSpPr>
          <p:pic>
            <p:nvPicPr>
              <p:cNvPr id="29" name="Picture 28">
                <a:extLst>
                  <a:ext uri="{FF2B5EF4-FFF2-40B4-BE49-F238E27FC236}">
                    <a16:creationId xmlns:a16="http://schemas.microsoft.com/office/drawing/2014/main" id="{12755608-354D-E548-6A36-1B812F63B41B}"/>
                  </a:ext>
                </a:extLst>
              </p:cNvPr>
              <p:cNvPicPr>
                <a:picLocks noChangeAspect="1"/>
              </p:cNvPicPr>
              <p:nvPr/>
            </p:nvPicPr>
            <p:blipFill>
              <a:blip r:embed="rId2"/>
              <a:stretch>
                <a:fillRect/>
              </a:stretch>
            </p:blipFill>
            <p:spPr>
              <a:xfrm>
                <a:off x="7275948" y="1530101"/>
                <a:ext cx="1109585" cy="1675354"/>
              </a:xfrm>
              <a:prstGeom prst="rect">
                <a:avLst/>
              </a:prstGeom>
            </p:spPr>
          </p:pic>
          <p:pic>
            <p:nvPicPr>
              <p:cNvPr id="30" name="Content Placeholder 4">
                <a:extLst>
                  <a:ext uri="{FF2B5EF4-FFF2-40B4-BE49-F238E27FC236}">
                    <a16:creationId xmlns:a16="http://schemas.microsoft.com/office/drawing/2014/main" id="{98AE2267-3A3C-9ABC-15AC-54CC9A7ADD58}"/>
                  </a:ext>
                </a:extLst>
              </p:cNvPr>
              <p:cNvPicPr>
                <a:picLocks noChangeAspect="1"/>
              </p:cNvPicPr>
              <p:nvPr/>
            </p:nvPicPr>
            <p:blipFill rotWithShape="1">
              <a:blip r:embed="rId3"/>
              <a:srcRect l="4952" t="6679" r="10267" b="6847"/>
              <a:stretch/>
            </p:blipFill>
            <p:spPr>
              <a:xfrm>
                <a:off x="6759121" y="2189914"/>
                <a:ext cx="900147" cy="646259"/>
              </a:xfrm>
              <a:prstGeom prst="rect">
                <a:avLst/>
              </a:prstGeom>
              <a:effectLst>
                <a:outerShdw blurRad="50800" dist="38100" dir="8100000" algn="tr" rotWithShape="0">
                  <a:prstClr val="black">
                    <a:alpha val="40000"/>
                  </a:prstClr>
                </a:outerShdw>
              </a:effectLst>
            </p:spPr>
          </p:pic>
          <p:sp>
            <p:nvSpPr>
              <p:cNvPr id="31" name="Rounded Rectangular Callout 30">
                <a:extLst>
                  <a:ext uri="{FF2B5EF4-FFF2-40B4-BE49-F238E27FC236}">
                    <a16:creationId xmlns:a16="http://schemas.microsoft.com/office/drawing/2014/main" id="{80A91474-7B0F-D3B0-3F28-B9C229ECD923}"/>
                  </a:ext>
                </a:extLst>
              </p:cNvPr>
              <p:cNvSpPr/>
              <p:nvPr/>
            </p:nvSpPr>
            <p:spPr>
              <a:xfrm>
                <a:off x="8116206" y="582918"/>
                <a:ext cx="2526086" cy="1216656"/>
              </a:xfrm>
              <a:prstGeom prst="wedgeRoundRectCallout">
                <a:avLst>
                  <a:gd name="adj1" fmla="val -52806"/>
                  <a:gd name="adj2" fmla="val 72024"/>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Thanks but I’m not going no matter what.</a:t>
                </a:r>
              </a:p>
            </p:txBody>
          </p:sp>
        </p:grpSp>
        <p:grpSp>
          <p:nvGrpSpPr>
            <p:cNvPr id="32" name="Group 31">
              <a:extLst>
                <a:ext uri="{FF2B5EF4-FFF2-40B4-BE49-F238E27FC236}">
                  <a16:creationId xmlns:a16="http://schemas.microsoft.com/office/drawing/2014/main" id="{52CC5130-E6DC-4138-3488-9B6DBAABE914}"/>
                </a:ext>
              </a:extLst>
            </p:cNvPr>
            <p:cNvGrpSpPr/>
            <p:nvPr/>
          </p:nvGrpSpPr>
          <p:grpSpPr>
            <a:xfrm>
              <a:off x="8539525" y="3737943"/>
              <a:ext cx="2891119" cy="2138071"/>
              <a:chOff x="7056834" y="3361124"/>
              <a:chExt cx="3182925" cy="2353871"/>
            </a:xfrm>
          </p:grpSpPr>
          <p:pic>
            <p:nvPicPr>
              <p:cNvPr id="33" name="Picture 32">
                <a:extLst>
                  <a:ext uri="{FF2B5EF4-FFF2-40B4-BE49-F238E27FC236}">
                    <a16:creationId xmlns:a16="http://schemas.microsoft.com/office/drawing/2014/main" id="{9BF2287B-A49E-A87E-258F-FA06FD504751}"/>
                  </a:ext>
                </a:extLst>
              </p:cNvPr>
              <p:cNvPicPr>
                <a:picLocks noChangeAspect="1"/>
              </p:cNvPicPr>
              <p:nvPr/>
            </p:nvPicPr>
            <p:blipFill>
              <a:blip r:embed="rId2"/>
              <a:stretch>
                <a:fillRect/>
              </a:stretch>
            </p:blipFill>
            <p:spPr>
              <a:xfrm>
                <a:off x="7443788" y="4039641"/>
                <a:ext cx="1109585" cy="1675354"/>
              </a:xfrm>
              <a:prstGeom prst="rect">
                <a:avLst/>
              </a:prstGeom>
            </p:spPr>
          </p:pic>
          <p:sp>
            <p:nvSpPr>
              <p:cNvPr id="34" name="&quot;No&quot; Symbol 33">
                <a:extLst>
                  <a:ext uri="{FF2B5EF4-FFF2-40B4-BE49-F238E27FC236}">
                    <a16:creationId xmlns:a16="http://schemas.microsoft.com/office/drawing/2014/main" id="{9DE205F4-96FF-79B9-E624-8FEB60F0DD83}"/>
                  </a:ext>
                </a:extLst>
              </p:cNvPr>
              <p:cNvSpPr/>
              <p:nvPr/>
            </p:nvSpPr>
            <p:spPr>
              <a:xfrm>
                <a:off x="7056834" y="4490222"/>
                <a:ext cx="773907" cy="72866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ounded Rectangular Callout 34">
                <a:extLst>
                  <a:ext uri="{FF2B5EF4-FFF2-40B4-BE49-F238E27FC236}">
                    <a16:creationId xmlns:a16="http://schemas.microsoft.com/office/drawing/2014/main" id="{2AC9E8F1-61FC-A7B8-95DC-C1D756242965}"/>
                  </a:ext>
                </a:extLst>
              </p:cNvPr>
              <p:cNvSpPr/>
              <p:nvPr/>
            </p:nvSpPr>
            <p:spPr>
              <a:xfrm>
                <a:off x="7953379" y="3361124"/>
                <a:ext cx="2286380" cy="856207"/>
              </a:xfrm>
              <a:prstGeom prst="wedgeRoundRectCallout">
                <a:avLst>
                  <a:gd name="adj1" fmla="val -36226"/>
                  <a:gd name="adj2" fmla="val 72024"/>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wasn’t going to go anyway...</a:t>
                </a:r>
              </a:p>
            </p:txBody>
          </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CA8156C-9310-6ED7-850C-A1610A55E2B4}"/>
                    </a:ext>
                  </a:extLst>
                </p:cNvPr>
                <p:cNvSpPr txBox="1"/>
                <p:nvPr/>
              </p:nvSpPr>
              <p:spPr>
                <a:xfrm>
                  <a:off x="8489945" y="6289240"/>
                  <a:ext cx="3743386" cy="491417"/>
                </a:xfrm>
                <a:prstGeom prst="rect">
                  <a:avLst/>
                </a:prstGeom>
                <a:noFill/>
              </p:spPr>
              <p:txBody>
                <a:bodyPr wrap="square" rtlCol="0">
                  <a:spAutoFit/>
                </a:bodyPr>
                <a:lstStyle/>
                <a:p>
                  <a14:m>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𝐷</m:t>
                          </m:r>
                        </m:e>
                        <m:sub>
                          <m:r>
                            <a:rPr lang="en-US" sz="2400" b="0" i="1" smtClean="0">
                              <a:solidFill>
                                <a:schemeClr val="accent1"/>
                              </a:solidFill>
                              <a:latin typeface="Cambria Math" panose="02040503050406030204" pitchFamily="18" charset="0"/>
                            </a:rPr>
                            <m:t>𝑗</m:t>
                          </m:r>
                        </m:sub>
                      </m:sSub>
                      <m:r>
                        <a:rPr lang="en-US" sz="2400" b="0" i="1" smtClean="0">
                          <a:solidFill>
                            <a:schemeClr val="accent1"/>
                          </a:solidFill>
                          <a:latin typeface="Cambria Math" panose="02040503050406030204" pitchFamily="18" charset="0"/>
                        </a:rPr>
                        <m:t>=0</m:t>
                      </m:r>
                    </m:oMath>
                  </a14:m>
                  <a:r>
                    <a:rPr lang="en-US" sz="2400" dirty="0">
                      <a:solidFill>
                        <a:schemeClr val="accent1"/>
                      </a:solidFill>
                    </a:rPr>
                    <a:t>, no matter what.</a:t>
                  </a:r>
                </a:p>
              </p:txBody>
            </p:sp>
          </mc:Choice>
          <mc:Fallback xmlns="">
            <p:sp>
              <p:nvSpPr>
                <p:cNvPr id="38" name="TextBox 37">
                  <a:extLst>
                    <a:ext uri="{FF2B5EF4-FFF2-40B4-BE49-F238E27FC236}">
                      <a16:creationId xmlns:a16="http://schemas.microsoft.com/office/drawing/2014/main" id="{DCA8156C-9310-6ED7-850C-A1610A55E2B4}"/>
                    </a:ext>
                  </a:extLst>
                </p:cNvPr>
                <p:cNvSpPr txBox="1">
                  <a:spLocks noRot="1" noChangeAspect="1" noMove="1" noResize="1" noEditPoints="1" noAdjustHandles="1" noChangeArrowheads="1" noChangeShapeType="1" noTextEdit="1"/>
                </p:cNvSpPr>
                <p:nvPr/>
              </p:nvSpPr>
              <p:spPr>
                <a:xfrm>
                  <a:off x="8489945" y="6289240"/>
                  <a:ext cx="3743386" cy="491417"/>
                </a:xfrm>
                <a:prstGeom prst="rect">
                  <a:avLst/>
                </a:prstGeom>
                <a:blipFill>
                  <a:blip r:embed="rId7"/>
                  <a:stretch>
                    <a:fillRect l="-338" t="-7692" b="-23077"/>
                  </a:stretch>
                </a:blipFill>
              </p:spPr>
              <p:txBody>
                <a:bodyPr/>
                <a:lstStyle/>
                <a:p>
                  <a:r>
                    <a:rPr lang="en-US">
                      <a:noFill/>
                    </a:rPr>
                    <a:t> </a:t>
                  </a:r>
                </a:p>
              </p:txBody>
            </p:sp>
          </mc:Fallback>
        </mc:AlternateContent>
      </p:grpSp>
    </p:spTree>
    <p:extLst>
      <p:ext uri="{BB962C8B-B14F-4D97-AF65-F5344CB8AC3E}">
        <p14:creationId xmlns:p14="http://schemas.microsoft.com/office/powerpoint/2010/main" val="101394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5C619-F78C-7D99-821F-28E70A5509E6}"/>
              </a:ext>
            </a:extLst>
          </p:cNvPr>
          <p:cNvSpPr>
            <a:spLocks noGrp="1"/>
          </p:cNvSpPr>
          <p:nvPr>
            <p:ph type="title"/>
          </p:nvPr>
        </p:nvSpPr>
        <p:spPr/>
        <p:txBody>
          <a:bodyPr/>
          <a:lstStyle/>
          <a:p>
            <a:r>
              <a:rPr lang="en-US" dirty="0"/>
              <a:t>Discuss: What can we hope to learn?</a:t>
            </a:r>
            <a:br>
              <a:rPr lang="en-US" dirty="0"/>
            </a:br>
            <a:r>
              <a:rPr lang="en-US" sz="2400" dirty="0"/>
              <a:t>Assuming no </a:t>
            </a:r>
            <a:r>
              <a:rPr lang="en-US" sz="2400" dirty="0" err="1"/>
              <a:t>defiers</a:t>
            </a:r>
            <a:endParaRPr lang="en-US" dirty="0"/>
          </a:p>
        </p:txBody>
      </p:sp>
      <p:sp>
        <p:nvSpPr>
          <p:cNvPr id="3" name="Content Placeholder 2">
            <a:extLst>
              <a:ext uri="{FF2B5EF4-FFF2-40B4-BE49-F238E27FC236}">
                <a16:creationId xmlns:a16="http://schemas.microsoft.com/office/drawing/2014/main" id="{0F84E8D5-16D2-3099-9260-36852FC858BA}"/>
              </a:ext>
            </a:extLst>
          </p:cNvPr>
          <p:cNvSpPr>
            <a:spLocks noGrp="1"/>
          </p:cNvSpPr>
          <p:nvPr>
            <p:ph idx="1"/>
          </p:nvPr>
        </p:nvSpPr>
        <p:spPr/>
        <p:txBody>
          <a:bodyPr/>
          <a:lstStyle/>
          <a:p>
            <a:r>
              <a:rPr lang="en-US" dirty="0"/>
              <a:t>...About the compliers?</a:t>
            </a:r>
          </a:p>
          <a:p>
            <a:endParaRPr lang="en-US" dirty="0"/>
          </a:p>
          <a:p>
            <a:endParaRPr lang="en-US" dirty="0"/>
          </a:p>
          <a:p>
            <a:r>
              <a:rPr lang="en-US" dirty="0"/>
              <a:t>...About the always-takers?</a:t>
            </a:r>
          </a:p>
          <a:p>
            <a:endParaRPr lang="en-US" dirty="0"/>
          </a:p>
          <a:p>
            <a:endParaRPr lang="en-US" dirty="0"/>
          </a:p>
          <a:p>
            <a:r>
              <a:rPr lang="en-US" dirty="0"/>
              <a:t>...About the never-takers?</a:t>
            </a:r>
          </a:p>
        </p:txBody>
      </p:sp>
      <p:sp>
        <p:nvSpPr>
          <p:cNvPr id="4" name="TextBox 3">
            <a:extLst>
              <a:ext uri="{FF2B5EF4-FFF2-40B4-BE49-F238E27FC236}">
                <a16:creationId xmlns:a16="http://schemas.microsoft.com/office/drawing/2014/main" id="{A9725222-00A2-A3F0-5E52-499F5BC38B41}"/>
              </a:ext>
            </a:extLst>
          </p:cNvPr>
          <p:cNvSpPr txBox="1"/>
          <p:nvPr/>
        </p:nvSpPr>
        <p:spPr>
          <a:xfrm>
            <a:off x="1471613" y="2357438"/>
            <a:ext cx="10515600" cy="830997"/>
          </a:xfrm>
          <a:prstGeom prst="rect">
            <a:avLst/>
          </a:prstGeom>
          <a:noFill/>
        </p:spPr>
        <p:txBody>
          <a:bodyPr wrap="square" rtlCol="0">
            <a:spAutoFit/>
          </a:bodyPr>
          <a:lstStyle/>
          <a:p>
            <a:r>
              <a:rPr lang="en-US" sz="2400" dirty="0">
                <a:solidFill>
                  <a:schemeClr val="accent1"/>
                </a:solidFill>
              </a:rPr>
              <a:t>If we look at </a:t>
            </a:r>
            <a:r>
              <a:rPr lang="en-US" sz="2400" b="1" dirty="0">
                <a:solidFill>
                  <a:schemeClr val="accent1"/>
                </a:solidFill>
              </a:rPr>
              <a:t>only</a:t>
            </a:r>
            <a:r>
              <a:rPr lang="en-US" sz="2400" dirty="0">
                <a:solidFill>
                  <a:schemeClr val="accent1"/>
                </a:solidFill>
              </a:rPr>
              <a:t> the compliers, we can estimate the ATE just on that population.</a:t>
            </a:r>
          </a:p>
          <a:p>
            <a:r>
              <a:rPr lang="en-US" sz="2400" dirty="0">
                <a:solidFill>
                  <a:schemeClr val="accent1"/>
                </a:solidFill>
              </a:rPr>
              <a:t>Caveat: We don’t know who the compliers are! </a:t>
            </a:r>
          </a:p>
        </p:txBody>
      </p:sp>
      <p:sp>
        <p:nvSpPr>
          <p:cNvPr id="5" name="TextBox 4">
            <a:extLst>
              <a:ext uri="{FF2B5EF4-FFF2-40B4-BE49-F238E27FC236}">
                <a16:creationId xmlns:a16="http://schemas.microsoft.com/office/drawing/2014/main" id="{EF6E1293-EA60-E0D0-79D7-730DF3EB8161}"/>
              </a:ext>
            </a:extLst>
          </p:cNvPr>
          <p:cNvSpPr txBox="1"/>
          <p:nvPr/>
        </p:nvSpPr>
        <p:spPr>
          <a:xfrm>
            <a:off x="1471613" y="4001294"/>
            <a:ext cx="10515600" cy="830997"/>
          </a:xfrm>
          <a:prstGeom prst="rect">
            <a:avLst/>
          </a:prstGeom>
          <a:noFill/>
        </p:spPr>
        <p:txBody>
          <a:bodyPr wrap="square" rtlCol="0">
            <a:spAutoFit/>
          </a:bodyPr>
          <a:lstStyle/>
          <a:p>
            <a:r>
              <a:rPr lang="en-US" sz="2400" dirty="0">
                <a:solidFill>
                  <a:schemeClr val="accent2"/>
                </a:solidFill>
              </a:rPr>
              <a:t>We can’t learn anything about effect of college on them.  </a:t>
            </a:r>
          </a:p>
          <a:p>
            <a:r>
              <a:rPr lang="en-US" sz="2400" dirty="0">
                <a:solidFill>
                  <a:schemeClr val="accent2"/>
                </a:solidFill>
              </a:rPr>
              <a:t>Same issue as a single person: we’ll never know the counter-factual.</a:t>
            </a:r>
          </a:p>
        </p:txBody>
      </p:sp>
      <p:sp>
        <p:nvSpPr>
          <p:cNvPr id="6" name="TextBox 5">
            <a:extLst>
              <a:ext uri="{FF2B5EF4-FFF2-40B4-BE49-F238E27FC236}">
                <a16:creationId xmlns:a16="http://schemas.microsoft.com/office/drawing/2014/main" id="{70093420-02E3-9887-C201-D215EA36FBD0}"/>
              </a:ext>
            </a:extLst>
          </p:cNvPr>
          <p:cNvSpPr txBox="1"/>
          <p:nvPr/>
        </p:nvSpPr>
        <p:spPr>
          <a:xfrm>
            <a:off x="1471613" y="5555118"/>
            <a:ext cx="10515600" cy="830997"/>
          </a:xfrm>
          <a:prstGeom prst="rect">
            <a:avLst/>
          </a:prstGeom>
          <a:noFill/>
        </p:spPr>
        <p:txBody>
          <a:bodyPr wrap="square" rtlCol="0">
            <a:spAutoFit/>
          </a:bodyPr>
          <a:lstStyle/>
          <a:p>
            <a:r>
              <a:rPr lang="en-US" sz="2400" dirty="0">
                <a:solidFill>
                  <a:schemeClr val="accent2"/>
                </a:solidFill>
              </a:rPr>
              <a:t>We can’t learn anything about effect of college on them.  </a:t>
            </a:r>
          </a:p>
          <a:p>
            <a:r>
              <a:rPr lang="en-US" sz="2400" dirty="0">
                <a:solidFill>
                  <a:schemeClr val="accent2"/>
                </a:solidFill>
              </a:rPr>
              <a:t>Same issue as a single person: we’ll never know the counter-factual.</a:t>
            </a:r>
          </a:p>
        </p:txBody>
      </p:sp>
      <p:grpSp>
        <p:nvGrpSpPr>
          <p:cNvPr id="9" name="Group 8">
            <a:extLst>
              <a:ext uri="{FF2B5EF4-FFF2-40B4-BE49-F238E27FC236}">
                <a16:creationId xmlns:a16="http://schemas.microsoft.com/office/drawing/2014/main" id="{FC69BA07-BEF9-B555-9206-40520E16DE83}"/>
              </a:ext>
            </a:extLst>
          </p:cNvPr>
          <p:cNvGrpSpPr/>
          <p:nvPr/>
        </p:nvGrpSpPr>
        <p:grpSpPr>
          <a:xfrm>
            <a:off x="8001002" y="2834332"/>
            <a:ext cx="3726655" cy="1452204"/>
            <a:chOff x="8001002" y="2834332"/>
            <a:chExt cx="3726655" cy="1452204"/>
          </a:xfrm>
        </p:grpSpPr>
        <p:sp>
          <p:nvSpPr>
            <p:cNvPr id="7" name="Up Arrow 6">
              <a:extLst>
                <a:ext uri="{FF2B5EF4-FFF2-40B4-BE49-F238E27FC236}">
                  <a16:creationId xmlns:a16="http://schemas.microsoft.com/office/drawing/2014/main" id="{0ADC4F8F-ED7E-D9B7-57EA-200FCE62848A}"/>
                </a:ext>
              </a:extLst>
            </p:cNvPr>
            <p:cNvSpPr/>
            <p:nvPr/>
          </p:nvSpPr>
          <p:spPr>
            <a:xfrm rot="18079128">
              <a:off x="8243890" y="2591444"/>
              <a:ext cx="1214437" cy="17002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BFCA572-FCDA-92CD-0A62-735CC47374A5}"/>
                </a:ext>
              </a:extLst>
            </p:cNvPr>
            <p:cNvSpPr txBox="1"/>
            <p:nvPr/>
          </p:nvSpPr>
          <p:spPr>
            <a:xfrm>
              <a:off x="9747721" y="3332429"/>
              <a:ext cx="1979936" cy="954107"/>
            </a:xfrm>
            <a:prstGeom prst="rect">
              <a:avLst/>
            </a:prstGeom>
            <a:noFill/>
          </p:spPr>
          <p:txBody>
            <a:bodyPr wrap="square" rtlCol="0">
              <a:spAutoFit/>
            </a:bodyPr>
            <a:lstStyle/>
            <a:p>
              <a:pPr algn="ctr"/>
              <a:r>
                <a:rPr lang="en-US" sz="2800" dirty="0">
                  <a:solidFill>
                    <a:schemeClr val="accent1"/>
                  </a:solidFill>
                </a:rPr>
                <a:t>So we’ll try to do this!</a:t>
              </a:r>
            </a:p>
          </p:txBody>
        </p:sp>
      </p:grpSp>
    </p:spTree>
    <p:extLst>
      <p:ext uri="{BB962C8B-B14F-4D97-AF65-F5344CB8AC3E}">
        <p14:creationId xmlns:p14="http://schemas.microsoft.com/office/powerpoint/2010/main" val="248915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903D-69B1-521A-819A-1C8BDD39A9EE}"/>
              </a:ext>
            </a:extLst>
          </p:cNvPr>
          <p:cNvSpPr>
            <a:spLocks noGrp="1"/>
          </p:cNvSpPr>
          <p:nvPr>
            <p:ph type="title"/>
          </p:nvPr>
        </p:nvSpPr>
        <p:spPr/>
        <p:txBody>
          <a:bodyPr/>
          <a:lstStyle/>
          <a:p>
            <a:r>
              <a:rPr lang="en-US" dirty="0"/>
              <a:t>New Goal </a:t>
            </a:r>
          </a:p>
        </p:txBody>
      </p:sp>
      <p:sp>
        <p:nvSpPr>
          <p:cNvPr id="3" name="Content Placeholder 2">
            <a:extLst>
              <a:ext uri="{FF2B5EF4-FFF2-40B4-BE49-F238E27FC236}">
                <a16:creationId xmlns:a16="http://schemas.microsoft.com/office/drawing/2014/main" id="{E7901DCB-999C-81FE-0977-2F5B9BB5F931}"/>
              </a:ext>
            </a:extLst>
          </p:cNvPr>
          <p:cNvSpPr>
            <a:spLocks noGrp="1"/>
          </p:cNvSpPr>
          <p:nvPr>
            <p:ph idx="1"/>
          </p:nvPr>
        </p:nvSpPr>
        <p:spPr/>
        <p:txBody>
          <a:bodyPr/>
          <a:lstStyle/>
          <a:p>
            <a:r>
              <a:rPr lang="en-US" dirty="0"/>
              <a:t>Instead of trying to compute the ATE for the </a:t>
            </a:r>
            <a:r>
              <a:rPr lang="en-US" i="1" dirty="0"/>
              <a:t>whole</a:t>
            </a:r>
            <a:r>
              <a:rPr lang="en-US" dirty="0"/>
              <a:t> population (which is impossible), try to compute ATE for just the compliers.</a:t>
            </a:r>
          </a:p>
          <a:p>
            <a:endParaRPr lang="en-US" dirty="0">
              <a:solidFill>
                <a:schemeClr val="accent1"/>
              </a:solidFill>
            </a:endParaRPr>
          </a:p>
          <a:p>
            <a:r>
              <a:rPr lang="en-US" b="1" dirty="0">
                <a:solidFill>
                  <a:schemeClr val="accent1"/>
                </a:solidFill>
              </a:rPr>
              <a:t>Note!  </a:t>
            </a:r>
            <a:r>
              <a:rPr lang="en-US" dirty="0">
                <a:solidFill>
                  <a:schemeClr val="accent1"/>
                </a:solidFill>
              </a:rPr>
              <a:t>Who is a “complier” may vary from experiment to experiment.  So even if we “succeed” in our goal, we could get different “correct” answers.</a:t>
            </a:r>
          </a:p>
        </p:txBody>
      </p:sp>
      <p:grpSp>
        <p:nvGrpSpPr>
          <p:cNvPr id="39" name="Group 38">
            <a:extLst>
              <a:ext uri="{FF2B5EF4-FFF2-40B4-BE49-F238E27FC236}">
                <a16:creationId xmlns:a16="http://schemas.microsoft.com/office/drawing/2014/main" id="{F74ADFE5-BA36-6205-63AA-F5E13E6ED1A7}"/>
              </a:ext>
            </a:extLst>
          </p:cNvPr>
          <p:cNvGrpSpPr/>
          <p:nvPr/>
        </p:nvGrpSpPr>
        <p:grpSpPr>
          <a:xfrm>
            <a:off x="99738" y="4585991"/>
            <a:ext cx="5065551" cy="2110641"/>
            <a:chOff x="99738" y="4585991"/>
            <a:chExt cx="5065551" cy="2110641"/>
          </a:xfrm>
        </p:grpSpPr>
        <p:pic>
          <p:nvPicPr>
            <p:cNvPr id="4" name="Picture 3">
              <a:extLst>
                <a:ext uri="{FF2B5EF4-FFF2-40B4-BE49-F238E27FC236}">
                  <a16:creationId xmlns:a16="http://schemas.microsoft.com/office/drawing/2014/main" id="{76754FE0-0484-D39D-393B-BF6E2CA730FF}"/>
                </a:ext>
              </a:extLst>
            </p:cNvPr>
            <p:cNvPicPr>
              <a:picLocks noChangeAspect="1"/>
            </p:cNvPicPr>
            <p:nvPr/>
          </p:nvPicPr>
          <p:blipFill>
            <a:blip r:embed="rId2"/>
            <a:stretch>
              <a:fillRect/>
            </a:stretch>
          </p:blipFill>
          <p:spPr>
            <a:xfrm>
              <a:off x="561423" y="5474167"/>
              <a:ext cx="553554" cy="835807"/>
            </a:xfrm>
            <a:prstGeom prst="rect">
              <a:avLst/>
            </a:prstGeom>
          </p:spPr>
        </p:pic>
        <p:pic>
          <p:nvPicPr>
            <p:cNvPr id="5" name="Picture 4">
              <a:extLst>
                <a:ext uri="{FF2B5EF4-FFF2-40B4-BE49-F238E27FC236}">
                  <a16:creationId xmlns:a16="http://schemas.microsoft.com/office/drawing/2014/main" id="{77AF274A-2324-64C2-88F3-A5A30D2AA1EE}"/>
                </a:ext>
              </a:extLst>
            </p:cNvPr>
            <p:cNvPicPr>
              <a:picLocks noChangeAspect="1"/>
            </p:cNvPicPr>
            <p:nvPr/>
          </p:nvPicPr>
          <p:blipFill>
            <a:blip r:embed="rId3"/>
            <a:stretch>
              <a:fillRect/>
            </a:stretch>
          </p:blipFill>
          <p:spPr>
            <a:xfrm>
              <a:off x="1114977" y="5560132"/>
              <a:ext cx="766351" cy="681203"/>
            </a:xfrm>
            <a:prstGeom prst="rect">
              <a:avLst/>
            </a:prstGeom>
          </p:spPr>
        </p:pic>
        <p:pic>
          <p:nvPicPr>
            <p:cNvPr id="6" name="Picture 5">
              <a:extLst>
                <a:ext uri="{FF2B5EF4-FFF2-40B4-BE49-F238E27FC236}">
                  <a16:creationId xmlns:a16="http://schemas.microsoft.com/office/drawing/2014/main" id="{AB5424BC-CCC9-EA47-F21B-7296D29127EC}"/>
                </a:ext>
              </a:extLst>
            </p:cNvPr>
            <p:cNvPicPr>
              <a:picLocks noChangeAspect="1"/>
            </p:cNvPicPr>
            <p:nvPr/>
          </p:nvPicPr>
          <p:blipFill>
            <a:blip r:embed="rId4"/>
            <a:stretch>
              <a:fillRect/>
            </a:stretch>
          </p:blipFill>
          <p:spPr>
            <a:xfrm>
              <a:off x="2626090" y="5389258"/>
              <a:ext cx="597865" cy="835808"/>
            </a:xfrm>
            <a:prstGeom prst="rect">
              <a:avLst/>
            </a:prstGeom>
          </p:spPr>
        </p:pic>
        <p:pic>
          <p:nvPicPr>
            <p:cNvPr id="7" name="Picture 6">
              <a:extLst>
                <a:ext uri="{FF2B5EF4-FFF2-40B4-BE49-F238E27FC236}">
                  <a16:creationId xmlns:a16="http://schemas.microsoft.com/office/drawing/2014/main" id="{960CE580-D905-9489-1EBF-9BCA1A2E192D}"/>
                </a:ext>
              </a:extLst>
            </p:cNvPr>
            <p:cNvPicPr>
              <a:picLocks noChangeAspect="1"/>
            </p:cNvPicPr>
            <p:nvPr/>
          </p:nvPicPr>
          <p:blipFill>
            <a:blip r:embed="rId5"/>
            <a:stretch>
              <a:fillRect/>
            </a:stretch>
          </p:blipFill>
          <p:spPr>
            <a:xfrm>
              <a:off x="3318040" y="5514229"/>
              <a:ext cx="522689" cy="662734"/>
            </a:xfrm>
            <a:prstGeom prst="rect">
              <a:avLst/>
            </a:prstGeom>
          </p:spPr>
        </p:pic>
        <p:pic>
          <p:nvPicPr>
            <p:cNvPr id="8" name="Picture 7">
              <a:extLst>
                <a:ext uri="{FF2B5EF4-FFF2-40B4-BE49-F238E27FC236}">
                  <a16:creationId xmlns:a16="http://schemas.microsoft.com/office/drawing/2014/main" id="{2DF475A0-3984-8CEC-97E6-1C099D8CF548}"/>
                </a:ext>
              </a:extLst>
            </p:cNvPr>
            <p:cNvPicPr>
              <a:picLocks noChangeAspect="1"/>
            </p:cNvPicPr>
            <p:nvPr/>
          </p:nvPicPr>
          <p:blipFill>
            <a:blip r:embed="rId6"/>
            <a:stretch>
              <a:fillRect/>
            </a:stretch>
          </p:blipFill>
          <p:spPr>
            <a:xfrm>
              <a:off x="4081921" y="5431300"/>
              <a:ext cx="643464" cy="810179"/>
            </a:xfrm>
            <a:prstGeom prst="rect">
              <a:avLst/>
            </a:prstGeom>
          </p:spPr>
        </p:pic>
        <p:pic>
          <p:nvPicPr>
            <p:cNvPr id="9" name="Picture 7" descr="Adoptable Rabbits | morabbit">
              <a:extLst>
                <a:ext uri="{FF2B5EF4-FFF2-40B4-BE49-F238E27FC236}">
                  <a16:creationId xmlns:a16="http://schemas.microsoft.com/office/drawing/2014/main" id="{0CDC099F-7D46-79B3-6806-FAF0807561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909860" y="5326561"/>
              <a:ext cx="597865" cy="98432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D467A7E-026A-5EA4-9E74-57746027CDE8}"/>
                </a:ext>
              </a:extLst>
            </p:cNvPr>
            <p:cNvSpPr txBox="1"/>
            <p:nvPr/>
          </p:nvSpPr>
          <p:spPr>
            <a:xfrm>
              <a:off x="1147334" y="6327300"/>
              <a:ext cx="2957512" cy="369332"/>
            </a:xfrm>
            <a:prstGeom prst="rect">
              <a:avLst/>
            </a:prstGeom>
            <a:noFill/>
          </p:spPr>
          <p:txBody>
            <a:bodyPr wrap="square" rtlCol="0">
              <a:spAutoFit/>
            </a:bodyPr>
            <a:lstStyle/>
            <a:p>
              <a:pPr algn="ctr"/>
              <a:r>
                <a:rPr lang="en-US" dirty="0"/>
                <a:t>Experiment 1</a:t>
              </a:r>
            </a:p>
          </p:txBody>
        </p:sp>
        <p:sp>
          <p:nvSpPr>
            <p:cNvPr id="12" name="Rounded Rectangular Callout 11">
              <a:extLst>
                <a:ext uri="{FF2B5EF4-FFF2-40B4-BE49-F238E27FC236}">
                  <a16:creationId xmlns:a16="http://schemas.microsoft.com/office/drawing/2014/main" id="{31B7F41F-0E6F-B071-81C2-568264A880C2}"/>
                </a:ext>
              </a:extLst>
            </p:cNvPr>
            <p:cNvSpPr/>
            <p:nvPr/>
          </p:nvSpPr>
          <p:spPr>
            <a:xfrm>
              <a:off x="99738" y="4786165"/>
              <a:ext cx="600074" cy="387489"/>
            </a:xfrm>
            <a:prstGeom prst="wedgeRoundRectCallout">
              <a:avLst>
                <a:gd name="adj1" fmla="val 36311"/>
                <a:gd name="adj2" fmla="val 147305"/>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OK</a:t>
              </a:r>
            </a:p>
          </p:txBody>
        </p:sp>
        <p:sp>
          <p:nvSpPr>
            <p:cNvPr id="13" name="Rounded Rectangular Callout 12">
              <a:extLst>
                <a:ext uri="{FF2B5EF4-FFF2-40B4-BE49-F238E27FC236}">
                  <a16:creationId xmlns:a16="http://schemas.microsoft.com/office/drawing/2014/main" id="{769E8EF0-C2EF-8B4A-1F33-455618E11181}"/>
                </a:ext>
              </a:extLst>
            </p:cNvPr>
            <p:cNvSpPr/>
            <p:nvPr/>
          </p:nvSpPr>
          <p:spPr>
            <a:xfrm>
              <a:off x="912090" y="4779736"/>
              <a:ext cx="600074" cy="387489"/>
            </a:xfrm>
            <a:prstGeom prst="wedgeRoundRectCallout">
              <a:avLst>
                <a:gd name="adj1" fmla="val 36311"/>
                <a:gd name="adj2" fmla="val 147305"/>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OK</a:t>
              </a:r>
            </a:p>
          </p:txBody>
        </p:sp>
        <p:sp>
          <p:nvSpPr>
            <p:cNvPr id="14" name="Rounded Rectangular Callout 13">
              <a:extLst>
                <a:ext uri="{FF2B5EF4-FFF2-40B4-BE49-F238E27FC236}">
                  <a16:creationId xmlns:a16="http://schemas.microsoft.com/office/drawing/2014/main" id="{82C2773C-247B-5B6C-5E93-7984556633F1}"/>
                </a:ext>
              </a:extLst>
            </p:cNvPr>
            <p:cNvSpPr/>
            <p:nvPr/>
          </p:nvSpPr>
          <p:spPr>
            <a:xfrm>
              <a:off x="1767417" y="4742618"/>
              <a:ext cx="600074" cy="387489"/>
            </a:xfrm>
            <a:prstGeom prst="wedgeRoundRectCallout">
              <a:avLst>
                <a:gd name="adj1" fmla="val 36311"/>
                <a:gd name="adj2" fmla="val 147305"/>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OK</a:t>
              </a:r>
            </a:p>
          </p:txBody>
        </p:sp>
        <p:sp>
          <p:nvSpPr>
            <p:cNvPr id="15" name="Rounded Rectangular Callout 14">
              <a:extLst>
                <a:ext uri="{FF2B5EF4-FFF2-40B4-BE49-F238E27FC236}">
                  <a16:creationId xmlns:a16="http://schemas.microsoft.com/office/drawing/2014/main" id="{0A0BCC26-F576-5EA1-BCE7-B5797942795A}"/>
                </a:ext>
              </a:extLst>
            </p:cNvPr>
            <p:cNvSpPr/>
            <p:nvPr/>
          </p:nvSpPr>
          <p:spPr>
            <a:xfrm>
              <a:off x="2622744" y="4585991"/>
              <a:ext cx="2542545" cy="387489"/>
            </a:xfrm>
            <a:prstGeom prst="wedgeRoundRectCallout">
              <a:avLst>
                <a:gd name="adj1" fmla="val -27188"/>
                <a:gd name="adj2" fmla="val 44063"/>
                <a:gd name="adj3" fmla="val 16667"/>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We’re set in our ways</a:t>
              </a:r>
            </a:p>
          </p:txBody>
        </p:sp>
        <p:cxnSp>
          <p:nvCxnSpPr>
            <p:cNvPr id="17" name="Straight Connector 16">
              <a:extLst>
                <a:ext uri="{FF2B5EF4-FFF2-40B4-BE49-F238E27FC236}">
                  <a16:creationId xmlns:a16="http://schemas.microsoft.com/office/drawing/2014/main" id="{53E8FB6B-C99D-E69B-D6A5-1108C90F9A15}"/>
                </a:ext>
              </a:extLst>
            </p:cNvPr>
            <p:cNvCxnSpPr>
              <a:endCxn id="8" idx="0"/>
            </p:cNvCxnSpPr>
            <p:nvPr/>
          </p:nvCxnSpPr>
          <p:spPr>
            <a:xfrm flipH="1">
              <a:off x="4403653" y="4936362"/>
              <a:ext cx="139772" cy="494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9AEAC2B-1486-0D37-2163-487D64DB4B66}"/>
                </a:ext>
              </a:extLst>
            </p:cNvPr>
            <p:cNvCxnSpPr>
              <a:cxnSpLocks/>
            </p:cNvCxnSpPr>
            <p:nvPr/>
          </p:nvCxnSpPr>
          <p:spPr>
            <a:xfrm flipH="1">
              <a:off x="3718362" y="4959336"/>
              <a:ext cx="75705" cy="471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DBE8F6-C434-FCDD-7C1F-D9D52CC8185D}"/>
                </a:ext>
              </a:extLst>
            </p:cNvPr>
            <p:cNvCxnSpPr>
              <a:cxnSpLocks/>
            </p:cNvCxnSpPr>
            <p:nvPr/>
          </p:nvCxnSpPr>
          <p:spPr>
            <a:xfrm flipH="1">
              <a:off x="3017361" y="4973480"/>
              <a:ext cx="68999" cy="54074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9EEDFD5B-76A9-7C40-51AD-3E47F533BCC6}"/>
              </a:ext>
            </a:extLst>
          </p:cNvPr>
          <p:cNvGrpSpPr/>
          <p:nvPr/>
        </p:nvGrpSpPr>
        <p:grpSpPr>
          <a:xfrm>
            <a:off x="6857608" y="4384042"/>
            <a:ext cx="5112230" cy="2312590"/>
            <a:chOff x="6857608" y="4384042"/>
            <a:chExt cx="5112230" cy="2312590"/>
          </a:xfrm>
        </p:grpSpPr>
        <p:pic>
          <p:nvPicPr>
            <p:cNvPr id="25" name="Picture 24">
              <a:extLst>
                <a:ext uri="{FF2B5EF4-FFF2-40B4-BE49-F238E27FC236}">
                  <a16:creationId xmlns:a16="http://schemas.microsoft.com/office/drawing/2014/main" id="{B6ED6BD9-2A49-3DB7-5FCC-7C3E2233DC6C}"/>
                </a:ext>
              </a:extLst>
            </p:cNvPr>
            <p:cNvPicPr>
              <a:picLocks noChangeAspect="1"/>
            </p:cNvPicPr>
            <p:nvPr/>
          </p:nvPicPr>
          <p:blipFill>
            <a:blip r:embed="rId2"/>
            <a:stretch>
              <a:fillRect/>
            </a:stretch>
          </p:blipFill>
          <p:spPr>
            <a:xfrm>
              <a:off x="7319293" y="5474167"/>
              <a:ext cx="553554" cy="835807"/>
            </a:xfrm>
            <a:prstGeom prst="rect">
              <a:avLst/>
            </a:prstGeom>
          </p:spPr>
        </p:pic>
        <p:pic>
          <p:nvPicPr>
            <p:cNvPr id="26" name="Picture 25">
              <a:extLst>
                <a:ext uri="{FF2B5EF4-FFF2-40B4-BE49-F238E27FC236}">
                  <a16:creationId xmlns:a16="http://schemas.microsoft.com/office/drawing/2014/main" id="{AB00F0B2-41FF-00B0-FCDB-064CC2484188}"/>
                </a:ext>
              </a:extLst>
            </p:cNvPr>
            <p:cNvPicPr>
              <a:picLocks noChangeAspect="1"/>
            </p:cNvPicPr>
            <p:nvPr/>
          </p:nvPicPr>
          <p:blipFill>
            <a:blip r:embed="rId3"/>
            <a:stretch>
              <a:fillRect/>
            </a:stretch>
          </p:blipFill>
          <p:spPr>
            <a:xfrm>
              <a:off x="7872847" y="5560132"/>
              <a:ext cx="766351" cy="681203"/>
            </a:xfrm>
            <a:prstGeom prst="rect">
              <a:avLst/>
            </a:prstGeom>
          </p:spPr>
        </p:pic>
        <p:pic>
          <p:nvPicPr>
            <p:cNvPr id="27" name="Picture 26">
              <a:extLst>
                <a:ext uri="{FF2B5EF4-FFF2-40B4-BE49-F238E27FC236}">
                  <a16:creationId xmlns:a16="http://schemas.microsoft.com/office/drawing/2014/main" id="{F42EC177-A528-ACB8-7A40-1B9A2D68E227}"/>
                </a:ext>
              </a:extLst>
            </p:cNvPr>
            <p:cNvPicPr>
              <a:picLocks noChangeAspect="1"/>
            </p:cNvPicPr>
            <p:nvPr/>
          </p:nvPicPr>
          <p:blipFill>
            <a:blip r:embed="rId4"/>
            <a:stretch>
              <a:fillRect/>
            </a:stretch>
          </p:blipFill>
          <p:spPr>
            <a:xfrm>
              <a:off x="9383960" y="5389258"/>
              <a:ext cx="597865" cy="835808"/>
            </a:xfrm>
            <a:prstGeom prst="rect">
              <a:avLst/>
            </a:prstGeom>
          </p:spPr>
        </p:pic>
        <p:pic>
          <p:nvPicPr>
            <p:cNvPr id="28" name="Picture 27">
              <a:extLst>
                <a:ext uri="{FF2B5EF4-FFF2-40B4-BE49-F238E27FC236}">
                  <a16:creationId xmlns:a16="http://schemas.microsoft.com/office/drawing/2014/main" id="{AD98B911-17C3-7883-7469-325697EE4F72}"/>
                </a:ext>
              </a:extLst>
            </p:cNvPr>
            <p:cNvPicPr>
              <a:picLocks noChangeAspect="1"/>
            </p:cNvPicPr>
            <p:nvPr/>
          </p:nvPicPr>
          <p:blipFill>
            <a:blip r:embed="rId5"/>
            <a:stretch>
              <a:fillRect/>
            </a:stretch>
          </p:blipFill>
          <p:spPr>
            <a:xfrm>
              <a:off x="10075910" y="5514229"/>
              <a:ext cx="522689" cy="662734"/>
            </a:xfrm>
            <a:prstGeom prst="rect">
              <a:avLst/>
            </a:prstGeom>
          </p:spPr>
        </p:pic>
        <p:pic>
          <p:nvPicPr>
            <p:cNvPr id="29" name="Picture 28">
              <a:extLst>
                <a:ext uri="{FF2B5EF4-FFF2-40B4-BE49-F238E27FC236}">
                  <a16:creationId xmlns:a16="http://schemas.microsoft.com/office/drawing/2014/main" id="{67920D8E-0348-0764-6480-32615696CBD6}"/>
                </a:ext>
              </a:extLst>
            </p:cNvPr>
            <p:cNvPicPr>
              <a:picLocks noChangeAspect="1"/>
            </p:cNvPicPr>
            <p:nvPr/>
          </p:nvPicPr>
          <p:blipFill>
            <a:blip r:embed="rId6"/>
            <a:stretch>
              <a:fillRect/>
            </a:stretch>
          </p:blipFill>
          <p:spPr>
            <a:xfrm>
              <a:off x="10839791" y="5431300"/>
              <a:ext cx="643464" cy="810179"/>
            </a:xfrm>
            <a:prstGeom prst="rect">
              <a:avLst/>
            </a:prstGeom>
          </p:spPr>
        </p:pic>
        <p:pic>
          <p:nvPicPr>
            <p:cNvPr id="30" name="Picture 7" descr="Adoptable Rabbits | morabbit">
              <a:extLst>
                <a:ext uri="{FF2B5EF4-FFF2-40B4-BE49-F238E27FC236}">
                  <a16:creationId xmlns:a16="http://schemas.microsoft.com/office/drawing/2014/main" id="{77C9E722-8B40-4AA2-2F67-E6C5753AB0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667730" y="5326561"/>
              <a:ext cx="597865" cy="98432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F5D8DA78-838B-F601-6A0C-F55FBA93F187}"/>
                </a:ext>
              </a:extLst>
            </p:cNvPr>
            <p:cNvSpPr txBox="1"/>
            <p:nvPr/>
          </p:nvSpPr>
          <p:spPr>
            <a:xfrm>
              <a:off x="7905204" y="6327300"/>
              <a:ext cx="2957512" cy="369332"/>
            </a:xfrm>
            <a:prstGeom prst="rect">
              <a:avLst/>
            </a:prstGeom>
            <a:noFill/>
          </p:spPr>
          <p:txBody>
            <a:bodyPr wrap="square" rtlCol="0">
              <a:spAutoFit/>
            </a:bodyPr>
            <a:lstStyle/>
            <a:p>
              <a:pPr algn="ctr"/>
              <a:r>
                <a:rPr lang="en-US" dirty="0"/>
                <a:t>Experiment 2</a:t>
              </a:r>
            </a:p>
          </p:txBody>
        </p:sp>
        <p:sp>
          <p:nvSpPr>
            <p:cNvPr id="32" name="Rounded Rectangular Callout 31">
              <a:extLst>
                <a:ext uri="{FF2B5EF4-FFF2-40B4-BE49-F238E27FC236}">
                  <a16:creationId xmlns:a16="http://schemas.microsoft.com/office/drawing/2014/main" id="{4CD66B14-9810-B085-1E58-ACB22DA0B6C4}"/>
                </a:ext>
              </a:extLst>
            </p:cNvPr>
            <p:cNvSpPr/>
            <p:nvPr/>
          </p:nvSpPr>
          <p:spPr>
            <a:xfrm>
              <a:off x="6857608" y="4786165"/>
              <a:ext cx="600074" cy="387489"/>
            </a:xfrm>
            <a:prstGeom prst="wedgeRoundRectCallout">
              <a:avLst>
                <a:gd name="adj1" fmla="val 36311"/>
                <a:gd name="adj2" fmla="val 147305"/>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OK</a:t>
              </a:r>
            </a:p>
          </p:txBody>
        </p:sp>
        <p:sp>
          <p:nvSpPr>
            <p:cNvPr id="33" name="Rounded Rectangular Callout 32">
              <a:extLst>
                <a:ext uri="{FF2B5EF4-FFF2-40B4-BE49-F238E27FC236}">
                  <a16:creationId xmlns:a16="http://schemas.microsoft.com/office/drawing/2014/main" id="{C0504EEE-E124-E1BB-F45B-E9151502D7A3}"/>
                </a:ext>
              </a:extLst>
            </p:cNvPr>
            <p:cNvSpPr/>
            <p:nvPr/>
          </p:nvSpPr>
          <p:spPr>
            <a:xfrm>
              <a:off x="10337254" y="4924243"/>
              <a:ext cx="600074" cy="387489"/>
            </a:xfrm>
            <a:prstGeom prst="wedgeRoundRectCallout">
              <a:avLst>
                <a:gd name="adj1" fmla="val -18451"/>
                <a:gd name="adj2" fmla="val 103059"/>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OK</a:t>
              </a:r>
            </a:p>
          </p:txBody>
        </p:sp>
        <p:sp>
          <p:nvSpPr>
            <p:cNvPr id="34" name="Rounded Rectangular Callout 33">
              <a:extLst>
                <a:ext uri="{FF2B5EF4-FFF2-40B4-BE49-F238E27FC236}">
                  <a16:creationId xmlns:a16="http://schemas.microsoft.com/office/drawing/2014/main" id="{1EC8DBD3-7B56-701D-A3FA-6A2258446368}"/>
                </a:ext>
              </a:extLst>
            </p:cNvPr>
            <p:cNvSpPr/>
            <p:nvPr/>
          </p:nvSpPr>
          <p:spPr>
            <a:xfrm>
              <a:off x="11369764" y="4909037"/>
              <a:ext cx="600074" cy="387489"/>
            </a:xfrm>
            <a:prstGeom prst="wedgeRoundRectCallout">
              <a:avLst>
                <a:gd name="adj1" fmla="val -82737"/>
                <a:gd name="adj2" fmla="val 114120"/>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OK</a:t>
              </a:r>
            </a:p>
          </p:txBody>
        </p:sp>
        <p:sp>
          <p:nvSpPr>
            <p:cNvPr id="35" name="Rounded Rectangular Callout 34">
              <a:extLst>
                <a:ext uri="{FF2B5EF4-FFF2-40B4-BE49-F238E27FC236}">
                  <a16:creationId xmlns:a16="http://schemas.microsoft.com/office/drawing/2014/main" id="{1FF9C42D-37C9-EC33-0654-481922887D72}"/>
                </a:ext>
              </a:extLst>
            </p:cNvPr>
            <p:cNvSpPr/>
            <p:nvPr/>
          </p:nvSpPr>
          <p:spPr>
            <a:xfrm>
              <a:off x="7882038" y="4384042"/>
              <a:ext cx="2542545" cy="387489"/>
            </a:xfrm>
            <a:prstGeom prst="wedgeRoundRectCallout">
              <a:avLst>
                <a:gd name="adj1" fmla="val -27188"/>
                <a:gd name="adj2" fmla="val 44063"/>
                <a:gd name="adj3" fmla="val 16667"/>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We’re set in our ways</a:t>
              </a:r>
            </a:p>
          </p:txBody>
        </p:sp>
        <p:cxnSp>
          <p:nvCxnSpPr>
            <p:cNvPr id="36" name="Straight Connector 35">
              <a:extLst>
                <a:ext uri="{FF2B5EF4-FFF2-40B4-BE49-F238E27FC236}">
                  <a16:creationId xmlns:a16="http://schemas.microsoft.com/office/drawing/2014/main" id="{CBFCEB6B-9CD2-554C-AFB4-D8D716146D2C}"/>
                </a:ext>
              </a:extLst>
            </p:cNvPr>
            <p:cNvCxnSpPr>
              <a:cxnSpLocks/>
            </p:cNvCxnSpPr>
            <p:nvPr/>
          </p:nvCxnSpPr>
          <p:spPr>
            <a:xfrm flipH="1">
              <a:off x="9666900" y="4761972"/>
              <a:ext cx="139772" cy="494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D1FCEAD-6EF8-348F-1958-570ED9484386}"/>
                </a:ext>
              </a:extLst>
            </p:cNvPr>
            <p:cNvCxnSpPr>
              <a:cxnSpLocks/>
            </p:cNvCxnSpPr>
            <p:nvPr/>
          </p:nvCxnSpPr>
          <p:spPr>
            <a:xfrm flipH="1">
              <a:off x="8909884" y="4787129"/>
              <a:ext cx="75705" cy="471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0FCE6D0-A509-6BD4-3ACC-599511643F35}"/>
                </a:ext>
              </a:extLst>
            </p:cNvPr>
            <p:cNvCxnSpPr>
              <a:cxnSpLocks/>
            </p:cNvCxnSpPr>
            <p:nvPr/>
          </p:nvCxnSpPr>
          <p:spPr>
            <a:xfrm flipH="1">
              <a:off x="8190545" y="4770983"/>
              <a:ext cx="68999" cy="540749"/>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732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05CD-1FDB-9186-65F7-AE527EAF278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86CCE4-332D-BD76-5165-0DFC14C9B373}"/>
              </a:ext>
            </a:extLst>
          </p:cNvPr>
          <p:cNvSpPr>
            <a:spLocks noGrp="1"/>
          </p:cNvSpPr>
          <p:nvPr>
            <p:ph idx="1"/>
          </p:nvPr>
        </p:nvSpPr>
        <p:spPr>
          <a:xfrm>
            <a:off x="838200" y="1825625"/>
            <a:ext cx="6319838" cy="4351338"/>
          </a:xfrm>
        </p:spPr>
        <p:txBody>
          <a:bodyPr/>
          <a:lstStyle/>
          <a:p>
            <a:r>
              <a:rPr lang="en-US" dirty="0"/>
              <a:t>Notes on HW</a:t>
            </a:r>
          </a:p>
          <a:p>
            <a:r>
              <a:rPr lang="en-US" dirty="0"/>
              <a:t>Recap from last time</a:t>
            </a:r>
          </a:p>
          <a:p>
            <a:r>
              <a:rPr lang="en-US" dirty="0"/>
              <a:t>The problem for today: </a:t>
            </a:r>
            <a:r>
              <a:rPr lang="en-US" b="1" dirty="0"/>
              <a:t>non-compliance</a:t>
            </a:r>
          </a:p>
          <a:p>
            <a:r>
              <a:rPr lang="en-US" dirty="0"/>
              <a:t>What we can do about it</a:t>
            </a:r>
          </a:p>
          <a:p>
            <a:pPr lvl="1"/>
            <a:r>
              <a:rPr lang="en-US" dirty="0">
                <a:solidFill>
                  <a:schemeClr val="accent1"/>
                </a:solidFill>
              </a:rPr>
              <a:t>Local Average Treatment Effects (LATE)</a:t>
            </a:r>
          </a:p>
          <a:p>
            <a:r>
              <a:rPr lang="en-US" dirty="0"/>
              <a:t>When LATE doesn’t work</a:t>
            </a:r>
          </a:p>
          <a:p>
            <a:r>
              <a:rPr lang="en-US" dirty="0"/>
              <a:t>What else we can say</a:t>
            </a:r>
          </a:p>
          <a:p>
            <a:pPr marL="0" indent="0">
              <a:buNone/>
            </a:pPr>
            <a:endParaRPr lang="en-US" dirty="0"/>
          </a:p>
        </p:txBody>
      </p:sp>
      <p:pic>
        <p:nvPicPr>
          <p:cNvPr id="1026" name="Picture 2" descr="I do What I Want - Dancing Sheep - quickmeme">
            <a:extLst>
              <a:ext uri="{FF2B5EF4-FFF2-40B4-BE49-F238E27FC236}">
                <a16:creationId xmlns:a16="http://schemas.microsoft.com/office/drawing/2014/main" id="{AD17E848-C9B6-58FC-DD8D-4C14960A1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5975" y="1128712"/>
            <a:ext cx="4896025" cy="4600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C6A4158-4439-2B08-8631-3436A76C5EEE}"/>
              </a:ext>
            </a:extLst>
          </p:cNvPr>
          <p:cNvSpPr txBox="1"/>
          <p:nvPr/>
        </p:nvSpPr>
        <p:spPr>
          <a:xfrm>
            <a:off x="185737" y="5896401"/>
            <a:ext cx="7729538" cy="830997"/>
          </a:xfrm>
          <a:prstGeom prst="rect">
            <a:avLst/>
          </a:prstGeom>
          <a:noFill/>
        </p:spPr>
        <p:txBody>
          <a:bodyPr wrap="square" rtlCol="0">
            <a:spAutoFit/>
          </a:bodyPr>
          <a:lstStyle/>
          <a:p>
            <a:r>
              <a:rPr lang="en-US" sz="2400" b="1" dirty="0">
                <a:solidFill>
                  <a:schemeClr val="accent2"/>
                </a:solidFill>
              </a:rPr>
              <a:t>Advertisement: </a:t>
            </a:r>
            <a:r>
              <a:rPr lang="en-US" sz="2400" dirty="0">
                <a:solidFill>
                  <a:schemeClr val="accent2"/>
                </a:solidFill>
              </a:rPr>
              <a:t>Some of the stuff we’ll talk about today was awarded the 2021 Econ Nobel prize!  Important stuff!</a:t>
            </a:r>
          </a:p>
        </p:txBody>
      </p:sp>
    </p:spTree>
    <p:extLst>
      <p:ext uri="{BB962C8B-B14F-4D97-AF65-F5344CB8AC3E}">
        <p14:creationId xmlns:p14="http://schemas.microsoft.com/office/powerpoint/2010/main" val="125485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p:cTn id="19" dur="500" fill="hold"/>
                                        <p:tgtEl>
                                          <p:spTgt spid="1026"/>
                                        </p:tgtEl>
                                        <p:attrNameLst>
                                          <p:attrName>ppt_w</p:attrName>
                                        </p:attrNameLst>
                                      </p:cBhvr>
                                      <p:tavLst>
                                        <p:tav tm="0">
                                          <p:val>
                                            <p:fltVal val="0"/>
                                          </p:val>
                                        </p:tav>
                                        <p:tav tm="100000">
                                          <p:val>
                                            <p:strVal val="#ppt_w"/>
                                          </p:val>
                                        </p:tav>
                                      </p:tavLst>
                                    </p:anim>
                                    <p:anim calcmode="lin" valueType="num">
                                      <p:cBhvr>
                                        <p:cTn id="20" dur="500" fill="hold"/>
                                        <p:tgtEl>
                                          <p:spTgt spid="1026"/>
                                        </p:tgtEl>
                                        <p:attrNameLst>
                                          <p:attrName>ppt_h</p:attrName>
                                        </p:attrNameLst>
                                      </p:cBhvr>
                                      <p:tavLst>
                                        <p:tav tm="0">
                                          <p:val>
                                            <p:fltVal val="0"/>
                                          </p:val>
                                        </p:tav>
                                        <p:tav tm="100000">
                                          <p:val>
                                            <p:strVal val="#ppt_h"/>
                                          </p:val>
                                        </p:tav>
                                      </p:tavLst>
                                    </p:anim>
                                    <p:anim calcmode="lin" valueType="num">
                                      <p:cBhvr>
                                        <p:cTn id="21" dur="500" fill="hold"/>
                                        <p:tgtEl>
                                          <p:spTgt spid="1026"/>
                                        </p:tgtEl>
                                        <p:attrNameLst>
                                          <p:attrName>style.rotation</p:attrName>
                                        </p:attrNameLst>
                                      </p:cBhvr>
                                      <p:tavLst>
                                        <p:tav tm="0">
                                          <p:val>
                                            <p:fltVal val="360"/>
                                          </p:val>
                                        </p:tav>
                                        <p:tav tm="100000">
                                          <p:val>
                                            <p:fltVal val="0"/>
                                          </p:val>
                                        </p:tav>
                                      </p:tavLst>
                                    </p:anim>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903D-69B1-521A-819A-1C8BDD39A9EE}"/>
              </a:ext>
            </a:extLst>
          </p:cNvPr>
          <p:cNvSpPr>
            <a:spLocks noGrp="1"/>
          </p:cNvSpPr>
          <p:nvPr>
            <p:ph type="title"/>
          </p:nvPr>
        </p:nvSpPr>
        <p:spPr/>
        <p:txBody>
          <a:bodyPr/>
          <a:lstStyle/>
          <a:p>
            <a:r>
              <a:rPr lang="en-US" dirty="0"/>
              <a:t>New Goal </a:t>
            </a:r>
          </a:p>
        </p:txBody>
      </p:sp>
      <p:sp>
        <p:nvSpPr>
          <p:cNvPr id="3" name="Content Placeholder 2">
            <a:extLst>
              <a:ext uri="{FF2B5EF4-FFF2-40B4-BE49-F238E27FC236}">
                <a16:creationId xmlns:a16="http://schemas.microsoft.com/office/drawing/2014/main" id="{E7901DCB-999C-81FE-0977-2F5B9BB5F931}"/>
              </a:ext>
            </a:extLst>
          </p:cNvPr>
          <p:cNvSpPr>
            <a:spLocks noGrp="1"/>
          </p:cNvSpPr>
          <p:nvPr>
            <p:ph idx="1"/>
          </p:nvPr>
        </p:nvSpPr>
        <p:spPr/>
        <p:txBody>
          <a:bodyPr/>
          <a:lstStyle/>
          <a:p>
            <a:r>
              <a:rPr lang="en-US" dirty="0"/>
              <a:t>Instead of trying to compute the ATE for the </a:t>
            </a:r>
            <a:r>
              <a:rPr lang="en-US" i="1" dirty="0"/>
              <a:t>whole</a:t>
            </a:r>
            <a:r>
              <a:rPr lang="en-US" dirty="0"/>
              <a:t> population (which is impossible), try to compute ATE for just the compliers.</a:t>
            </a:r>
          </a:p>
          <a:p>
            <a:endParaRPr lang="en-US" dirty="0">
              <a:solidFill>
                <a:schemeClr val="accent1"/>
              </a:solidFill>
            </a:endParaRPr>
          </a:p>
          <a:p>
            <a:r>
              <a:rPr lang="en-US" dirty="0"/>
              <a:t>This quantity is called the </a:t>
            </a:r>
            <a:r>
              <a:rPr lang="en-US" b="1" dirty="0"/>
              <a:t>Local</a:t>
            </a:r>
            <a:r>
              <a:rPr lang="en-US" dirty="0"/>
              <a:t> Average Treatment Effect (</a:t>
            </a:r>
            <a:r>
              <a:rPr lang="en-US" b="1" dirty="0"/>
              <a:t>L</a:t>
            </a:r>
            <a:r>
              <a:rPr lang="en-US" dirty="0"/>
              <a:t>ATE)</a:t>
            </a:r>
          </a:p>
          <a:p>
            <a:pPr lvl="1"/>
            <a:r>
              <a:rPr lang="en-US" dirty="0">
                <a:solidFill>
                  <a:schemeClr val="accent1"/>
                </a:solidFill>
              </a:rPr>
              <a:t>It’s “local” to a particular experiment</a:t>
            </a:r>
          </a:p>
          <a:p>
            <a:pPr lvl="1"/>
            <a:r>
              <a:rPr lang="en-US" dirty="0">
                <a:solidFill>
                  <a:schemeClr val="accent1"/>
                </a:solidFill>
              </a:rPr>
              <a:t>That means that the LATE for one experiment might not be the same as the LATE for a different experiment</a:t>
            </a:r>
          </a:p>
        </p:txBody>
      </p:sp>
    </p:spTree>
    <p:extLst>
      <p:ext uri="{BB962C8B-B14F-4D97-AF65-F5344CB8AC3E}">
        <p14:creationId xmlns:p14="http://schemas.microsoft.com/office/powerpoint/2010/main" val="25565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164F1-33F0-CEE6-2B17-06A160580DFE}"/>
              </a:ext>
            </a:extLst>
          </p:cNvPr>
          <p:cNvSpPr>
            <a:spLocks noGrp="1"/>
          </p:cNvSpPr>
          <p:nvPr>
            <p:ph type="title"/>
          </p:nvPr>
        </p:nvSpPr>
        <p:spPr/>
        <p:txBody>
          <a:bodyPr/>
          <a:lstStyle/>
          <a:p>
            <a:r>
              <a:rPr lang="en-US" dirty="0"/>
              <a:t>Example!</a:t>
            </a:r>
            <a:br>
              <a:rPr lang="en-US" dirty="0"/>
            </a:br>
            <a:r>
              <a:rPr lang="en-US" sz="2400" dirty="0"/>
              <a:t>Still no </a:t>
            </a:r>
            <a:r>
              <a:rPr lang="en-US" sz="2400" dirty="0" err="1"/>
              <a:t>defiers</a:t>
            </a:r>
            <a:endParaRPr lang="en-US" dirty="0"/>
          </a:p>
        </p:txBody>
      </p:sp>
      <p:sp>
        <p:nvSpPr>
          <p:cNvPr id="3" name="Content Placeholder 2">
            <a:extLst>
              <a:ext uri="{FF2B5EF4-FFF2-40B4-BE49-F238E27FC236}">
                <a16:creationId xmlns:a16="http://schemas.microsoft.com/office/drawing/2014/main" id="{8C0ECB01-EF38-1792-0AA8-A43AF7584B43}"/>
              </a:ext>
            </a:extLst>
          </p:cNvPr>
          <p:cNvSpPr>
            <a:spLocks noGrp="1"/>
          </p:cNvSpPr>
          <p:nvPr>
            <p:ph idx="1"/>
          </p:nvPr>
        </p:nvSpPr>
        <p:spPr/>
        <p:txBody>
          <a:bodyPr/>
          <a:lstStyle/>
          <a:p>
            <a:r>
              <a:rPr lang="en-US" dirty="0"/>
              <a:t>There are 100 people in the world:</a:t>
            </a:r>
          </a:p>
        </p:txBody>
      </p:sp>
      <p:grpSp>
        <p:nvGrpSpPr>
          <p:cNvPr id="4" name="Group 3">
            <a:extLst>
              <a:ext uri="{FF2B5EF4-FFF2-40B4-BE49-F238E27FC236}">
                <a16:creationId xmlns:a16="http://schemas.microsoft.com/office/drawing/2014/main" id="{DD9A7876-FAED-FC12-A758-157D4CD7835C}"/>
              </a:ext>
            </a:extLst>
          </p:cNvPr>
          <p:cNvGrpSpPr/>
          <p:nvPr/>
        </p:nvGrpSpPr>
        <p:grpSpPr>
          <a:xfrm>
            <a:off x="1638247" y="2382837"/>
            <a:ext cx="2893323" cy="1497528"/>
            <a:chOff x="5395859" y="5668962"/>
            <a:chExt cx="2893323" cy="1497528"/>
          </a:xfrm>
        </p:grpSpPr>
        <p:grpSp>
          <p:nvGrpSpPr>
            <p:cNvPr id="5" name="Group 4">
              <a:extLst>
                <a:ext uri="{FF2B5EF4-FFF2-40B4-BE49-F238E27FC236}">
                  <a16:creationId xmlns:a16="http://schemas.microsoft.com/office/drawing/2014/main" id="{1FACA226-850F-E466-AAA8-C28A2374137A}"/>
                </a:ext>
              </a:extLst>
            </p:cNvPr>
            <p:cNvGrpSpPr/>
            <p:nvPr/>
          </p:nvGrpSpPr>
          <p:grpSpPr>
            <a:xfrm>
              <a:off x="5395859" y="5668962"/>
              <a:ext cx="2893323" cy="1177927"/>
              <a:chOff x="7326902" y="5133973"/>
              <a:chExt cx="2893323" cy="1177927"/>
            </a:xfrm>
          </p:grpSpPr>
          <p:pic>
            <p:nvPicPr>
              <p:cNvPr id="7" name="Picture 6">
                <a:extLst>
                  <a:ext uri="{FF2B5EF4-FFF2-40B4-BE49-F238E27FC236}">
                    <a16:creationId xmlns:a16="http://schemas.microsoft.com/office/drawing/2014/main" id="{96F6DE29-63DA-809A-2B9E-763824C1257B}"/>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8" name="Picture 7">
                <a:extLst>
                  <a:ext uri="{FF2B5EF4-FFF2-40B4-BE49-F238E27FC236}">
                    <a16:creationId xmlns:a16="http://schemas.microsoft.com/office/drawing/2014/main" id="{2EECD521-18C6-3B1A-E6FC-894A148B95ED}"/>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9" name="Picture 8">
                <a:extLst>
                  <a:ext uri="{FF2B5EF4-FFF2-40B4-BE49-F238E27FC236}">
                    <a16:creationId xmlns:a16="http://schemas.microsoft.com/office/drawing/2014/main" id="{48B22D9C-257A-1B8D-55EC-F64C669F1BA3}"/>
                  </a:ext>
                </a:extLst>
              </p:cNvPr>
              <p:cNvPicPr>
                <a:picLocks noChangeAspect="1"/>
              </p:cNvPicPr>
              <p:nvPr/>
            </p:nvPicPr>
            <p:blipFill>
              <a:blip r:embed="rId2"/>
              <a:stretch>
                <a:fillRect/>
              </a:stretch>
            </p:blipFill>
            <p:spPr>
              <a:xfrm>
                <a:off x="8735692" y="5133974"/>
                <a:ext cx="780138" cy="1177925"/>
              </a:xfrm>
              <a:prstGeom prst="rect">
                <a:avLst/>
              </a:prstGeom>
            </p:spPr>
          </p:pic>
          <p:pic>
            <p:nvPicPr>
              <p:cNvPr id="10" name="Picture 9">
                <a:extLst>
                  <a:ext uri="{FF2B5EF4-FFF2-40B4-BE49-F238E27FC236}">
                    <a16:creationId xmlns:a16="http://schemas.microsoft.com/office/drawing/2014/main" id="{3A4A1CA3-9D84-055C-3F16-07AE2C0A6B7D}"/>
                  </a:ext>
                </a:extLst>
              </p:cNvPr>
              <p:cNvPicPr>
                <a:picLocks noChangeAspect="1"/>
              </p:cNvPicPr>
              <p:nvPr/>
            </p:nvPicPr>
            <p:blipFill>
              <a:blip r:embed="rId2"/>
              <a:stretch>
                <a:fillRect/>
              </a:stretch>
            </p:blipFill>
            <p:spPr>
              <a:xfrm>
                <a:off x="9440087" y="5133973"/>
                <a:ext cx="780138" cy="1177925"/>
              </a:xfrm>
              <a:prstGeom prst="rect">
                <a:avLst/>
              </a:prstGeom>
            </p:spPr>
          </p:pic>
        </p:grpSp>
        <p:sp>
          <p:nvSpPr>
            <p:cNvPr id="6" name="TextBox 5">
              <a:extLst>
                <a:ext uri="{FF2B5EF4-FFF2-40B4-BE49-F238E27FC236}">
                  <a16:creationId xmlns:a16="http://schemas.microsoft.com/office/drawing/2014/main" id="{6FC1F36F-3F40-C26A-E147-29F107F579D7}"/>
                </a:ext>
              </a:extLst>
            </p:cNvPr>
            <p:cNvSpPr txBox="1"/>
            <p:nvPr/>
          </p:nvSpPr>
          <p:spPr>
            <a:xfrm>
              <a:off x="6226335" y="6797158"/>
              <a:ext cx="2057400" cy="369332"/>
            </a:xfrm>
            <a:prstGeom prst="rect">
              <a:avLst/>
            </a:prstGeom>
            <a:noFill/>
          </p:spPr>
          <p:txBody>
            <a:bodyPr wrap="square" rtlCol="0">
              <a:spAutoFit/>
            </a:bodyPr>
            <a:lstStyle/>
            <a:p>
              <a:r>
                <a:rPr lang="en-US" dirty="0">
                  <a:solidFill>
                    <a:schemeClr val="accent6"/>
                  </a:solidFill>
                </a:rPr>
                <a:t>40 compliers</a:t>
              </a:r>
            </a:p>
          </p:txBody>
        </p:sp>
      </p:grpSp>
      <p:grpSp>
        <p:nvGrpSpPr>
          <p:cNvPr id="11" name="Group 10">
            <a:extLst>
              <a:ext uri="{FF2B5EF4-FFF2-40B4-BE49-F238E27FC236}">
                <a16:creationId xmlns:a16="http://schemas.microsoft.com/office/drawing/2014/main" id="{BAB01435-9348-5D0F-E1ED-F1E52069E32F}"/>
              </a:ext>
            </a:extLst>
          </p:cNvPr>
          <p:cNvGrpSpPr/>
          <p:nvPr/>
        </p:nvGrpSpPr>
        <p:grpSpPr>
          <a:xfrm>
            <a:off x="5230518" y="2382838"/>
            <a:ext cx="2342388" cy="1547256"/>
            <a:chOff x="5395859" y="5668963"/>
            <a:chExt cx="2342388" cy="1547256"/>
          </a:xfrm>
        </p:grpSpPr>
        <p:grpSp>
          <p:nvGrpSpPr>
            <p:cNvPr id="12" name="Group 11">
              <a:extLst>
                <a:ext uri="{FF2B5EF4-FFF2-40B4-BE49-F238E27FC236}">
                  <a16:creationId xmlns:a16="http://schemas.microsoft.com/office/drawing/2014/main" id="{07DFE9D0-69FC-72EA-3827-2BAEEE09D0D8}"/>
                </a:ext>
              </a:extLst>
            </p:cNvPr>
            <p:cNvGrpSpPr/>
            <p:nvPr/>
          </p:nvGrpSpPr>
          <p:grpSpPr>
            <a:xfrm>
              <a:off x="5395859" y="5668963"/>
              <a:ext cx="2188928" cy="1177926"/>
              <a:chOff x="7326902" y="5133974"/>
              <a:chExt cx="2188928" cy="1177926"/>
            </a:xfrm>
          </p:grpSpPr>
          <p:pic>
            <p:nvPicPr>
              <p:cNvPr id="14" name="Picture 13">
                <a:extLst>
                  <a:ext uri="{FF2B5EF4-FFF2-40B4-BE49-F238E27FC236}">
                    <a16:creationId xmlns:a16="http://schemas.microsoft.com/office/drawing/2014/main" id="{E781518E-539C-032D-6159-474FF86BEA63}"/>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15" name="Picture 14">
                <a:extLst>
                  <a:ext uri="{FF2B5EF4-FFF2-40B4-BE49-F238E27FC236}">
                    <a16:creationId xmlns:a16="http://schemas.microsoft.com/office/drawing/2014/main" id="{8E72B25E-460A-6C67-E7F9-2BDB86573AA9}"/>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16" name="Picture 15">
                <a:extLst>
                  <a:ext uri="{FF2B5EF4-FFF2-40B4-BE49-F238E27FC236}">
                    <a16:creationId xmlns:a16="http://schemas.microsoft.com/office/drawing/2014/main" id="{3DFF30B7-F3E5-7E12-203C-BFDE5C7E2B54}"/>
                  </a:ext>
                </a:extLst>
              </p:cNvPr>
              <p:cNvPicPr>
                <a:picLocks noChangeAspect="1"/>
              </p:cNvPicPr>
              <p:nvPr/>
            </p:nvPicPr>
            <p:blipFill>
              <a:blip r:embed="rId2"/>
              <a:stretch>
                <a:fillRect/>
              </a:stretch>
            </p:blipFill>
            <p:spPr>
              <a:xfrm>
                <a:off x="8735692" y="5133974"/>
                <a:ext cx="780138" cy="1177925"/>
              </a:xfrm>
              <a:prstGeom prst="rect">
                <a:avLst/>
              </a:prstGeom>
            </p:spPr>
          </p:pic>
        </p:grpSp>
        <p:sp>
          <p:nvSpPr>
            <p:cNvPr id="13" name="TextBox 12">
              <a:extLst>
                <a:ext uri="{FF2B5EF4-FFF2-40B4-BE49-F238E27FC236}">
                  <a16:creationId xmlns:a16="http://schemas.microsoft.com/office/drawing/2014/main" id="{8222D26C-D122-5AF7-5779-B0B9BB55123B}"/>
                </a:ext>
              </a:extLst>
            </p:cNvPr>
            <p:cNvSpPr txBox="1"/>
            <p:nvPr/>
          </p:nvSpPr>
          <p:spPr>
            <a:xfrm>
              <a:off x="5680847" y="6846887"/>
              <a:ext cx="2057400" cy="369332"/>
            </a:xfrm>
            <a:prstGeom prst="rect">
              <a:avLst/>
            </a:prstGeom>
            <a:noFill/>
          </p:spPr>
          <p:txBody>
            <a:bodyPr wrap="square" rtlCol="0">
              <a:spAutoFit/>
            </a:bodyPr>
            <a:lstStyle/>
            <a:p>
              <a:r>
                <a:rPr lang="en-US" dirty="0">
                  <a:solidFill>
                    <a:schemeClr val="accent1"/>
                  </a:solidFill>
                </a:rPr>
                <a:t>30 always-takers</a:t>
              </a:r>
            </a:p>
          </p:txBody>
        </p:sp>
      </p:grpSp>
      <p:grpSp>
        <p:nvGrpSpPr>
          <p:cNvPr id="18" name="Group 17">
            <a:extLst>
              <a:ext uri="{FF2B5EF4-FFF2-40B4-BE49-F238E27FC236}">
                <a16:creationId xmlns:a16="http://schemas.microsoft.com/office/drawing/2014/main" id="{50900B8A-7703-9590-169F-EC109D35C4E1}"/>
              </a:ext>
            </a:extLst>
          </p:cNvPr>
          <p:cNvGrpSpPr/>
          <p:nvPr/>
        </p:nvGrpSpPr>
        <p:grpSpPr>
          <a:xfrm>
            <a:off x="8556842" y="2398197"/>
            <a:ext cx="2342388" cy="1547256"/>
            <a:chOff x="5395859" y="5668963"/>
            <a:chExt cx="2342388" cy="1547256"/>
          </a:xfrm>
        </p:grpSpPr>
        <p:grpSp>
          <p:nvGrpSpPr>
            <p:cNvPr id="19" name="Group 18">
              <a:extLst>
                <a:ext uri="{FF2B5EF4-FFF2-40B4-BE49-F238E27FC236}">
                  <a16:creationId xmlns:a16="http://schemas.microsoft.com/office/drawing/2014/main" id="{4D83BA69-81A3-0581-90A4-27CB57CD131B}"/>
                </a:ext>
              </a:extLst>
            </p:cNvPr>
            <p:cNvGrpSpPr/>
            <p:nvPr/>
          </p:nvGrpSpPr>
          <p:grpSpPr>
            <a:xfrm>
              <a:off x="5395859" y="5668963"/>
              <a:ext cx="2188928" cy="1177926"/>
              <a:chOff x="7326902" y="5133974"/>
              <a:chExt cx="2188928" cy="1177926"/>
            </a:xfrm>
          </p:grpSpPr>
          <p:pic>
            <p:nvPicPr>
              <p:cNvPr id="21" name="Picture 20">
                <a:extLst>
                  <a:ext uri="{FF2B5EF4-FFF2-40B4-BE49-F238E27FC236}">
                    <a16:creationId xmlns:a16="http://schemas.microsoft.com/office/drawing/2014/main" id="{C86C885A-7510-1370-0F55-F2E9FBF6047D}"/>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22" name="Picture 21">
                <a:extLst>
                  <a:ext uri="{FF2B5EF4-FFF2-40B4-BE49-F238E27FC236}">
                    <a16:creationId xmlns:a16="http://schemas.microsoft.com/office/drawing/2014/main" id="{AFCE3CB6-79DD-3189-6185-808FB63051AA}"/>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23" name="Picture 22">
                <a:extLst>
                  <a:ext uri="{FF2B5EF4-FFF2-40B4-BE49-F238E27FC236}">
                    <a16:creationId xmlns:a16="http://schemas.microsoft.com/office/drawing/2014/main" id="{DA55C38B-FB7A-7602-330D-DABDDCD526B0}"/>
                  </a:ext>
                </a:extLst>
              </p:cNvPr>
              <p:cNvPicPr>
                <a:picLocks noChangeAspect="1"/>
              </p:cNvPicPr>
              <p:nvPr/>
            </p:nvPicPr>
            <p:blipFill>
              <a:blip r:embed="rId2"/>
              <a:stretch>
                <a:fillRect/>
              </a:stretch>
            </p:blipFill>
            <p:spPr>
              <a:xfrm>
                <a:off x="8735692" y="5133974"/>
                <a:ext cx="780138" cy="1177925"/>
              </a:xfrm>
              <a:prstGeom prst="rect">
                <a:avLst/>
              </a:prstGeom>
            </p:spPr>
          </p:pic>
        </p:grpSp>
        <p:sp>
          <p:nvSpPr>
            <p:cNvPr id="20" name="TextBox 19">
              <a:extLst>
                <a:ext uri="{FF2B5EF4-FFF2-40B4-BE49-F238E27FC236}">
                  <a16:creationId xmlns:a16="http://schemas.microsoft.com/office/drawing/2014/main" id="{260979FA-A722-4BB7-A495-A625EA7E949F}"/>
                </a:ext>
              </a:extLst>
            </p:cNvPr>
            <p:cNvSpPr txBox="1"/>
            <p:nvPr/>
          </p:nvSpPr>
          <p:spPr>
            <a:xfrm>
              <a:off x="5680847" y="6846887"/>
              <a:ext cx="2057400" cy="369332"/>
            </a:xfrm>
            <a:prstGeom prst="rect">
              <a:avLst/>
            </a:prstGeom>
            <a:noFill/>
          </p:spPr>
          <p:txBody>
            <a:bodyPr wrap="square" rtlCol="0">
              <a:spAutoFit/>
            </a:bodyPr>
            <a:lstStyle/>
            <a:p>
              <a:r>
                <a:rPr lang="en-US" dirty="0">
                  <a:solidFill>
                    <a:schemeClr val="accent2"/>
                  </a:solidFill>
                </a:rPr>
                <a:t>30 never-takers</a:t>
              </a:r>
            </a:p>
          </p:txBody>
        </p:sp>
      </p:grpSp>
      <p:pic>
        <p:nvPicPr>
          <p:cNvPr id="24" name="Picture 2" descr="Money Stack | Totally Accurate BattleGrounds Wiki | Fandom">
            <a:extLst>
              <a:ext uri="{FF2B5EF4-FFF2-40B4-BE49-F238E27FC236}">
                <a16:creationId xmlns:a16="http://schemas.microsoft.com/office/drawing/2014/main" id="{89644C49-8A43-318F-C510-087C51796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366" y="4145478"/>
            <a:ext cx="641665" cy="63851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Money Stack | Totally Accurate BattleGrounds Wiki | Fandom">
            <a:extLst>
              <a:ext uri="{FF2B5EF4-FFF2-40B4-BE49-F238E27FC236}">
                <a16:creationId xmlns:a16="http://schemas.microsoft.com/office/drawing/2014/main" id="{56B851A7-3795-8CD4-0ACD-749A19AD9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367" y="5538450"/>
            <a:ext cx="641665" cy="63851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Page 12 | Mortarboard Cap Images - Free Download on Freepik">
            <a:extLst>
              <a:ext uri="{FF2B5EF4-FFF2-40B4-BE49-F238E27FC236}">
                <a16:creationId xmlns:a16="http://schemas.microsoft.com/office/drawing/2014/main" id="{4569D181-1236-7AFF-24D5-53702FC577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903155" y="5538450"/>
            <a:ext cx="345869" cy="34417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17E1211-28E8-341C-5265-0C9378B9EA57}"/>
              </a:ext>
            </a:extLst>
          </p:cNvPr>
          <p:cNvSpPr txBox="1"/>
          <p:nvPr/>
        </p:nvSpPr>
        <p:spPr>
          <a:xfrm>
            <a:off x="2552065" y="5503763"/>
            <a:ext cx="1915033" cy="707886"/>
          </a:xfrm>
          <a:prstGeom prst="rect">
            <a:avLst/>
          </a:prstGeom>
          <a:noFill/>
        </p:spPr>
        <p:txBody>
          <a:bodyPr wrap="square" rtlCol="0">
            <a:spAutoFit/>
          </a:bodyPr>
          <a:lstStyle/>
          <a:p>
            <a:r>
              <a:rPr lang="en-US" sz="4000" dirty="0"/>
              <a:t>$5</a:t>
            </a:r>
          </a:p>
        </p:txBody>
      </p:sp>
      <p:sp>
        <p:nvSpPr>
          <p:cNvPr id="28" name="TextBox 27">
            <a:extLst>
              <a:ext uri="{FF2B5EF4-FFF2-40B4-BE49-F238E27FC236}">
                <a16:creationId xmlns:a16="http://schemas.microsoft.com/office/drawing/2014/main" id="{AA7D8C44-B481-A8E3-0A13-E8B0B08C2243}"/>
              </a:ext>
            </a:extLst>
          </p:cNvPr>
          <p:cNvSpPr txBox="1"/>
          <p:nvPr/>
        </p:nvSpPr>
        <p:spPr>
          <a:xfrm>
            <a:off x="2552065" y="4254398"/>
            <a:ext cx="1915033" cy="707886"/>
          </a:xfrm>
          <a:prstGeom prst="rect">
            <a:avLst/>
          </a:prstGeom>
          <a:noFill/>
        </p:spPr>
        <p:txBody>
          <a:bodyPr wrap="square" rtlCol="0">
            <a:spAutoFit/>
          </a:bodyPr>
          <a:lstStyle/>
          <a:p>
            <a:r>
              <a:rPr lang="en-US" sz="4000" dirty="0"/>
              <a:t>$1</a:t>
            </a:r>
          </a:p>
        </p:txBody>
      </p:sp>
      <p:sp>
        <p:nvSpPr>
          <p:cNvPr id="29" name="TextBox 28">
            <a:extLst>
              <a:ext uri="{FF2B5EF4-FFF2-40B4-BE49-F238E27FC236}">
                <a16:creationId xmlns:a16="http://schemas.microsoft.com/office/drawing/2014/main" id="{1045F560-A603-D21E-EE68-E673E2873887}"/>
              </a:ext>
            </a:extLst>
          </p:cNvPr>
          <p:cNvSpPr txBox="1"/>
          <p:nvPr/>
        </p:nvSpPr>
        <p:spPr>
          <a:xfrm>
            <a:off x="5809871" y="4160976"/>
            <a:ext cx="1915033" cy="707886"/>
          </a:xfrm>
          <a:prstGeom prst="rect">
            <a:avLst/>
          </a:prstGeom>
          <a:noFill/>
        </p:spPr>
        <p:txBody>
          <a:bodyPr wrap="square" rtlCol="0">
            <a:spAutoFit/>
          </a:bodyPr>
          <a:lstStyle/>
          <a:p>
            <a:r>
              <a:rPr lang="en-US" sz="4000" dirty="0"/>
              <a:t>$1</a:t>
            </a:r>
          </a:p>
        </p:txBody>
      </p:sp>
      <p:sp>
        <p:nvSpPr>
          <p:cNvPr id="30" name="TextBox 29">
            <a:extLst>
              <a:ext uri="{FF2B5EF4-FFF2-40B4-BE49-F238E27FC236}">
                <a16:creationId xmlns:a16="http://schemas.microsoft.com/office/drawing/2014/main" id="{D8BF6EBA-9123-7CC8-F45D-8C5EB9BE27E6}"/>
              </a:ext>
            </a:extLst>
          </p:cNvPr>
          <p:cNvSpPr txBox="1"/>
          <p:nvPr/>
        </p:nvSpPr>
        <p:spPr>
          <a:xfrm>
            <a:off x="9261237" y="4254398"/>
            <a:ext cx="1915033" cy="707886"/>
          </a:xfrm>
          <a:prstGeom prst="rect">
            <a:avLst/>
          </a:prstGeom>
          <a:noFill/>
        </p:spPr>
        <p:txBody>
          <a:bodyPr wrap="square" rtlCol="0">
            <a:spAutoFit/>
          </a:bodyPr>
          <a:lstStyle/>
          <a:p>
            <a:r>
              <a:rPr lang="en-US" sz="4000" dirty="0"/>
              <a:t>$2</a:t>
            </a:r>
          </a:p>
        </p:txBody>
      </p:sp>
      <p:sp>
        <p:nvSpPr>
          <p:cNvPr id="31" name="TextBox 30">
            <a:extLst>
              <a:ext uri="{FF2B5EF4-FFF2-40B4-BE49-F238E27FC236}">
                <a16:creationId xmlns:a16="http://schemas.microsoft.com/office/drawing/2014/main" id="{1634E65D-9F7A-7E65-2F96-F2BE6BD25B3D}"/>
              </a:ext>
            </a:extLst>
          </p:cNvPr>
          <p:cNvSpPr txBox="1"/>
          <p:nvPr/>
        </p:nvSpPr>
        <p:spPr>
          <a:xfrm>
            <a:off x="9306272" y="5469077"/>
            <a:ext cx="1915033" cy="707886"/>
          </a:xfrm>
          <a:prstGeom prst="rect">
            <a:avLst/>
          </a:prstGeom>
          <a:noFill/>
        </p:spPr>
        <p:txBody>
          <a:bodyPr wrap="square" rtlCol="0">
            <a:spAutoFit/>
          </a:bodyPr>
          <a:lstStyle/>
          <a:p>
            <a:r>
              <a:rPr lang="en-US" sz="4000" dirty="0"/>
              <a:t>$4</a:t>
            </a:r>
          </a:p>
        </p:txBody>
      </p:sp>
      <p:sp>
        <p:nvSpPr>
          <p:cNvPr id="32" name="TextBox 31">
            <a:extLst>
              <a:ext uri="{FF2B5EF4-FFF2-40B4-BE49-F238E27FC236}">
                <a16:creationId xmlns:a16="http://schemas.microsoft.com/office/drawing/2014/main" id="{CFD1B121-ECCF-AA45-98C1-0D7939374186}"/>
              </a:ext>
            </a:extLst>
          </p:cNvPr>
          <p:cNvSpPr txBox="1"/>
          <p:nvPr/>
        </p:nvSpPr>
        <p:spPr>
          <a:xfrm>
            <a:off x="5809871" y="5469077"/>
            <a:ext cx="1915033" cy="707886"/>
          </a:xfrm>
          <a:prstGeom prst="rect">
            <a:avLst/>
          </a:prstGeom>
          <a:noFill/>
        </p:spPr>
        <p:txBody>
          <a:bodyPr wrap="square" rtlCol="0">
            <a:spAutoFit/>
          </a:bodyPr>
          <a:lstStyle/>
          <a:p>
            <a:r>
              <a:rPr lang="en-US" sz="4000" dirty="0"/>
              <a:t>$8</a:t>
            </a:r>
          </a:p>
        </p:txBody>
      </p:sp>
    </p:spTree>
    <p:extLst>
      <p:ext uri="{BB962C8B-B14F-4D97-AF65-F5344CB8AC3E}">
        <p14:creationId xmlns:p14="http://schemas.microsoft.com/office/powerpoint/2010/main" val="960105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5FB12-5CBD-5259-99AC-6F60D7C43D06}"/>
              </a:ext>
            </a:extLst>
          </p:cNvPr>
          <p:cNvSpPr>
            <a:spLocks noGrp="1"/>
          </p:cNvSpPr>
          <p:nvPr>
            <p:ph type="title"/>
          </p:nvPr>
        </p:nvSpPr>
        <p:spPr/>
        <p:txBody>
          <a:bodyPr/>
          <a:lstStyle/>
          <a:p>
            <a:r>
              <a:rPr lang="en-US" dirty="0"/>
              <a:t>Compute the 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1AD301-925F-139B-E313-DA9E0A00826B}"/>
                  </a:ext>
                </a:extLst>
              </p:cNvPr>
              <p:cNvSpPr>
                <a:spLocks noGrp="1"/>
              </p:cNvSpPr>
              <p:nvPr>
                <p:ph idx="1"/>
              </p:nvPr>
            </p:nvSpPr>
            <p:spPr/>
            <p:txBody>
              <a:bodyPr/>
              <a:lstStyle/>
              <a:p>
                <a:r>
                  <a:rPr lang="en-US" dirty="0"/>
                  <a:t>ATE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100</m:t>
                        </m:r>
                      </m:den>
                    </m:f>
                    <m:d>
                      <m:dPr>
                        <m:ctrlPr>
                          <a:rPr lang="en-US" b="0" i="1" smtClean="0">
                            <a:latin typeface="Cambria Math" panose="02040503050406030204" pitchFamily="18" charset="0"/>
                          </a:rPr>
                        </m:ctrlPr>
                      </m:dPr>
                      <m:e>
                        <m:r>
                          <a:rPr lang="en-US" b="0" i="1" smtClean="0">
                            <a:latin typeface="Cambria Math" panose="02040503050406030204" pitchFamily="18" charset="0"/>
                          </a:rPr>
                          <m:t>40 ×</m:t>
                        </m:r>
                        <m:d>
                          <m:dPr>
                            <m:ctrlPr>
                              <a:rPr lang="en-US" b="0" i="1" smtClean="0">
                                <a:latin typeface="Cambria Math" panose="02040503050406030204" pitchFamily="18" charset="0"/>
                              </a:rPr>
                            </m:ctrlPr>
                          </m:dPr>
                          <m:e>
                            <m:r>
                              <a:rPr lang="en-US" b="0" i="1" smtClean="0">
                                <a:latin typeface="Cambria Math" panose="02040503050406030204" pitchFamily="18" charset="0"/>
                              </a:rPr>
                              <m:t>5−1</m:t>
                            </m:r>
                          </m:e>
                        </m:d>
                        <m:r>
                          <a:rPr lang="en-US" b="0" i="1" smtClean="0">
                            <a:latin typeface="Cambria Math" panose="02040503050406030204" pitchFamily="18" charset="0"/>
                          </a:rPr>
                          <m:t>+30×</m:t>
                        </m:r>
                        <m:d>
                          <m:dPr>
                            <m:ctrlPr>
                              <a:rPr lang="en-US" b="0" i="1" smtClean="0">
                                <a:latin typeface="Cambria Math" panose="02040503050406030204" pitchFamily="18" charset="0"/>
                              </a:rPr>
                            </m:ctrlPr>
                          </m:dPr>
                          <m:e>
                            <m:r>
                              <a:rPr lang="en-US" b="0" i="1" smtClean="0">
                                <a:latin typeface="Cambria Math" panose="02040503050406030204" pitchFamily="18" charset="0"/>
                              </a:rPr>
                              <m:t>8−1</m:t>
                            </m:r>
                          </m:e>
                        </m:d>
                        <m:r>
                          <a:rPr lang="en-US" b="0" i="1" smtClean="0">
                            <a:latin typeface="Cambria Math" panose="02040503050406030204" pitchFamily="18" charset="0"/>
                          </a:rPr>
                          <m:t>+30×</m:t>
                        </m:r>
                        <m:d>
                          <m:dPr>
                            <m:ctrlPr>
                              <a:rPr lang="en-US" b="0" i="1" smtClean="0">
                                <a:latin typeface="Cambria Math" panose="02040503050406030204" pitchFamily="18" charset="0"/>
                              </a:rPr>
                            </m:ctrlPr>
                          </m:dPr>
                          <m:e>
                            <m:r>
                              <a:rPr lang="en-US" b="0" i="1" smtClean="0">
                                <a:latin typeface="Cambria Math" panose="02040503050406030204" pitchFamily="18" charset="0"/>
                              </a:rPr>
                              <m:t>4−2</m:t>
                            </m:r>
                          </m:e>
                        </m:d>
                      </m:e>
                    </m:d>
                    <m:r>
                      <a:rPr lang="en-US" b="0" i="1" smtClean="0">
                        <a:latin typeface="Cambria Math" panose="02040503050406030204" pitchFamily="18" charset="0"/>
                      </a:rPr>
                      <m:t>=$4.3</m:t>
                    </m:r>
                  </m:oMath>
                </a14:m>
                <a:endParaRPr lang="en-US" dirty="0"/>
              </a:p>
            </p:txBody>
          </p:sp>
        </mc:Choice>
        <mc:Fallback xmlns="">
          <p:sp>
            <p:nvSpPr>
              <p:cNvPr id="3" name="Content Placeholder 2">
                <a:extLst>
                  <a:ext uri="{FF2B5EF4-FFF2-40B4-BE49-F238E27FC236}">
                    <a16:creationId xmlns:a16="http://schemas.microsoft.com/office/drawing/2014/main" id="{921AD301-925F-139B-E313-DA9E0A00826B}"/>
                  </a:ext>
                </a:extLst>
              </p:cNvPr>
              <p:cNvSpPr>
                <a:spLocks noGrp="1" noRot="1" noChangeAspect="1" noMove="1" noResize="1" noEditPoints="1" noAdjustHandles="1" noChangeArrowheads="1" noChangeShapeType="1" noTextEdit="1"/>
              </p:cNvSpPr>
              <p:nvPr>
                <p:ph idx="1"/>
              </p:nvPr>
            </p:nvSpPr>
            <p:spPr>
              <a:blipFill>
                <a:blip r:embed="rId2"/>
                <a:stretch>
                  <a:fillRect l="-1086" t="-291"/>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66C1EE6C-5BA8-0757-85FC-7F9D0E6598CE}"/>
              </a:ext>
            </a:extLst>
          </p:cNvPr>
          <p:cNvGrpSpPr/>
          <p:nvPr/>
        </p:nvGrpSpPr>
        <p:grpSpPr>
          <a:xfrm>
            <a:off x="5214938" y="4029075"/>
            <a:ext cx="6552221" cy="2647710"/>
            <a:chOff x="5214938" y="4029075"/>
            <a:chExt cx="6552221" cy="2647710"/>
          </a:xfrm>
        </p:grpSpPr>
        <p:sp>
          <p:nvSpPr>
            <p:cNvPr id="33" name="Rectangle 32">
              <a:extLst>
                <a:ext uri="{FF2B5EF4-FFF2-40B4-BE49-F238E27FC236}">
                  <a16:creationId xmlns:a16="http://schemas.microsoft.com/office/drawing/2014/main" id="{0E675354-5E06-34A2-7030-4DA6DD6622DA}"/>
                </a:ext>
              </a:extLst>
            </p:cNvPr>
            <p:cNvSpPr/>
            <p:nvPr/>
          </p:nvSpPr>
          <p:spPr>
            <a:xfrm>
              <a:off x="5214938" y="4029075"/>
              <a:ext cx="6552221" cy="264771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FEA8554C-BB0C-A264-7108-62C645FDE540}"/>
                </a:ext>
              </a:extLst>
            </p:cNvPr>
            <p:cNvGrpSpPr/>
            <p:nvPr/>
          </p:nvGrpSpPr>
          <p:grpSpPr>
            <a:xfrm>
              <a:off x="5582366" y="4287098"/>
              <a:ext cx="6184793" cy="2205777"/>
              <a:chOff x="517366" y="2382837"/>
              <a:chExt cx="11067107" cy="3947031"/>
            </a:xfrm>
          </p:grpSpPr>
          <p:grpSp>
            <p:nvGrpSpPr>
              <p:cNvPr id="4" name="Group 3">
                <a:extLst>
                  <a:ext uri="{FF2B5EF4-FFF2-40B4-BE49-F238E27FC236}">
                    <a16:creationId xmlns:a16="http://schemas.microsoft.com/office/drawing/2014/main" id="{732C1A1E-2A0B-834C-F8F4-2BC794EC0050}"/>
                  </a:ext>
                </a:extLst>
              </p:cNvPr>
              <p:cNvGrpSpPr/>
              <p:nvPr/>
            </p:nvGrpSpPr>
            <p:grpSpPr>
              <a:xfrm>
                <a:off x="1638247" y="2382837"/>
                <a:ext cx="3897828" cy="1781556"/>
                <a:chOff x="5395859" y="5668962"/>
                <a:chExt cx="3897828" cy="1781556"/>
              </a:xfrm>
            </p:grpSpPr>
            <p:grpSp>
              <p:nvGrpSpPr>
                <p:cNvPr id="5" name="Group 4">
                  <a:extLst>
                    <a:ext uri="{FF2B5EF4-FFF2-40B4-BE49-F238E27FC236}">
                      <a16:creationId xmlns:a16="http://schemas.microsoft.com/office/drawing/2014/main" id="{CADD7B33-0F40-F74E-4F0E-6F951DC722CC}"/>
                    </a:ext>
                  </a:extLst>
                </p:cNvPr>
                <p:cNvGrpSpPr/>
                <p:nvPr/>
              </p:nvGrpSpPr>
              <p:grpSpPr>
                <a:xfrm>
                  <a:off x="5395859" y="5668962"/>
                  <a:ext cx="2893323" cy="1177927"/>
                  <a:chOff x="7326902" y="5133973"/>
                  <a:chExt cx="2893323" cy="1177927"/>
                </a:xfrm>
              </p:grpSpPr>
              <p:pic>
                <p:nvPicPr>
                  <p:cNvPr id="7" name="Picture 6">
                    <a:extLst>
                      <a:ext uri="{FF2B5EF4-FFF2-40B4-BE49-F238E27FC236}">
                        <a16:creationId xmlns:a16="http://schemas.microsoft.com/office/drawing/2014/main" id="{74F28B4E-5DBD-E3D7-EF52-43E8E415056E}"/>
                      </a:ext>
                    </a:extLst>
                  </p:cNvPr>
                  <p:cNvPicPr>
                    <a:picLocks noChangeAspect="1"/>
                  </p:cNvPicPr>
                  <p:nvPr/>
                </p:nvPicPr>
                <p:blipFill>
                  <a:blip r:embed="rId3"/>
                  <a:stretch>
                    <a:fillRect/>
                  </a:stretch>
                </p:blipFill>
                <p:spPr>
                  <a:xfrm>
                    <a:off x="7326902" y="5133975"/>
                    <a:ext cx="780138" cy="1177925"/>
                  </a:xfrm>
                  <a:prstGeom prst="rect">
                    <a:avLst/>
                  </a:prstGeom>
                </p:spPr>
              </p:pic>
              <p:pic>
                <p:nvPicPr>
                  <p:cNvPr id="8" name="Picture 7">
                    <a:extLst>
                      <a:ext uri="{FF2B5EF4-FFF2-40B4-BE49-F238E27FC236}">
                        <a16:creationId xmlns:a16="http://schemas.microsoft.com/office/drawing/2014/main" id="{BE514B39-E15A-A205-F847-6BDEA06D5D57}"/>
                      </a:ext>
                    </a:extLst>
                  </p:cNvPr>
                  <p:cNvPicPr>
                    <a:picLocks noChangeAspect="1"/>
                  </p:cNvPicPr>
                  <p:nvPr/>
                </p:nvPicPr>
                <p:blipFill>
                  <a:blip r:embed="rId3"/>
                  <a:stretch>
                    <a:fillRect/>
                  </a:stretch>
                </p:blipFill>
                <p:spPr>
                  <a:xfrm>
                    <a:off x="8031297" y="5133974"/>
                    <a:ext cx="780138" cy="1177925"/>
                  </a:xfrm>
                  <a:prstGeom prst="rect">
                    <a:avLst/>
                  </a:prstGeom>
                </p:spPr>
              </p:pic>
              <p:pic>
                <p:nvPicPr>
                  <p:cNvPr id="9" name="Picture 8">
                    <a:extLst>
                      <a:ext uri="{FF2B5EF4-FFF2-40B4-BE49-F238E27FC236}">
                        <a16:creationId xmlns:a16="http://schemas.microsoft.com/office/drawing/2014/main" id="{F8CECA0A-CC68-03FA-2153-4966D29E7620}"/>
                      </a:ext>
                    </a:extLst>
                  </p:cNvPr>
                  <p:cNvPicPr>
                    <a:picLocks noChangeAspect="1"/>
                  </p:cNvPicPr>
                  <p:nvPr/>
                </p:nvPicPr>
                <p:blipFill>
                  <a:blip r:embed="rId3"/>
                  <a:stretch>
                    <a:fillRect/>
                  </a:stretch>
                </p:blipFill>
                <p:spPr>
                  <a:xfrm>
                    <a:off x="8735692" y="5133974"/>
                    <a:ext cx="780138" cy="1177925"/>
                  </a:xfrm>
                  <a:prstGeom prst="rect">
                    <a:avLst/>
                  </a:prstGeom>
                </p:spPr>
              </p:pic>
              <p:pic>
                <p:nvPicPr>
                  <p:cNvPr id="10" name="Picture 9">
                    <a:extLst>
                      <a:ext uri="{FF2B5EF4-FFF2-40B4-BE49-F238E27FC236}">
                        <a16:creationId xmlns:a16="http://schemas.microsoft.com/office/drawing/2014/main" id="{7D2D3D68-14C9-268A-8AF0-8250FF544786}"/>
                      </a:ext>
                    </a:extLst>
                  </p:cNvPr>
                  <p:cNvPicPr>
                    <a:picLocks noChangeAspect="1"/>
                  </p:cNvPicPr>
                  <p:nvPr/>
                </p:nvPicPr>
                <p:blipFill>
                  <a:blip r:embed="rId3"/>
                  <a:stretch>
                    <a:fillRect/>
                  </a:stretch>
                </p:blipFill>
                <p:spPr>
                  <a:xfrm>
                    <a:off x="9440087" y="5133973"/>
                    <a:ext cx="780138" cy="1177925"/>
                  </a:xfrm>
                  <a:prstGeom prst="rect">
                    <a:avLst/>
                  </a:prstGeom>
                </p:spPr>
              </p:pic>
            </p:grpSp>
            <p:sp>
              <p:nvSpPr>
                <p:cNvPr id="6" name="TextBox 5">
                  <a:extLst>
                    <a:ext uri="{FF2B5EF4-FFF2-40B4-BE49-F238E27FC236}">
                      <a16:creationId xmlns:a16="http://schemas.microsoft.com/office/drawing/2014/main" id="{2D063C6B-62E2-0108-D7CE-7CC4B4EE44F2}"/>
                    </a:ext>
                  </a:extLst>
                </p:cNvPr>
                <p:cNvSpPr txBox="1"/>
                <p:nvPr/>
              </p:nvSpPr>
              <p:spPr>
                <a:xfrm>
                  <a:off x="5701416" y="6789633"/>
                  <a:ext cx="3592271" cy="660885"/>
                </a:xfrm>
                <a:prstGeom prst="rect">
                  <a:avLst/>
                </a:prstGeom>
                <a:noFill/>
              </p:spPr>
              <p:txBody>
                <a:bodyPr wrap="square" rtlCol="0">
                  <a:spAutoFit/>
                </a:bodyPr>
                <a:lstStyle/>
                <a:p>
                  <a:r>
                    <a:rPr lang="en-US" dirty="0">
                      <a:solidFill>
                        <a:schemeClr val="accent6"/>
                      </a:solidFill>
                    </a:rPr>
                    <a:t>40 compliers</a:t>
                  </a:r>
                </a:p>
              </p:txBody>
            </p:sp>
          </p:grpSp>
          <p:grpSp>
            <p:nvGrpSpPr>
              <p:cNvPr id="11" name="Group 10">
                <a:extLst>
                  <a:ext uri="{FF2B5EF4-FFF2-40B4-BE49-F238E27FC236}">
                    <a16:creationId xmlns:a16="http://schemas.microsoft.com/office/drawing/2014/main" id="{2E845592-4380-9576-CB7B-47662D173108}"/>
                  </a:ext>
                </a:extLst>
              </p:cNvPr>
              <p:cNvGrpSpPr/>
              <p:nvPr/>
            </p:nvGrpSpPr>
            <p:grpSpPr>
              <a:xfrm>
                <a:off x="4868219" y="2382838"/>
                <a:ext cx="3592270" cy="1789078"/>
                <a:chOff x="5033560" y="5668963"/>
                <a:chExt cx="3592270" cy="1789078"/>
              </a:xfrm>
            </p:grpSpPr>
            <p:grpSp>
              <p:nvGrpSpPr>
                <p:cNvPr id="12" name="Group 11">
                  <a:extLst>
                    <a:ext uri="{FF2B5EF4-FFF2-40B4-BE49-F238E27FC236}">
                      <a16:creationId xmlns:a16="http://schemas.microsoft.com/office/drawing/2014/main" id="{F0035C59-E1DA-BB56-354A-961BBE92C02B}"/>
                    </a:ext>
                  </a:extLst>
                </p:cNvPr>
                <p:cNvGrpSpPr/>
                <p:nvPr/>
              </p:nvGrpSpPr>
              <p:grpSpPr>
                <a:xfrm>
                  <a:off x="5395859" y="5668963"/>
                  <a:ext cx="2188928" cy="1177926"/>
                  <a:chOff x="7326902" y="5133974"/>
                  <a:chExt cx="2188928" cy="1177926"/>
                </a:xfrm>
              </p:grpSpPr>
              <p:pic>
                <p:nvPicPr>
                  <p:cNvPr id="14" name="Picture 13">
                    <a:extLst>
                      <a:ext uri="{FF2B5EF4-FFF2-40B4-BE49-F238E27FC236}">
                        <a16:creationId xmlns:a16="http://schemas.microsoft.com/office/drawing/2014/main" id="{E9C9E4A5-BCB5-69DD-5C02-B7C83B8B6809}"/>
                      </a:ext>
                    </a:extLst>
                  </p:cNvPr>
                  <p:cNvPicPr>
                    <a:picLocks noChangeAspect="1"/>
                  </p:cNvPicPr>
                  <p:nvPr/>
                </p:nvPicPr>
                <p:blipFill>
                  <a:blip r:embed="rId3"/>
                  <a:stretch>
                    <a:fillRect/>
                  </a:stretch>
                </p:blipFill>
                <p:spPr>
                  <a:xfrm>
                    <a:off x="7326902" y="5133975"/>
                    <a:ext cx="780138" cy="1177925"/>
                  </a:xfrm>
                  <a:prstGeom prst="rect">
                    <a:avLst/>
                  </a:prstGeom>
                </p:spPr>
              </p:pic>
              <p:pic>
                <p:nvPicPr>
                  <p:cNvPr id="15" name="Picture 14">
                    <a:extLst>
                      <a:ext uri="{FF2B5EF4-FFF2-40B4-BE49-F238E27FC236}">
                        <a16:creationId xmlns:a16="http://schemas.microsoft.com/office/drawing/2014/main" id="{A38D362B-D71B-6563-1705-62410BEC3D3F}"/>
                      </a:ext>
                    </a:extLst>
                  </p:cNvPr>
                  <p:cNvPicPr>
                    <a:picLocks noChangeAspect="1"/>
                  </p:cNvPicPr>
                  <p:nvPr/>
                </p:nvPicPr>
                <p:blipFill>
                  <a:blip r:embed="rId3"/>
                  <a:stretch>
                    <a:fillRect/>
                  </a:stretch>
                </p:blipFill>
                <p:spPr>
                  <a:xfrm>
                    <a:off x="8031297" y="5133974"/>
                    <a:ext cx="780138" cy="1177925"/>
                  </a:xfrm>
                  <a:prstGeom prst="rect">
                    <a:avLst/>
                  </a:prstGeom>
                </p:spPr>
              </p:pic>
              <p:pic>
                <p:nvPicPr>
                  <p:cNvPr id="16" name="Picture 15">
                    <a:extLst>
                      <a:ext uri="{FF2B5EF4-FFF2-40B4-BE49-F238E27FC236}">
                        <a16:creationId xmlns:a16="http://schemas.microsoft.com/office/drawing/2014/main" id="{30A33A29-AF04-508B-E693-053CD418F53A}"/>
                      </a:ext>
                    </a:extLst>
                  </p:cNvPr>
                  <p:cNvPicPr>
                    <a:picLocks noChangeAspect="1"/>
                  </p:cNvPicPr>
                  <p:nvPr/>
                </p:nvPicPr>
                <p:blipFill>
                  <a:blip r:embed="rId3"/>
                  <a:stretch>
                    <a:fillRect/>
                  </a:stretch>
                </p:blipFill>
                <p:spPr>
                  <a:xfrm>
                    <a:off x="8735692" y="5133974"/>
                    <a:ext cx="780138" cy="1177925"/>
                  </a:xfrm>
                  <a:prstGeom prst="rect">
                    <a:avLst/>
                  </a:prstGeom>
                </p:spPr>
              </p:pic>
            </p:grpSp>
            <p:sp>
              <p:nvSpPr>
                <p:cNvPr id="13" name="TextBox 12">
                  <a:extLst>
                    <a:ext uri="{FF2B5EF4-FFF2-40B4-BE49-F238E27FC236}">
                      <a16:creationId xmlns:a16="http://schemas.microsoft.com/office/drawing/2014/main" id="{33A6490E-2856-1A75-9DEC-D5A8C83D94F8}"/>
                    </a:ext>
                  </a:extLst>
                </p:cNvPr>
                <p:cNvSpPr txBox="1"/>
                <p:nvPr/>
              </p:nvSpPr>
              <p:spPr>
                <a:xfrm>
                  <a:off x="5033560" y="6797156"/>
                  <a:ext cx="3592270" cy="660885"/>
                </a:xfrm>
                <a:prstGeom prst="rect">
                  <a:avLst/>
                </a:prstGeom>
                <a:noFill/>
              </p:spPr>
              <p:txBody>
                <a:bodyPr wrap="square" rtlCol="0">
                  <a:spAutoFit/>
                </a:bodyPr>
                <a:lstStyle/>
                <a:p>
                  <a:r>
                    <a:rPr lang="en-US" dirty="0">
                      <a:solidFill>
                        <a:schemeClr val="accent1"/>
                      </a:solidFill>
                    </a:rPr>
                    <a:t>30 always-takers</a:t>
                  </a:r>
                </a:p>
              </p:txBody>
            </p:sp>
          </p:grpSp>
          <p:grpSp>
            <p:nvGrpSpPr>
              <p:cNvPr id="17" name="Group 16">
                <a:extLst>
                  <a:ext uri="{FF2B5EF4-FFF2-40B4-BE49-F238E27FC236}">
                    <a16:creationId xmlns:a16="http://schemas.microsoft.com/office/drawing/2014/main" id="{0B20F589-B0BC-DF14-CFF2-7793EBE57CF4}"/>
                  </a:ext>
                </a:extLst>
              </p:cNvPr>
              <p:cNvGrpSpPr/>
              <p:nvPr/>
            </p:nvGrpSpPr>
            <p:grpSpPr>
              <a:xfrm>
                <a:off x="8136185" y="2398197"/>
                <a:ext cx="3448288" cy="1812874"/>
                <a:chOff x="4975202" y="5668963"/>
                <a:chExt cx="3448288" cy="1812874"/>
              </a:xfrm>
            </p:grpSpPr>
            <p:grpSp>
              <p:nvGrpSpPr>
                <p:cNvPr id="18" name="Group 17">
                  <a:extLst>
                    <a:ext uri="{FF2B5EF4-FFF2-40B4-BE49-F238E27FC236}">
                      <a16:creationId xmlns:a16="http://schemas.microsoft.com/office/drawing/2014/main" id="{488891BF-61B4-08E1-9658-A7F46463512F}"/>
                    </a:ext>
                  </a:extLst>
                </p:cNvPr>
                <p:cNvGrpSpPr/>
                <p:nvPr/>
              </p:nvGrpSpPr>
              <p:grpSpPr>
                <a:xfrm>
                  <a:off x="5395859" y="5668963"/>
                  <a:ext cx="2188928" cy="1177926"/>
                  <a:chOff x="7326902" y="5133974"/>
                  <a:chExt cx="2188928" cy="1177926"/>
                </a:xfrm>
              </p:grpSpPr>
              <p:pic>
                <p:nvPicPr>
                  <p:cNvPr id="20" name="Picture 19">
                    <a:extLst>
                      <a:ext uri="{FF2B5EF4-FFF2-40B4-BE49-F238E27FC236}">
                        <a16:creationId xmlns:a16="http://schemas.microsoft.com/office/drawing/2014/main" id="{880EEA7B-5753-C29C-F52D-F9E7DCA8EC72}"/>
                      </a:ext>
                    </a:extLst>
                  </p:cNvPr>
                  <p:cNvPicPr>
                    <a:picLocks noChangeAspect="1"/>
                  </p:cNvPicPr>
                  <p:nvPr/>
                </p:nvPicPr>
                <p:blipFill>
                  <a:blip r:embed="rId3"/>
                  <a:stretch>
                    <a:fillRect/>
                  </a:stretch>
                </p:blipFill>
                <p:spPr>
                  <a:xfrm>
                    <a:off x="7326902" y="5133975"/>
                    <a:ext cx="780138" cy="1177925"/>
                  </a:xfrm>
                  <a:prstGeom prst="rect">
                    <a:avLst/>
                  </a:prstGeom>
                </p:spPr>
              </p:pic>
              <p:pic>
                <p:nvPicPr>
                  <p:cNvPr id="21" name="Picture 20">
                    <a:extLst>
                      <a:ext uri="{FF2B5EF4-FFF2-40B4-BE49-F238E27FC236}">
                        <a16:creationId xmlns:a16="http://schemas.microsoft.com/office/drawing/2014/main" id="{F54FAB53-90F2-03E1-89F0-B716D1ABC175}"/>
                      </a:ext>
                    </a:extLst>
                  </p:cNvPr>
                  <p:cNvPicPr>
                    <a:picLocks noChangeAspect="1"/>
                  </p:cNvPicPr>
                  <p:nvPr/>
                </p:nvPicPr>
                <p:blipFill>
                  <a:blip r:embed="rId3"/>
                  <a:stretch>
                    <a:fillRect/>
                  </a:stretch>
                </p:blipFill>
                <p:spPr>
                  <a:xfrm>
                    <a:off x="8031297" y="5133974"/>
                    <a:ext cx="780138" cy="1177925"/>
                  </a:xfrm>
                  <a:prstGeom prst="rect">
                    <a:avLst/>
                  </a:prstGeom>
                </p:spPr>
              </p:pic>
              <p:pic>
                <p:nvPicPr>
                  <p:cNvPr id="22" name="Picture 21">
                    <a:extLst>
                      <a:ext uri="{FF2B5EF4-FFF2-40B4-BE49-F238E27FC236}">
                        <a16:creationId xmlns:a16="http://schemas.microsoft.com/office/drawing/2014/main" id="{B2C03CD7-6B6B-191D-9180-39DC54C9D153}"/>
                      </a:ext>
                    </a:extLst>
                  </p:cNvPr>
                  <p:cNvPicPr>
                    <a:picLocks noChangeAspect="1"/>
                  </p:cNvPicPr>
                  <p:nvPr/>
                </p:nvPicPr>
                <p:blipFill>
                  <a:blip r:embed="rId3"/>
                  <a:stretch>
                    <a:fillRect/>
                  </a:stretch>
                </p:blipFill>
                <p:spPr>
                  <a:xfrm>
                    <a:off x="8735692" y="5133974"/>
                    <a:ext cx="780138" cy="1177925"/>
                  </a:xfrm>
                  <a:prstGeom prst="rect">
                    <a:avLst/>
                  </a:prstGeom>
                </p:spPr>
              </p:pic>
            </p:grpSp>
            <p:sp>
              <p:nvSpPr>
                <p:cNvPr id="19" name="TextBox 18">
                  <a:extLst>
                    <a:ext uri="{FF2B5EF4-FFF2-40B4-BE49-F238E27FC236}">
                      <a16:creationId xmlns:a16="http://schemas.microsoft.com/office/drawing/2014/main" id="{26BBD0BD-5F0F-E079-9897-209C1DBE3C7F}"/>
                    </a:ext>
                  </a:extLst>
                </p:cNvPr>
                <p:cNvSpPr txBox="1"/>
                <p:nvPr/>
              </p:nvSpPr>
              <p:spPr>
                <a:xfrm>
                  <a:off x="4975202" y="6820952"/>
                  <a:ext cx="3448288" cy="660885"/>
                </a:xfrm>
                <a:prstGeom prst="rect">
                  <a:avLst/>
                </a:prstGeom>
                <a:noFill/>
              </p:spPr>
              <p:txBody>
                <a:bodyPr wrap="square" rtlCol="0">
                  <a:spAutoFit/>
                </a:bodyPr>
                <a:lstStyle/>
                <a:p>
                  <a:r>
                    <a:rPr lang="en-US" dirty="0">
                      <a:solidFill>
                        <a:schemeClr val="accent2"/>
                      </a:solidFill>
                    </a:rPr>
                    <a:t>30 never-takers</a:t>
                  </a:r>
                </a:p>
              </p:txBody>
            </p:sp>
          </p:grpSp>
          <p:pic>
            <p:nvPicPr>
              <p:cNvPr id="23" name="Picture 2" descr="Money Stack | Totally Accurate BattleGrounds Wiki | Fandom">
                <a:extLst>
                  <a:ext uri="{FF2B5EF4-FFF2-40B4-BE49-F238E27FC236}">
                    <a16:creationId xmlns:a16="http://schemas.microsoft.com/office/drawing/2014/main" id="{8AD67CD1-9C5F-F111-CF3F-CDD1E63A76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366" y="4145478"/>
                <a:ext cx="641665" cy="6385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Money Stack | Totally Accurate BattleGrounds Wiki | Fandom">
                <a:extLst>
                  <a:ext uri="{FF2B5EF4-FFF2-40B4-BE49-F238E27FC236}">
                    <a16:creationId xmlns:a16="http://schemas.microsoft.com/office/drawing/2014/main" id="{7AD7746B-31F7-B7EB-C4B2-A14AE7195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367" y="5538450"/>
                <a:ext cx="641665" cy="63851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Page 12 | Mortarboard Cap Images - Free Download on Freepik">
                <a:extLst>
                  <a:ext uri="{FF2B5EF4-FFF2-40B4-BE49-F238E27FC236}">
                    <a16:creationId xmlns:a16="http://schemas.microsoft.com/office/drawing/2014/main" id="{D814C16D-8A04-2C67-0713-E71D316077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13024">
                <a:off x="903155" y="5538450"/>
                <a:ext cx="345869" cy="34417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64B06F1-50C8-21DD-D874-9D47752B6BEF}"/>
                  </a:ext>
                </a:extLst>
              </p:cNvPr>
              <p:cNvSpPr txBox="1"/>
              <p:nvPr/>
            </p:nvSpPr>
            <p:spPr>
              <a:xfrm>
                <a:off x="2552066" y="5503762"/>
                <a:ext cx="1915033" cy="826106"/>
              </a:xfrm>
              <a:prstGeom prst="rect">
                <a:avLst/>
              </a:prstGeom>
              <a:noFill/>
            </p:spPr>
            <p:txBody>
              <a:bodyPr wrap="square" rtlCol="0">
                <a:spAutoFit/>
              </a:bodyPr>
              <a:lstStyle/>
              <a:p>
                <a:r>
                  <a:rPr lang="en-US" sz="2400" dirty="0"/>
                  <a:t>$5</a:t>
                </a:r>
              </a:p>
            </p:txBody>
          </p:sp>
          <p:sp>
            <p:nvSpPr>
              <p:cNvPr id="27" name="TextBox 26">
                <a:extLst>
                  <a:ext uri="{FF2B5EF4-FFF2-40B4-BE49-F238E27FC236}">
                    <a16:creationId xmlns:a16="http://schemas.microsoft.com/office/drawing/2014/main" id="{97334304-9F31-F23B-B82C-04C3C88C297B}"/>
                  </a:ext>
                </a:extLst>
              </p:cNvPr>
              <p:cNvSpPr txBox="1"/>
              <p:nvPr/>
            </p:nvSpPr>
            <p:spPr>
              <a:xfrm>
                <a:off x="2552066" y="4254398"/>
                <a:ext cx="1915033" cy="826106"/>
              </a:xfrm>
              <a:prstGeom prst="rect">
                <a:avLst/>
              </a:prstGeom>
              <a:noFill/>
            </p:spPr>
            <p:txBody>
              <a:bodyPr wrap="square" rtlCol="0">
                <a:spAutoFit/>
              </a:bodyPr>
              <a:lstStyle/>
              <a:p>
                <a:r>
                  <a:rPr lang="en-US" sz="2400" dirty="0"/>
                  <a:t>$1</a:t>
                </a:r>
              </a:p>
            </p:txBody>
          </p:sp>
          <p:sp>
            <p:nvSpPr>
              <p:cNvPr id="28" name="TextBox 27">
                <a:extLst>
                  <a:ext uri="{FF2B5EF4-FFF2-40B4-BE49-F238E27FC236}">
                    <a16:creationId xmlns:a16="http://schemas.microsoft.com/office/drawing/2014/main" id="{FA26C40D-E5FB-9BE5-94C5-73D9305305DC}"/>
                  </a:ext>
                </a:extLst>
              </p:cNvPr>
              <p:cNvSpPr txBox="1"/>
              <p:nvPr/>
            </p:nvSpPr>
            <p:spPr>
              <a:xfrm>
                <a:off x="5809871" y="4160975"/>
                <a:ext cx="3527109" cy="826106"/>
              </a:xfrm>
              <a:prstGeom prst="rect">
                <a:avLst/>
              </a:prstGeom>
              <a:noFill/>
            </p:spPr>
            <p:txBody>
              <a:bodyPr wrap="square" rtlCol="0">
                <a:spAutoFit/>
              </a:bodyPr>
              <a:lstStyle/>
              <a:p>
                <a:r>
                  <a:rPr lang="en-US" sz="2400" dirty="0"/>
                  <a:t>$1</a:t>
                </a:r>
              </a:p>
            </p:txBody>
          </p:sp>
          <p:sp>
            <p:nvSpPr>
              <p:cNvPr id="29" name="TextBox 28">
                <a:extLst>
                  <a:ext uri="{FF2B5EF4-FFF2-40B4-BE49-F238E27FC236}">
                    <a16:creationId xmlns:a16="http://schemas.microsoft.com/office/drawing/2014/main" id="{53EEAD82-7FD4-5CB0-8CEB-201B3C8C8FE6}"/>
                  </a:ext>
                </a:extLst>
              </p:cNvPr>
              <p:cNvSpPr txBox="1"/>
              <p:nvPr/>
            </p:nvSpPr>
            <p:spPr>
              <a:xfrm>
                <a:off x="9261237" y="4254398"/>
                <a:ext cx="1915033" cy="826106"/>
              </a:xfrm>
              <a:prstGeom prst="rect">
                <a:avLst/>
              </a:prstGeom>
              <a:noFill/>
            </p:spPr>
            <p:txBody>
              <a:bodyPr wrap="square" rtlCol="0">
                <a:spAutoFit/>
              </a:bodyPr>
              <a:lstStyle/>
              <a:p>
                <a:r>
                  <a:rPr lang="en-US" sz="2400" dirty="0"/>
                  <a:t>$2</a:t>
                </a:r>
              </a:p>
            </p:txBody>
          </p:sp>
          <p:sp>
            <p:nvSpPr>
              <p:cNvPr id="30" name="TextBox 29">
                <a:extLst>
                  <a:ext uri="{FF2B5EF4-FFF2-40B4-BE49-F238E27FC236}">
                    <a16:creationId xmlns:a16="http://schemas.microsoft.com/office/drawing/2014/main" id="{8412352B-6E90-BF6B-110E-FA2E0E1FE9E0}"/>
                  </a:ext>
                </a:extLst>
              </p:cNvPr>
              <p:cNvSpPr txBox="1"/>
              <p:nvPr/>
            </p:nvSpPr>
            <p:spPr>
              <a:xfrm>
                <a:off x="9306273" y="5469078"/>
                <a:ext cx="1915033" cy="826106"/>
              </a:xfrm>
              <a:prstGeom prst="rect">
                <a:avLst/>
              </a:prstGeom>
              <a:noFill/>
            </p:spPr>
            <p:txBody>
              <a:bodyPr wrap="square" rtlCol="0">
                <a:spAutoFit/>
              </a:bodyPr>
              <a:lstStyle/>
              <a:p>
                <a:r>
                  <a:rPr lang="en-US" sz="2400" dirty="0"/>
                  <a:t>$4</a:t>
                </a:r>
              </a:p>
            </p:txBody>
          </p:sp>
          <p:sp>
            <p:nvSpPr>
              <p:cNvPr id="31" name="TextBox 30">
                <a:extLst>
                  <a:ext uri="{FF2B5EF4-FFF2-40B4-BE49-F238E27FC236}">
                    <a16:creationId xmlns:a16="http://schemas.microsoft.com/office/drawing/2014/main" id="{BF2A1B4E-65A2-5DC7-0907-EE68C9A0307B}"/>
                  </a:ext>
                </a:extLst>
              </p:cNvPr>
              <p:cNvSpPr txBox="1"/>
              <p:nvPr/>
            </p:nvSpPr>
            <p:spPr>
              <a:xfrm>
                <a:off x="5809871" y="5469076"/>
                <a:ext cx="1915033" cy="826106"/>
              </a:xfrm>
              <a:prstGeom prst="rect">
                <a:avLst/>
              </a:prstGeom>
              <a:noFill/>
            </p:spPr>
            <p:txBody>
              <a:bodyPr wrap="square" rtlCol="0">
                <a:spAutoFit/>
              </a:bodyPr>
              <a:lstStyle/>
              <a:p>
                <a:r>
                  <a:rPr lang="en-US" sz="2400" dirty="0"/>
                  <a:t>$8</a:t>
                </a:r>
              </a:p>
            </p:txBody>
          </p:sp>
        </p:grpSp>
      </p:grpSp>
    </p:spTree>
    <p:extLst>
      <p:ext uri="{BB962C8B-B14F-4D97-AF65-F5344CB8AC3E}">
        <p14:creationId xmlns:p14="http://schemas.microsoft.com/office/powerpoint/2010/main" val="71850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5FB12-5CBD-5259-99AC-6F60D7C43D06}"/>
              </a:ext>
            </a:extLst>
          </p:cNvPr>
          <p:cNvSpPr>
            <a:spLocks noGrp="1"/>
          </p:cNvSpPr>
          <p:nvPr>
            <p:ph type="title"/>
          </p:nvPr>
        </p:nvSpPr>
        <p:spPr/>
        <p:txBody>
          <a:bodyPr/>
          <a:lstStyle/>
          <a:p>
            <a:r>
              <a:rPr lang="en-US" dirty="0"/>
              <a:t>Compute the LATE</a:t>
            </a:r>
            <a:br>
              <a:rPr lang="en-US" dirty="0"/>
            </a:br>
            <a:r>
              <a:rPr lang="en-US" sz="2400" dirty="0"/>
              <a:t>(LATE = ATE on the compliers)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1AD301-925F-139B-E313-DA9E0A00826B}"/>
                  </a:ext>
                </a:extLst>
              </p:cNvPr>
              <p:cNvSpPr>
                <a:spLocks noGrp="1"/>
              </p:cNvSpPr>
              <p:nvPr>
                <p:ph idx="1"/>
              </p:nvPr>
            </p:nvSpPr>
            <p:spPr/>
            <p:txBody>
              <a:bodyPr/>
              <a:lstStyle/>
              <a:p>
                <a:r>
                  <a:rPr lang="en-US" dirty="0"/>
                  <a:t>LATE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40</m:t>
                        </m:r>
                      </m:den>
                    </m:f>
                    <m:d>
                      <m:dPr>
                        <m:ctrlPr>
                          <a:rPr lang="en-US" b="0" i="1" smtClean="0">
                            <a:latin typeface="Cambria Math" panose="02040503050406030204" pitchFamily="18" charset="0"/>
                          </a:rPr>
                        </m:ctrlPr>
                      </m:dPr>
                      <m:e>
                        <m:r>
                          <a:rPr lang="en-US" b="0" i="1" smtClean="0">
                            <a:latin typeface="Cambria Math" panose="02040503050406030204" pitchFamily="18" charset="0"/>
                          </a:rPr>
                          <m:t>40 ×</m:t>
                        </m:r>
                        <m:d>
                          <m:dPr>
                            <m:ctrlPr>
                              <a:rPr lang="en-US" b="0" i="1" smtClean="0">
                                <a:latin typeface="Cambria Math" panose="02040503050406030204" pitchFamily="18" charset="0"/>
                              </a:rPr>
                            </m:ctrlPr>
                          </m:dPr>
                          <m:e>
                            <m:r>
                              <a:rPr lang="en-US" b="0" i="1" smtClean="0">
                                <a:latin typeface="Cambria Math" panose="02040503050406030204" pitchFamily="18" charset="0"/>
                              </a:rPr>
                              <m:t>5−1</m:t>
                            </m:r>
                          </m:e>
                        </m:d>
                      </m:e>
                    </m:d>
                    <m:r>
                      <a:rPr lang="en-US" b="0" i="1" smtClean="0">
                        <a:latin typeface="Cambria Math" panose="02040503050406030204" pitchFamily="18" charset="0"/>
                      </a:rPr>
                      <m:t>=$4</m:t>
                    </m:r>
                  </m:oMath>
                </a14:m>
                <a:endParaRPr lang="en-US" dirty="0"/>
              </a:p>
            </p:txBody>
          </p:sp>
        </mc:Choice>
        <mc:Fallback xmlns="">
          <p:sp>
            <p:nvSpPr>
              <p:cNvPr id="3" name="Content Placeholder 2">
                <a:extLst>
                  <a:ext uri="{FF2B5EF4-FFF2-40B4-BE49-F238E27FC236}">
                    <a16:creationId xmlns:a16="http://schemas.microsoft.com/office/drawing/2014/main" id="{921AD301-925F-139B-E313-DA9E0A00826B}"/>
                  </a:ext>
                </a:extLst>
              </p:cNvPr>
              <p:cNvSpPr>
                <a:spLocks noGrp="1" noRot="1" noChangeAspect="1" noMove="1" noResize="1" noEditPoints="1" noAdjustHandles="1" noChangeArrowheads="1" noChangeShapeType="1" noTextEdit="1"/>
              </p:cNvSpPr>
              <p:nvPr>
                <p:ph idx="1"/>
              </p:nvPr>
            </p:nvSpPr>
            <p:spPr>
              <a:blipFill>
                <a:blip r:embed="rId2"/>
                <a:stretch>
                  <a:fillRect l="-1086" t="-291"/>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66C1EE6C-5BA8-0757-85FC-7F9D0E6598CE}"/>
              </a:ext>
            </a:extLst>
          </p:cNvPr>
          <p:cNvGrpSpPr/>
          <p:nvPr/>
        </p:nvGrpSpPr>
        <p:grpSpPr>
          <a:xfrm>
            <a:off x="5214938" y="4029075"/>
            <a:ext cx="6552221" cy="2647710"/>
            <a:chOff x="5214938" y="4029075"/>
            <a:chExt cx="6552221" cy="2647710"/>
          </a:xfrm>
        </p:grpSpPr>
        <p:sp>
          <p:nvSpPr>
            <p:cNvPr id="33" name="Rectangle 32">
              <a:extLst>
                <a:ext uri="{FF2B5EF4-FFF2-40B4-BE49-F238E27FC236}">
                  <a16:creationId xmlns:a16="http://schemas.microsoft.com/office/drawing/2014/main" id="{0E675354-5E06-34A2-7030-4DA6DD6622DA}"/>
                </a:ext>
              </a:extLst>
            </p:cNvPr>
            <p:cNvSpPr/>
            <p:nvPr/>
          </p:nvSpPr>
          <p:spPr>
            <a:xfrm>
              <a:off x="5214938" y="4029075"/>
              <a:ext cx="6552221" cy="264771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FEA8554C-BB0C-A264-7108-62C645FDE540}"/>
                </a:ext>
              </a:extLst>
            </p:cNvPr>
            <p:cNvGrpSpPr/>
            <p:nvPr/>
          </p:nvGrpSpPr>
          <p:grpSpPr>
            <a:xfrm>
              <a:off x="5582366" y="4287098"/>
              <a:ext cx="6184793" cy="2205777"/>
              <a:chOff x="517366" y="2382837"/>
              <a:chExt cx="11067107" cy="3947031"/>
            </a:xfrm>
          </p:grpSpPr>
          <p:grpSp>
            <p:nvGrpSpPr>
              <p:cNvPr id="4" name="Group 3">
                <a:extLst>
                  <a:ext uri="{FF2B5EF4-FFF2-40B4-BE49-F238E27FC236}">
                    <a16:creationId xmlns:a16="http://schemas.microsoft.com/office/drawing/2014/main" id="{732C1A1E-2A0B-834C-F8F4-2BC794EC0050}"/>
                  </a:ext>
                </a:extLst>
              </p:cNvPr>
              <p:cNvGrpSpPr/>
              <p:nvPr/>
            </p:nvGrpSpPr>
            <p:grpSpPr>
              <a:xfrm>
                <a:off x="1638247" y="2382837"/>
                <a:ext cx="3897828" cy="1781556"/>
                <a:chOff x="5395859" y="5668962"/>
                <a:chExt cx="3897828" cy="1781556"/>
              </a:xfrm>
            </p:grpSpPr>
            <p:grpSp>
              <p:nvGrpSpPr>
                <p:cNvPr id="5" name="Group 4">
                  <a:extLst>
                    <a:ext uri="{FF2B5EF4-FFF2-40B4-BE49-F238E27FC236}">
                      <a16:creationId xmlns:a16="http://schemas.microsoft.com/office/drawing/2014/main" id="{CADD7B33-0F40-F74E-4F0E-6F951DC722CC}"/>
                    </a:ext>
                  </a:extLst>
                </p:cNvPr>
                <p:cNvGrpSpPr/>
                <p:nvPr/>
              </p:nvGrpSpPr>
              <p:grpSpPr>
                <a:xfrm>
                  <a:off x="5395859" y="5668962"/>
                  <a:ext cx="2893323" cy="1177927"/>
                  <a:chOff x="7326902" y="5133973"/>
                  <a:chExt cx="2893323" cy="1177927"/>
                </a:xfrm>
              </p:grpSpPr>
              <p:pic>
                <p:nvPicPr>
                  <p:cNvPr id="7" name="Picture 6">
                    <a:extLst>
                      <a:ext uri="{FF2B5EF4-FFF2-40B4-BE49-F238E27FC236}">
                        <a16:creationId xmlns:a16="http://schemas.microsoft.com/office/drawing/2014/main" id="{74F28B4E-5DBD-E3D7-EF52-43E8E415056E}"/>
                      </a:ext>
                    </a:extLst>
                  </p:cNvPr>
                  <p:cNvPicPr>
                    <a:picLocks noChangeAspect="1"/>
                  </p:cNvPicPr>
                  <p:nvPr/>
                </p:nvPicPr>
                <p:blipFill>
                  <a:blip r:embed="rId3"/>
                  <a:stretch>
                    <a:fillRect/>
                  </a:stretch>
                </p:blipFill>
                <p:spPr>
                  <a:xfrm>
                    <a:off x="7326902" y="5133975"/>
                    <a:ext cx="780138" cy="1177925"/>
                  </a:xfrm>
                  <a:prstGeom prst="rect">
                    <a:avLst/>
                  </a:prstGeom>
                </p:spPr>
              </p:pic>
              <p:pic>
                <p:nvPicPr>
                  <p:cNvPr id="8" name="Picture 7">
                    <a:extLst>
                      <a:ext uri="{FF2B5EF4-FFF2-40B4-BE49-F238E27FC236}">
                        <a16:creationId xmlns:a16="http://schemas.microsoft.com/office/drawing/2014/main" id="{BE514B39-E15A-A205-F847-6BDEA06D5D57}"/>
                      </a:ext>
                    </a:extLst>
                  </p:cNvPr>
                  <p:cNvPicPr>
                    <a:picLocks noChangeAspect="1"/>
                  </p:cNvPicPr>
                  <p:nvPr/>
                </p:nvPicPr>
                <p:blipFill>
                  <a:blip r:embed="rId3"/>
                  <a:stretch>
                    <a:fillRect/>
                  </a:stretch>
                </p:blipFill>
                <p:spPr>
                  <a:xfrm>
                    <a:off x="8031297" y="5133974"/>
                    <a:ext cx="780138" cy="1177925"/>
                  </a:xfrm>
                  <a:prstGeom prst="rect">
                    <a:avLst/>
                  </a:prstGeom>
                </p:spPr>
              </p:pic>
              <p:pic>
                <p:nvPicPr>
                  <p:cNvPr id="9" name="Picture 8">
                    <a:extLst>
                      <a:ext uri="{FF2B5EF4-FFF2-40B4-BE49-F238E27FC236}">
                        <a16:creationId xmlns:a16="http://schemas.microsoft.com/office/drawing/2014/main" id="{F8CECA0A-CC68-03FA-2153-4966D29E7620}"/>
                      </a:ext>
                    </a:extLst>
                  </p:cNvPr>
                  <p:cNvPicPr>
                    <a:picLocks noChangeAspect="1"/>
                  </p:cNvPicPr>
                  <p:nvPr/>
                </p:nvPicPr>
                <p:blipFill>
                  <a:blip r:embed="rId3"/>
                  <a:stretch>
                    <a:fillRect/>
                  </a:stretch>
                </p:blipFill>
                <p:spPr>
                  <a:xfrm>
                    <a:off x="8735692" y="5133974"/>
                    <a:ext cx="780138" cy="1177925"/>
                  </a:xfrm>
                  <a:prstGeom prst="rect">
                    <a:avLst/>
                  </a:prstGeom>
                </p:spPr>
              </p:pic>
              <p:pic>
                <p:nvPicPr>
                  <p:cNvPr id="10" name="Picture 9">
                    <a:extLst>
                      <a:ext uri="{FF2B5EF4-FFF2-40B4-BE49-F238E27FC236}">
                        <a16:creationId xmlns:a16="http://schemas.microsoft.com/office/drawing/2014/main" id="{7D2D3D68-14C9-268A-8AF0-8250FF544786}"/>
                      </a:ext>
                    </a:extLst>
                  </p:cNvPr>
                  <p:cNvPicPr>
                    <a:picLocks noChangeAspect="1"/>
                  </p:cNvPicPr>
                  <p:nvPr/>
                </p:nvPicPr>
                <p:blipFill>
                  <a:blip r:embed="rId3"/>
                  <a:stretch>
                    <a:fillRect/>
                  </a:stretch>
                </p:blipFill>
                <p:spPr>
                  <a:xfrm>
                    <a:off x="9440087" y="5133973"/>
                    <a:ext cx="780138" cy="1177925"/>
                  </a:xfrm>
                  <a:prstGeom prst="rect">
                    <a:avLst/>
                  </a:prstGeom>
                </p:spPr>
              </p:pic>
            </p:grpSp>
            <p:sp>
              <p:nvSpPr>
                <p:cNvPr id="6" name="TextBox 5">
                  <a:extLst>
                    <a:ext uri="{FF2B5EF4-FFF2-40B4-BE49-F238E27FC236}">
                      <a16:creationId xmlns:a16="http://schemas.microsoft.com/office/drawing/2014/main" id="{2D063C6B-62E2-0108-D7CE-7CC4B4EE44F2}"/>
                    </a:ext>
                  </a:extLst>
                </p:cNvPr>
                <p:cNvSpPr txBox="1"/>
                <p:nvPr/>
              </p:nvSpPr>
              <p:spPr>
                <a:xfrm>
                  <a:off x="5701416" y="6789633"/>
                  <a:ext cx="3592271" cy="660885"/>
                </a:xfrm>
                <a:prstGeom prst="rect">
                  <a:avLst/>
                </a:prstGeom>
                <a:noFill/>
              </p:spPr>
              <p:txBody>
                <a:bodyPr wrap="square" rtlCol="0">
                  <a:spAutoFit/>
                </a:bodyPr>
                <a:lstStyle/>
                <a:p>
                  <a:r>
                    <a:rPr lang="en-US" dirty="0">
                      <a:solidFill>
                        <a:schemeClr val="accent6"/>
                      </a:solidFill>
                    </a:rPr>
                    <a:t>40 compliers</a:t>
                  </a:r>
                </a:p>
              </p:txBody>
            </p:sp>
          </p:grpSp>
          <p:grpSp>
            <p:nvGrpSpPr>
              <p:cNvPr id="11" name="Group 10">
                <a:extLst>
                  <a:ext uri="{FF2B5EF4-FFF2-40B4-BE49-F238E27FC236}">
                    <a16:creationId xmlns:a16="http://schemas.microsoft.com/office/drawing/2014/main" id="{2E845592-4380-9576-CB7B-47662D173108}"/>
                  </a:ext>
                </a:extLst>
              </p:cNvPr>
              <p:cNvGrpSpPr/>
              <p:nvPr/>
            </p:nvGrpSpPr>
            <p:grpSpPr>
              <a:xfrm>
                <a:off x="4868219" y="2382838"/>
                <a:ext cx="3592270" cy="1789078"/>
                <a:chOff x="5033560" y="5668963"/>
                <a:chExt cx="3592270" cy="1789078"/>
              </a:xfrm>
            </p:grpSpPr>
            <p:grpSp>
              <p:nvGrpSpPr>
                <p:cNvPr id="12" name="Group 11">
                  <a:extLst>
                    <a:ext uri="{FF2B5EF4-FFF2-40B4-BE49-F238E27FC236}">
                      <a16:creationId xmlns:a16="http://schemas.microsoft.com/office/drawing/2014/main" id="{F0035C59-E1DA-BB56-354A-961BBE92C02B}"/>
                    </a:ext>
                  </a:extLst>
                </p:cNvPr>
                <p:cNvGrpSpPr/>
                <p:nvPr/>
              </p:nvGrpSpPr>
              <p:grpSpPr>
                <a:xfrm>
                  <a:off x="5395859" y="5668963"/>
                  <a:ext cx="2188928" cy="1177926"/>
                  <a:chOff x="7326902" y="5133974"/>
                  <a:chExt cx="2188928" cy="1177926"/>
                </a:xfrm>
              </p:grpSpPr>
              <p:pic>
                <p:nvPicPr>
                  <p:cNvPr id="14" name="Picture 13">
                    <a:extLst>
                      <a:ext uri="{FF2B5EF4-FFF2-40B4-BE49-F238E27FC236}">
                        <a16:creationId xmlns:a16="http://schemas.microsoft.com/office/drawing/2014/main" id="{E9C9E4A5-BCB5-69DD-5C02-B7C83B8B6809}"/>
                      </a:ext>
                    </a:extLst>
                  </p:cNvPr>
                  <p:cNvPicPr>
                    <a:picLocks noChangeAspect="1"/>
                  </p:cNvPicPr>
                  <p:nvPr/>
                </p:nvPicPr>
                <p:blipFill>
                  <a:blip r:embed="rId3"/>
                  <a:stretch>
                    <a:fillRect/>
                  </a:stretch>
                </p:blipFill>
                <p:spPr>
                  <a:xfrm>
                    <a:off x="7326902" y="5133975"/>
                    <a:ext cx="780138" cy="1177925"/>
                  </a:xfrm>
                  <a:prstGeom prst="rect">
                    <a:avLst/>
                  </a:prstGeom>
                </p:spPr>
              </p:pic>
              <p:pic>
                <p:nvPicPr>
                  <p:cNvPr id="15" name="Picture 14">
                    <a:extLst>
                      <a:ext uri="{FF2B5EF4-FFF2-40B4-BE49-F238E27FC236}">
                        <a16:creationId xmlns:a16="http://schemas.microsoft.com/office/drawing/2014/main" id="{A38D362B-D71B-6563-1705-62410BEC3D3F}"/>
                      </a:ext>
                    </a:extLst>
                  </p:cNvPr>
                  <p:cNvPicPr>
                    <a:picLocks noChangeAspect="1"/>
                  </p:cNvPicPr>
                  <p:nvPr/>
                </p:nvPicPr>
                <p:blipFill>
                  <a:blip r:embed="rId3"/>
                  <a:stretch>
                    <a:fillRect/>
                  </a:stretch>
                </p:blipFill>
                <p:spPr>
                  <a:xfrm>
                    <a:off x="8031297" y="5133974"/>
                    <a:ext cx="780138" cy="1177925"/>
                  </a:xfrm>
                  <a:prstGeom prst="rect">
                    <a:avLst/>
                  </a:prstGeom>
                </p:spPr>
              </p:pic>
              <p:pic>
                <p:nvPicPr>
                  <p:cNvPr id="16" name="Picture 15">
                    <a:extLst>
                      <a:ext uri="{FF2B5EF4-FFF2-40B4-BE49-F238E27FC236}">
                        <a16:creationId xmlns:a16="http://schemas.microsoft.com/office/drawing/2014/main" id="{30A33A29-AF04-508B-E693-053CD418F53A}"/>
                      </a:ext>
                    </a:extLst>
                  </p:cNvPr>
                  <p:cNvPicPr>
                    <a:picLocks noChangeAspect="1"/>
                  </p:cNvPicPr>
                  <p:nvPr/>
                </p:nvPicPr>
                <p:blipFill>
                  <a:blip r:embed="rId3"/>
                  <a:stretch>
                    <a:fillRect/>
                  </a:stretch>
                </p:blipFill>
                <p:spPr>
                  <a:xfrm>
                    <a:off x="8735692" y="5133974"/>
                    <a:ext cx="780138" cy="1177925"/>
                  </a:xfrm>
                  <a:prstGeom prst="rect">
                    <a:avLst/>
                  </a:prstGeom>
                </p:spPr>
              </p:pic>
            </p:grpSp>
            <p:sp>
              <p:nvSpPr>
                <p:cNvPr id="13" name="TextBox 12">
                  <a:extLst>
                    <a:ext uri="{FF2B5EF4-FFF2-40B4-BE49-F238E27FC236}">
                      <a16:creationId xmlns:a16="http://schemas.microsoft.com/office/drawing/2014/main" id="{33A6490E-2856-1A75-9DEC-D5A8C83D94F8}"/>
                    </a:ext>
                  </a:extLst>
                </p:cNvPr>
                <p:cNvSpPr txBox="1"/>
                <p:nvPr/>
              </p:nvSpPr>
              <p:spPr>
                <a:xfrm>
                  <a:off x="5033560" y="6797156"/>
                  <a:ext cx="3592270" cy="660885"/>
                </a:xfrm>
                <a:prstGeom prst="rect">
                  <a:avLst/>
                </a:prstGeom>
                <a:noFill/>
              </p:spPr>
              <p:txBody>
                <a:bodyPr wrap="square" rtlCol="0">
                  <a:spAutoFit/>
                </a:bodyPr>
                <a:lstStyle/>
                <a:p>
                  <a:r>
                    <a:rPr lang="en-US" dirty="0">
                      <a:solidFill>
                        <a:schemeClr val="accent1"/>
                      </a:solidFill>
                    </a:rPr>
                    <a:t>30 always-takers</a:t>
                  </a:r>
                </a:p>
              </p:txBody>
            </p:sp>
          </p:grpSp>
          <p:grpSp>
            <p:nvGrpSpPr>
              <p:cNvPr id="17" name="Group 16">
                <a:extLst>
                  <a:ext uri="{FF2B5EF4-FFF2-40B4-BE49-F238E27FC236}">
                    <a16:creationId xmlns:a16="http://schemas.microsoft.com/office/drawing/2014/main" id="{0B20F589-B0BC-DF14-CFF2-7793EBE57CF4}"/>
                  </a:ext>
                </a:extLst>
              </p:cNvPr>
              <p:cNvGrpSpPr/>
              <p:nvPr/>
            </p:nvGrpSpPr>
            <p:grpSpPr>
              <a:xfrm>
                <a:off x="8136185" y="2398197"/>
                <a:ext cx="3448288" cy="1812874"/>
                <a:chOff x="4975202" y="5668963"/>
                <a:chExt cx="3448288" cy="1812874"/>
              </a:xfrm>
            </p:grpSpPr>
            <p:grpSp>
              <p:nvGrpSpPr>
                <p:cNvPr id="18" name="Group 17">
                  <a:extLst>
                    <a:ext uri="{FF2B5EF4-FFF2-40B4-BE49-F238E27FC236}">
                      <a16:creationId xmlns:a16="http://schemas.microsoft.com/office/drawing/2014/main" id="{488891BF-61B4-08E1-9658-A7F46463512F}"/>
                    </a:ext>
                  </a:extLst>
                </p:cNvPr>
                <p:cNvGrpSpPr/>
                <p:nvPr/>
              </p:nvGrpSpPr>
              <p:grpSpPr>
                <a:xfrm>
                  <a:off x="5395859" y="5668963"/>
                  <a:ext cx="2188928" cy="1177926"/>
                  <a:chOff x="7326902" y="5133974"/>
                  <a:chExt cx="2188928" cy="1177926"/>
                </a:xfrm>
              </p:grpSpPr>
              <p:pic>
                <p:nvPicPr>
                  <p:cNvPr id="20" name="Picture 19">
                    <a:extLst>
                      <a:ext uri="{FF2B5EF4-FFF2-40B4-BE49-F238E27FC236}">
                        <a16:creationId xmlns:a16="http://schemas.microsoft.com/office/drawing/2014/main" id="{880EEA7B-5753-C29C-F52D-F9E7DCA8EC72}"/>
                      </a:ext>
                    </a:extLst>
                  </p:cNvPr>
                  <p:cNvPicPr>
                    <a:picLocks noChangeAspect="1"/>
                  </p:cNvPicPr>
                  <p:nvPr/>
                </p:nvPicPr>
                <p:blipFill>
                  <a:blip r:embed="rId3"/>
                  <a:stretch>
                    <a:fillRect/>
                  </a:stretch>
                </p:blipFill>
                <p:spPr>
                  <a:xfrm>
                    <a:off x="7326902" y="5133975"/>
                    <a:ext cx="780138" cy="1177925"/>
                  </a:xfrm>
                  <a:prstGeom prst="rect">
                    <a:avLst/>
                  </a:prstGeom>
                </p:spPr>
              </p:pic>
              <p:pic>
                <p:nvPicPr>
                  <p:cNvPr id="21" name="Picture 20">
                    <a:extLst>
                      <a:ext uri="{FF2B5EF4-FFF2-40B4-BE49-F238E27FC236}">
                        <a16:creationId xmlns:a16="http://schemas.microsoft.com/office/drawing/2014/main" id="{F54FAB53-90F2-03E1-89F0-B716D1ABC175}"/>
                      </a:ext>
                    </a:extLst>
                  </p:cNvPr>
                  <p:cNvPicPr>
                    <a:picLocks noChangeAspect="1"/>
                  </p:cNvPicPr>
                  <p:nvPr/>
                </p:nvPicPr>
                <p:blipFill>
                  <a:blip r:embed="rId3"/>
                  <a:stretch>
                    <a:fillRect/>
                  </a:stretch>
                </p:blipFill>
                <p:spPr>
                  <a:xfrm>
                    <a:off x="8031297" y="5133974"/>
                    <a:ext cx="780138" cy="1177925"/>
                  </a:xfrm>
                  <a:prstGeom prst="rect">
                    <a:avLst/>
                  </a:prstGeom>
                </p:spPr>
              </p:pic>
              <p:pic>
                <p:nvPicPr>
                  <p:cNvPr id="22" name="Picture 21">
                    <a:extLst>
                      <a:ext uri="{FF2B5EF4-FFF2-40B4-BE49-F238E27FC236}">
                        <a16:creationId xmlns:a16="http://schemas.microsoft.com/office/drawing/2014/main" id="{B2C03CD7-6B6B-191D-9180-39DC54C9D153}"/>
                      </a:ext>
                    </a:extLst>
                  </p:cNvPr>
                  <p:cNvPicPr>
                    <a:picLocks noChangeAspect="1"/>
                  </p:cNvPicPr>
                  <p:nvPr/>
                </p:nvPicPr>
                <p:blipFill>
                  <a:blip r:embed="rId3"/>
                  <a:stretch>
                    <a:fillRect/>
                  </a:stretch>
                </p:blipFill>
                <p:spPr>
                  <a:xfrm>
                    <a:off x="8735692" y="5133974"/>
                    <a:ext cx="780138" cy="1177925"/>
                  </a:xfrm>
                  <a:prstGeom prst="rect">
                    <a:avLst/>
                  </a:prstGeom>
                </p:spPr>
              </p:pic>
            </p:grpSp>
            <p:sp>
              <p:nvSpPr>
                <p:cNvPr id="19" name="TextBox 18">
                  <a:extLst>
                    <a:ext uri="{FF2B5EF4-FFF2-40B4-BE49-F238E27FC236}">
                      <a16:creationId xmlns:a16="http://schemas.microsoft.com/office/drawing/2014/main" id="{26BBD0BD-5F0F-E079-9897-209C1DBE3C7F}"/>
                    </a:ext>
                  </a:extLst>
                </p:cNvPr>
                <p:cNvSpPr txBox="1"/>
                <p:nvPr/>
              </p:nvSpPr>
              <p:spPr>
                <a:xfrm>
                  <a:off x="4975202" y="6820952"/>
                  <a:ext cx="3448288" cy="660885"/>
                </a:xfrm>
                <a:prstGeom prst="rect">
                  <a:avLst/>
                </a:prstGeom>
                <a:noFill/>
              </p:spPr>
              <p:txBody>
                <a:bodyPr wrap="square" rtlCol="0">
                  <a:spAutoFit/>
                </a:bodyPr>
                <a:lstStyle/>
                <a:p>
                  <a:r>
                    <a:rPr lang="en-US" dirty="0">
                      <a:solidFill>
                        <a:schemeClr val="accent2"/>
                      </a:solidFill>
                    </a:rPr>
                    <a:t>30 never-takers</a:t>
                  </a:r>
                </a:p>
              </p:txBody>
            </p:sp>
          </p:grpSp>
          <p:pic>
            <p:nvPicPr>
              <p:cNvPr id="23" name="Picture 2" descr="Money Stack | Totally Accurate BattleGrounds Wiki | Fandom">
                <a:extLst>
                  <a:ext uri="{FF2B5EF4-FFF2-40B4-BE49-F238E27FC236}">
                    <a16:creationId xmlns:a16="http://schemas.microsoft.com/office/drawing/2014/main" id="{8AD67CD1-9C5F-F111-CF3F-CDD1E63A76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366" y="4145478"/>
                <a:ext cx="641665" cy="6385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Money Stack | Totally Accurate BattleGrounds Wiki | Fandom">
                <a:extLst>
                  <a:ext uri="{FF2B5EF4-FFF2-40B4-BE49-F238E27FC236}">
                    <a16:creationId xmlns:a16="http://schemas.microsoft.com/office/drawing/2014/main" id="{7AD7746B-31F7-B7EB-C4B2-A14AE7195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367" y="5538450"/>
                <a:ext cx="641665" cy="63851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Page 12 | Mortarboard Cap Images - Free Download on Freepik">
                <a:extLst>
                  <a:ext uri="{FF2B5EF4-FFF2-40B4-BE49-F238E27FC236}">
                    <a16:creationId xmlns:a16="http://schemas.microsoft.com/office/drawing/2014/main" id="{D814C16D-8A04-2C67-0713-E71D316077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13024">
                <a:off x="903155" y="5538450"/>
                <a:ext cx="345869" cy="34417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64B06F1-50C8-21DD-D874-9D47752B6BEF}"/>
                  </a:ext>
                </a:extLst>
              </p:cNvPr>
              <p:cNvSpPr txBox="1"/>
              <p:nvPr/>
            </p:nvSpPr>
            <p:spPr>
              <a:xfrm>
                <a:off x="2552066" y="5503762"/>
                <a:ext cx="1915033" cy="826106"/>
              </a:xfrm>
              <a:prstGeom prst="rect">
                <a:avLst/>
              </a:prstGeom>
              <a:noFill/>
            </p:spPr>
            <p:txBody>
              <a:bodyPr wrap="square" rtlCol="0">
                <a:spAutoFit/>
              </a:bodyPr>
              <a:lstStyle/>
              <a:p>
                <a:r>
                  <a:rPr lang="en-US" sz="2400" dirty="0"/>
                  <a:t>$5</a:t>
                </a:r>
              </a:p>
            </p:txBody>
          </p:sp>
          <p:sp>
            <p:nvSpPr>
              <p:cNvPr id="27" name="TextBox 26">
                <a:extLst>
                  <a:ext uri="{FF2B5EF4-FFF2-40B4-BE49-F238E27FC236}">
                    <a16:creationId xmlns:a16="http://schemas.microsoft.com/office/drawing/2014/main" id="{97334304-9F31-F23B-B82C-04C3C88C297B}"/>
                  </a:ext>
                </a:extLst>
              </p:cNvPr>
              <p:cNvSpPr txBox="1"/>
              <p:nvPr/>
            </p:nvSpPr>
            <p:spPr>
              <a:xfrm>
                <a:off x="2552066" y="4254398"/>
                <a:ext cx="1915033" cy="826106"/>
              </a:xfrm>
              <a:prstGeom prst="rect">
                <a:avLst/>
              </a:prstGeom>
              <a:noFill/>
            </p:spPr>
            <p:txBody>
              <a:bodyPr wrap="square" rtlCol="0">
                <a:spAutoFit/>
              </a:bodyPr>
              <a:lstStyle/>
              <a:p>
                <a:r>
                  <a:rPr lang="en-US" sz="2400" dirty="0"/>
                  <a:t>$1</a:t>
                </a:r>
              </a:p>
            </p:txBody>
          </p:sp>
          <p:sp>
            <p:nvSpPr>
              <p:cNvPr id="28" name="TextBox 27">
                <a:extLst>
                  <a:ext uri="{FF2B5EF4-FFF2-40B4-BE49-F238E27FC236}">
                    <a16:creationId xmlns:a16="http://schemas.microsoft.com/office/drawing/2014/main" id="{FA26C40D-E5FB-9BE5-94C5-73D9305305DC}"/>
                  </a:ext>
                </a:extLst>
              </p:cNvPr>
              <p:cNvSpPr txBox="1"/>
              <p:nvPr/>
            </p:nvSpPr>
            <p:spPr>
              <a:xfrm>
                <a:off x="5809871" y="4160975"/>
                <a:ext cx="3527109" cy="826106"/>
              </a:xfrm>
              <a:prstGeom prst="rect">
                <a:avLst/>
              </a:prstGeom>
              <a:noFill/>
            </p:spPr>
            <p:txBody>
              <a:bodyPr wrap="square" rtlCol="0">
                <a:spAutoFit/>
              </a:bodyPr>
              <a:lstStyle/>
              <a:p>
                <a:r>
                  <a:rPr lang="en-US" sz="2400" dirty="0"/>
                  <a:t>$1</a:t>
                </a:r>
              </a:p>
            </p:txBody>
          </p:sp>
          <p:sp>
            <p:nvSpPr>
              <p:cNvPr id="29" name="TextBox 28">
                <a:extLst>
                  <a:ext uri="{FF2B5EF4-FFF2-40B4-BE49-F238E27FC236}">
                    <a16:creationId xmlns:a16="http://schemas.microsoft.com/office/drawing/2014/main" id="{53EEAD82-7FD4-5CB0-8CEB-201B3C8C8FE6}"/>
                  </a:ext>
                </a:extLst>
              </p:cNvPr>
              <p:cNvSpPr txBox="1"/>
              <p:nvPr/>
            </p:nvSpPr>
            <p:spPr>
              <a:xfrm>
                <a:off x="9261237" y="4254398"/>
                <a:ext cx="1915033" cy="826106"/>
              </a:xfrm>
              <a:prstGeom prst="rect">
                <a:avLst/>
              </a:prstGeom>
              <a:noFill/>
            </p:spPr>
            <p:txBody>
              <a:bodyPr wrap="square" rtlCol="0">
                <a:spAutoFit/>
              </a:bodyPr>
              <a:lstStyle/>
              <a:p>
                <a:r>
                  <a:rPr lang="en-US" sz="2400" dirty="0"/>
                  <a:t>$2</a:t>
                </a:r>
              </a:p>
            </p:txBody>
          </p:sp>
          <p:sp>
            <p:nvSpPr>
              <p:cNvPr id="30" name="TextBox 29">
                <a:extLst>
                  <a:ext uri="{FF2B5EF4-FFF2-40B4-BE49-F238E27FC236}">
                    <a16:creationId xmlns:a16="http://schemas.microsoft.com/office/drawing/2014/main" id="{8412352B-6E90-BF6B-110E-FA2E0E1FE9E0}"/>
                  </a:ext>
                </a:extLst>
              </p:cNvPr>
              <p:cNvSpPr txBox="1"/>
              <p:nvPr/>
            </p:nvSpPr>
            <p:spPr>
              <a:xfrm>
                <a:off x="9306273" y="5469078"/>
                <a:ext cx="1915033" cy="826106"/>
              </a:xfrm>
              <a:prstGeom prst="rect">
                <a:avLst/>
              </a:prstGeom>
              <a:noFill/>
            </p:spPr>
            <p:txBody>
              <a:bodyPr wrap="square" rtlCol="0">
                <a:spAutoFit/>
              </a:bodyPr>
              <a:lstStyle/>
              <a:p>
                <a:r>
                  <a:rPr lang="en-US" sz="2400" dirty="0"/>
                  <a:t>$4</a:t>
                </a:r>
              </a:p>
            </p:txBody>
          </p:sp>
          <p:sp>
            <p:nvSpPr>
              <p:cNvPr id="31" name="TextBox 30">
                <a:extLst>
                  <a:ext uri="{FF2B5EF4-FFF2-40B4-BE49-F238E27FC236}">
                    <a16:creationId xmlns:a16="http://schemas.microsoft.com/office/drawing/2014/main" id="{BF2A1B4E-65A2-5DC7-0907-EE68C9A0307B}"/>
                  </a:ext>
                </a:extLst>
              </p:cNvPr>
              <p:cNvSpPr txBox="1"/>
              <p:nvPr/>
            </p:nvSpPr>
            <p:spPr>
              <a:xfrm>
                <a:off x="5809871" y="5469076"/>
                <a:ext cx="1915033" cy="826106"/>
              </a:xfrm>
              <a:prstGeom prst="rect">
                <a:avLst/>
              </a:prstGeom>
              <a:noFill/>
            </p:spPr>
            <p:txBody>
              <a:bodyPr wrap="square" rtlCol="0">
                <a:spAutoFit/>
              </a:bodyPr>
              <a:lstStyle/>
              <a:p>
                <a:r>
                  <a:rPr lang="en-US" sz="2400" dirty="0"/>
                  <a:t>$8</a:t>
                </a:r>
              </a:p>
            </p:txBody>
          </p:sp>
        </p:gr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CD6A304-7558-7D4F-B2B0-A6BA2574EBA0}"/>
                  </a:ext>
                </a:extLst>
              </p:cNvPr>
              <p:cNvSpPr txBox="1"/>
              <p:nvPr/>
            </p:nvSpPr>
            <p:spPr>
              <a:xfrm>
                <a:off x="10509070" y="56231"/>
                <a:ext cx="1578769" cy="461665"/>
              </a:xfrm>
              <a:prstGeom prst="rect">
                <a:avLst/>
              </a:prstGeom>
              <a:noFill/>
            </p:spPr>
            <p:txBody>
              <a:bodyPr wrap="square">
                <a:spAutoFit/>
              </a:bodyPr>
              <a:lstStyle/>
              <a:p>
                <a:r>
                  <a:rPr lang="en-US" sz="2400" dirty="0">
                    <a:solidFill>
                      <a:schemeClr val="accent1"/>
                    </a:solidFill>
                  </a:rPr>
                  <a:t>ATE </a:t>
                </a:r>
                <a14:m>
                  <m:oMath xmlns:m="http://schemas.openxmlformats.org/officeDocument/2006/math">
                    <m:r>
                      <a:rPr lang="en-US" sz="2400" b="0" i="1" smtClean="0">
                        <a:solidFill>
                          <a:schemeClr val="accent1"/>
                        </a:solidFill>
                        <a:latin typeface="Cambria Math" panose="02040503050406030204" pitchFamily="18" charset="0"/>
                      </a:rPr>
                      <m:t>=$4.3</m:t>
                    </m:r>
                  </m:oMath>
                </a14:m>
                <a:endParaRPr lang="en-US" sz="2400" dirty="0">
                  <a:solidFill>
                    <a:schemeClr val="accent1"/>
                  </a:solidFill>
                </a:endParaRPr>
              </a:p>
            </p:txBody>
          </p:sp>
        </mc:Choice>
        <mc:Fallback xmlns="">
          <p:sp>
            <p:nvSpPr>
              <p:cNvPr id="36" name="TextBox 35">
                <a:extLst>
                  <a:ext uri="{FF2B5EF4-FFF2-40B4-BE49-F238E27FC236}">
                    <a16:creationId xmlns:a16="http://schemas.microsoft.com/office/drawing/2014/main" id="{FCD6A304-7558-7D4F-B2B0-A6BA2574EBA0}"/>
                  </a:ext>
                </a:extLst>
              </p:cNvPr>
              <p:cNvSpPr txBox="1">
                <a:spLocks noRot="1" noChangeAspect="1" noMove="1" noResize="1" noEditPoints="1" noAdjustHandles="1" noChangeArrowheads="1" noChangeShapeType="1" noTextEdit="1"/>
              </p:cNvSpPr>
              <p:nvPr/>
            </p:nvSpPr>
            <p:spPr>
              <a:xfrm>
                <a:off x="10509070" y="56231"/>
                <a:ext cx="1578769" cy="461665"/>
              </a:xfrm>
              <a:prstGeom prst="rect">
                <a:avLst/>
              </a:prstGeom>
              <a:blipFill>
                <a:blip r:embed="rId6"/>
                <a:stretch>
                  <a:fillRect l="-6400" t="-8108" b="-29730"/>
                </a:stretch>
              </a:blipFill>
            </p:spPr>
            <p:txBody>
              <a:bodyPr/>
              <a:lstStyle/>
              <a:p>
                <a:r>
                  <a:rPr lang="en-US">
                    <a:noFill/>
                  </a:rPr>
                  <a:t> </a:t>
                </a:r>
              </a:p>
            </p:txBody>
          </p:sp>
        </mc:Fallback>
      </mc:AlternateContent>
    </p:spTree>
    <p:extLst>
      <p:ext uri="{BB962C8B-B14F-4D97-AF65-F5344CB8AC3E}">
        <p14:creationId xmlns:p14="http://schemas.microsoft.com/office/powerpoint/2010/main" val="414845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5FB12-5CBD-5259-99AC-6F60D7C43D06}"/>
              </a:ext>
            </a:extLst>
          </p:cNvPr>
          <p:cNvSpPr>
            <a:spLocks noGrp="1"/>
          </p:cNvSpPr>
          <p:nvPr>
            <p:ph type="title"/>
          </p:nvPr>
        </p:nvSpPr>
        <p:spPr/>
        <p:txBody>
          <a:bodyPr/>
          <a:lstStyle/>
          <a:p>
            <a:r>
              <a:rPr lang="en-US" dirty="0"/>
              <a:t>Great!  LATE computed!</a:t>
            </a:r>
          </a:p>
        </p:txBody>
      </p:sp>
      <p:sp>
        <p:nvSpPr>
          <p:cNvPr id="3" name="Content Placeholder 2">
            <a:extLst>
              <a:ext uri="{FF2B5EF4-FFF2-40B4-BE49-F238E27FC236}">
                <a16:creationId xmlns:a16="http://schemas.microsoft.com/office/drawing/2014/main" id="{921AD301-925F-139B-E313-DA9E0A00826B}"/>
              </a:ext>
            </a:extLst>
          </p:cNvPr>
          <p:cNvSpPr>
            <a:spLocks noGrp="1"/>
          </p:cNvSpPr>
          <p:nvPr>
            <p:ph idx="1"/>
          </p:nvPr>
        </p:nvSpPr>
        <p:spPr/>
        <p:txBody>
          <a:bodyPr/>
          <a:lstStyle/>
          <a:p>
            <a:r>
              <a:rPr lang="en-US" dirty="0"/>
              <a:t>It’s $4!  Woohoo!</a:t>
            </a:r>
          </a:p>
        </p:txBody>
      </p:sp>
      <p:grpSp>
        <p:nvGrpSpPr>
          <p:cNvPr id="34" name="Group 33">
            <a:extLst>
              <a:ext uri="{FF2B5EF4-FFF2-40B4-BE49-F238E27FC236}">
                <a16:creationId xmlns:a16="http://schemas.microsoft.com/office/drawing/2014/main" id="{66C1EE6C-5BA8-0757-85FC-7F9D0E6598CE}"/>
              </a:ext>
            </a:extLst>
          </p:cNvPr>
          <p:cNvGrpSpPr/>
          <p:nvPr/>
        </p:nvGrpSpPr>
        <p:grpSpPr>
          <a:xfrm>
            <a:off x="5214938" y="4029075"/>
            <a:ext cx="6552221" cy="2647710"/>
            <a:chOff x="5214938" y="4029075"/>
            <a:chExt cx="6552221" cy="2647710"/>
          </a:xfrm>
        </p:grpSpPr>
        <p:sp>
          <p:nvSpPr>
            <p:cNvPr id="33" name="Rectangle 32">
              <a:extLst>
                <a:ext uri="{FF2B5EF4-FFF2-40B4-BE49-F238E27FC236}">
                  <a16:creationId xmlns:a16="http://schemas.microsoft.com/office/drawing/2014/main" id="{0E675354-5E06-34A2-7030-4DA6DD6622DA}"/>
                </a:ext>
              </a:extLst>
            </p:cNvPr>
            <p:cNvSpPr/>
            <p:nvPr/>
          </p:nvSpPr>
          <p:spPr>
            <a:xfrm>
              <a:off x="5214938" y="4029075"/>
              <a:ext cx="6552221" cy="264771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FEA8554C-BB0C-A264-7108-62C645FDE540}"/>
                </a:ext>
              </a:extLst>
            </p:cNvPr>
            <p:cNvGrpSpPr/>
            <p:nvPr/>
          </p:nvGrpSpPr>
          <p:grpSpPr>
            <a:xfrm>
              <a:off x="5582366" y="4287098"/>
              <a:ext cx="6184793" cy="2205777"/>
              <a:chOff x="517366" y="2382837"/>
              <a:chExt cx="11067107" cy="3947031"/>
            </a:xfrm>
          </p:grpSpPr>
          <p:grpSp>
            <p:nvGrpSpPr>
              <p:cNvPr id="4" name="Group 3">
                <a:extLst>
                  <a:ext uri="{FF2B5EF4-FFF2-40B4-BE49-F238E27FC236}">
                    <a16:creationId xmlns:a16="http://schemas.microsoft.com/office/drawing/2014/main" id="{732C1A1E-2A0B-834C-F8F4-2BC794EC0050}"/>
                  </a:ext>
                </a:extLst>
              </p:cNvPr>
              <p:cNvGrpSpPr/>
              <p:nvPr/>
            </p:nvGrpSpPr>
            <p:grpSpPr>
              <a:xfrm>
                <a:off x="1638247" y="2382837"/>
                <a:ext cx="3897828" cy="1781556"/>
                <a:chOff x="5395859" y="5668962"/>
                <a:chExt cx="3897828" cy="1781556"/>
              </a:xfrm>
            </p:grpSpPr>
            <p:grpSp>
              <p:nvGrpSpPr>
                <p:cNvPr id="5" name="Group 4">
                  <a:extLst>
                    <a:ext uri="{FF2B5EF4-FFF2-40B4-BE49-F238E27FC236}">
                      <a16:creationId xmlns:a16="http://schemas.microsoft.com/office/drawing/2014/main" id="{CADD7B33-0F40-F74E-4F0E-6F951DC722CC}"/>
                    </a:ext>
                  </a:extLst>
                </p:cNvPr>
                <p:cNvGrpSpPr/>
                <p:nvPr/>
              </p:nvGrpSpPr>
              <p:grpSpPr>
                <a:xfrm>
                  <a:off x="5395859" y="5668962"/>
                  <a:ext cx="2893323" cy="1177927"/>
                  <a:chOff x="7326902" y="5133973"/>
                  <a:chExt cx="2893323" cy="1177927"/>
                </a:xfrm>
              </p:grpSpPr>
              <p:pic>
                <p:nvPicPr>
                  <p:cNvPr id="7" name="Picture 6">
                    <a:extLst>
                      <a:ext uri="{FF2B5EF4-FFF2-40B4-BE49-F238E27FC236}">
                        <a16:creationId xmlns:a16="http://schemas.microsoft.com/office/drawing/2014/main" id="{74F28B4E-5DBD-E3D7-EF52-43E8E415056E}"/>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8" name="Picture 7">
                    <a:extLst>
                      <a:ext uri="{FF2B5EF4-FFF2-40B4-BE49-F238E27FC236}">
                        <a16:creationId xmlns:a16="http://schemas.microsoft.com/office/drawing/2014/main" id="{BE514B39-E15A-A205-F847-6BDEA06D5D57}"/>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9" name="Picture 8">
                    <a:extLst>
                      <a:ext uri="{FF2B5EF4-FFF2-40B4-BE49-F238E27FC236}">
                        <a16:creationId xmlns:a16="http://schemas.microsoft.com/office/drawing/2014/main" id="{F8CECA0A-CC68-03FA-2153-4966D29E7620}"/>
                      </a:ext>
                    </a:extLst>
                  </p:cNvPr>
                  <p:cNvPicPr>
                    <a:picLocks noChangeAspect="1"/>
                  </p:cNvPicPr>
                  <p:nvPr/>
                </p:nvPicPr>
                <p:blipFill>
                  <a:blip r:embed="rId2"/>
                  <a:stretch>
                    <a:fillRect/>
                  </a:stretch>
                </p:blipFill>
                <p:spPr>
                  <a:xfrm>
                    <a:off x="8735692" y="5133974"/>
                    <a:ext cx="780138" cy="1177925"/>
                  </a:xfrm>
                  <a:prstGeom prst="rect">
                    <a:avLst/>
                  </a:prstGeom>
                </p:spPr>
              </p:pic>
              <p:pic>
                <p:nvPicPr>
                  <p:cNvPr id="10" name="Picture 9">
                    <a:extLst>
                      <a:ext uri="{FF2B5EF4-FFF2-40B4-BE49-F238E27FC236}">
                        <a16:creationId xmlns:a16="http://schemas.microsoft.com/office/drawing/2014/main" id="{7D2D3D68-14C9-268A-8AF0-8250FF544786}"/>
                      </a:ext>
                    </a:extLst>
                  </p:cNvPr>
                  <p:cNvPicPr>
                    <a:picLocks noChangeAspect="1"/>
                  </p:cNvPicPr>
                  <p:nvPr/>
                </p:nvPicPr>
                <p:blipFill>
                  <a:blip r:embed="rId2"/>
                  <a:stretch>
                    <a:fillRect/>
                  </a:stretch>
                </p:blipFill>
                <p:spPr>
                  <a:xfrm>
                    <a:off x="9440087" y="5133973"/>
                    <a:ext cx="780138" cy="1177925"/>
                  </a:xfrm>
                  <a:prstGeom prst="rect">
                    <a:avLst/>
                  </a:prstGeom>
                </p:spPr>
              </p:pic>
            </p:grpSp>
            <p:sp>
              <p:nvSpPr>
                <p:cNvPr id="6" name="TextBox 5">
                  <a:extLst>
                    <a:ext uri="{FF2B5EF4-FFF2-40B4-BE49-F238E27FC236}">
                      <a16:creationId xmlns:a16="http://schemas.microsoft.com/office/drawing/2014/main" id="{2D063C6B-62E2-0108-D7CE-7CC4B4EE44F2}"/>
                    </a:ext>
                  </a:extLst>
                </p:cNvPr>
                <p:cNvSpPr txBox="1"/>
                <p:nvPr/>
              </p:nvSpPr>
              <p:spPr>
                <a:xfrm>
                  <a:off x="5701416" y="6789633"/>
                  <a:ext cx="3592271" cy="660885"/>
                </a:xfrm>
                <a:prstGeom prst="rect">
                  <a:avLst/>
                </a:prstGeom>
                <a:noFill/>
              </p:spPr>
              <p:txBody>
                <a:bodyPr wrap="square" rtlCol="0">
                  <a:spAutoFit/>
                </a:bodyPr>
                <a:lstStyle/>
                <a:p>
                  <a:r>
                    <a:rPr lang="en-US" dirty="0">
                      <a:solidFill>
                        <a:schemeClr val="accent6"/>
                      </a:solidFill>
                    </a:rPr>
                    <a:t>40 compliers</a:t>
                  </a:r>
                </a:p>
              </p:txBody>
            </p:sp>
          </p:grpSp>
          <p:grpSp>
            <p:nvGrpSpPr>
              <p:cNvPr id="11" name="Group 10">
                <a:extLst>
                  <a:ext uri="{FF2B5EF4-FFF2-40B4-BE49-F238E27FC236}">
                    <a16:creationId xmlns:a16="http://schemas.microsoft.com/office/drawing/2014/main" id="{2E845592-4380-9576-CB7B-47662D173108}"/>
                  </a:ext>
                </a:extLst>
              </p:cNvPr>
              <p:cNvGrpSpPr/>
              <p:nvPr/>
            </p:nvGrpSpPr>
            <p:grpSpPr>
              <a:xfrm>
                <a:off x="4868219" y="2382838"/>
                <a:ext cx="3592270" cy="1789078"/>
                <a:chOff x="5033560" y="5668963"/>
                <a:chExt cx="3592270" cy="1789078"/>
              </a:xfrm>
            </p:grpSpPr>
            <p:grpSp>
              <p:nvGrpSpPr>
                <p:cNvPr id="12" name="Group 11">
                  <a:extLst>
                    <a:ext uri="{FF2B5EF4-FFF2-40B4-BE49-F238E27FC236}">
                      <a16:creationId xmlns:a16="http://schemas.microsoft.com/office/drawing/2014/main" id="{F0035C59-E1DA-BB56-354A-961BBE92C02B}"/>
                    </a:ext>
                  </a:extLst>
                </p:cNvPr>
                <p:cNvGrpSpPr/>
                <p:nvPr/>
              </p:nvGrpSpPr>
              <p:grpSpPr>
                <a:xfrm>
                  <a:off x="5395859" y="5668963"/>
                  <a:ext cx="2188928" cy="1177926"/>
                  <a:chOff x="7326902" y="5133974"/>
                  <a:chExt cx="2188928" cy="1177926"/>
                </a:xfrm>
              </p:grpSpPr>
              <p:pic>
                <p:nvPicPr>
                  <p:cNvPr id="14" name="Picture 13">
                    <a:extLst>
                      <a:ext uri="{FF2B5EF4-FFF2-40B4-BE49-F238E27FC236}">
                        <a16:creationId xmlns:a16="http://schemas.microsoft.com/office/drawing/2014/main" id="{E9C9E4A5-BCB5-69DD-5C02-B7C83B8B6809}"/>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15" name="Picture 14">
                    <a:extLst>
                      <a:ext uri="{FF2B5EF4-FFF2-40B4-BE49-F238E27FC236}">
                        <a16:creationId xmlns:a16="http://schemas.microsoft.com/office/drawing/2014/main" id="{A38D362B-D71B-6563-1705-62410BEC3D3F}"/>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16" name="Picture 15">
                    <a:extLst>
                      <a:ext uri="{FF2B5EF4-FFF2-40B4-BE49-F238E27FC236}">
                        <a16:creationId xmlns:a16="http://schemas.microsoft.com/office/drawing/2014/main" id="{30A33A29-AF04-508B-E693-053CD418F53A}"/>
                      </a:ext>
                    </a:extLst>
                  </p:cNvPr>
                  <p:cNvPicPr>
                    <a:picLocks noChangeAspect="1"/>
                  </p:cNvPicPr>
                  <p:nvPr/>
                </p:nvPicPr>
                <p:blipFill>
                  <a:blip r:embed="rId2"/>
                  <a:stretch>
                    <a:fillRect/>
                  </a:stretch>
                </p:blipFill>
                <p:spPr>
                  <a:xfrm>
                    <a:off x="8735692" y="5133974"/>
                    <a:ext cx="780138" cy="1177925"/>
                  </a:xfrm>
                  <a:prstGeom prst="rect">
                    <a:avLst/>
                  </a:prstGeom>
                </p:spPr>
              </p:pic>
            </p:grpSp>
            <p:sp>
              <p:nvSpPr>
                <p:cNvPr id="13" name="TextBox 12">
                  <a:extLst>
                    <a:ext uri="{FF2B5EF4-FFF2-40B4-BE49-F238E27FC236}">
                      <a16:creationId xmlns:a16="http://schemas.microsoft.com/office/drawing/2014/main" id="{33A6490E-2856-1A75-9DEC-D5A8C83D94F8}"/>
                    </a:ext>
                  </a:extLst>
                </p:cNvPr>
                <p:cNvSpPr txBox="1"/>
                <p:nvPr/>
              </p:nvSpPr>
              <p:spPr>
                <a:xfrm>
                  <a:off x="5033560" y="6797156"/>
                  <a:ext cx="3592270" cy="660885"/>
                </a:xfrm>
                <a:prstGeom prst="rect">
                  <a:avLst/>
                </a:prstGeom>
                <a:noFill/>
              </p:spPr>
              <p:txBody>
                <a:bodyPr wrap="square" rtlCol="0">
                  <a:spAutoFit/>
                </a:bodyPr>
                <a:lstStyle/>
                <a:p>
                  <a:r>
                    <a:rPr lang="en-US" dirty="0">
                      <a:solidFill>
                        <a:schemeClr val="accent1"/>
                      </a:solidFill>
                    </a:rPr>
                    <a:t>30 always-takers</a:t>
                  </a:r>
                </a:p>
              </p:txBody>
            </p:sp>
          </p:grpSp>
          <p:grpSp>
            <p:nvGrpSpPr>
              <p:cNvPr id="17" name="Group 16">
                <a:extLst>
                  <a:ext uri="{FF2B5EF4-FFF2-40B4-BE49-F238E27FC236}">
                    <a16:creationId xmlns:a16="http://schemas.microsoft.com/office/drawing/2014/main" id="{0B20F589-B0BC-DF14-CFF2-7793EBE57CF4}"/>
                  </a:ext>
                </a:extLst>
              </p:cNvPr>
              <p:cNvGrpSpPr/>
              <p:nvPr/>
            </p:nvGrpSpPr>
            <p:grpSpPr>
              <a:xfrm>
                <a:off x="8136185" y="2398197"/>
                <a:ext cx="3448288" cy="1812874"/>
                <a:chOff x="4975202" y="5668963"/>
                <a:chExt cx="3448288" cy="1812874"/>
              </a:xfrm>
            </p:grpSpPr>
            <p:grpSp>
              <p:nvGrpSpPr>
                <p:cNvPr id="18" name="Group 17">
                  <a:extLst>
                    <a:ext uri="{FF2B5EF4-FFF2-40B4-BE49-F238E27FC236}">
                      <a16:creationId xmlns:a16="http://schemas.microsoft.com/office/drawing/2014/main" id="{488891BF-61B4-08E1-9658-A7F46463512F}"/>
                    </a:ext>
                  </a:extLst>
                </p:cNvPr>
                <p:cNvGrpSpPr/>
                <p:nvPr/>
              </p:nvGrpSpPr>
              <p:grpSpPr>
                <a:xfrm>
                  <a:off x="5395859" y="5668963"/>
                  <a:ext cx="2188928" cy="1177926"/>
                  <a:chOff x="7326902" y="5133974"/>
                  <a:chExt cx="2188928" cy="1177926"/>
                </a:xfrm>
              </p:grpSpPr>
              <p:pic>
                <p:nvPicPr>
                  <p:cNvPr id="20" name="Picture 19">
                    <a:extLst>
                      <a:ext uri="{FF2B5EF4-FFF2-40B4-BE49-F238E27FC236}">
                        <a16:creationId xmlns:a16="http://schemas.microsoft.com/office/drawing/2014/main" id="{880EEA7B-5753-C29C-F52D-F9E7DCA8EC72}"/>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21" name="Picture 20">
                    <a:extLst>
                      <a:ext uri="{FF2B5EF4-FFF2-40B4-BE49-F238E27FC236}">
                        <a16:creationId xmlns:a16="http://schemas.microsoft.com/office/drawing/2014/main" id="{F54FAB53-90F2-03E1-89F0-B716D1ABC175}"/>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22" name="Picture 21">
                    <a:extLst>
                      <a:ext uri="{FF2B5EF4-FFF2-40B4-BE49-F238E27FC236}">
                        <a16:creationId xmlns:a16="http://schemas.microsoft.com/office/drawing/2014/main" id="{B2C03CD7-6B6B-191D-9180-39DC54C9D153}"/>
                      </a:ext>
                    </a:extLst>
                  </p:cNvPr>
                  <p:cNvPicPr>
                    <a:picLocks noChangeAspect="1"/>
                  </p:cNvPicPr>
                  <p:nvPr/>
                </p:nvPicPr>
                <p:blipFill>
                  <a:blip r:embed="rId2"/>
                  <a:stretch>
                    <a:fillRect/>
                  </a:stretch>
                </p:blipFill>
                <p:spPr>
                  <a:xfrm>
                    <a:off x="8735692" y="5133974"/>
                    <a:ext cx="780138" cy="1177925"/>
                  </a:xfrm>
                  <a:prstGeom prst="rect">
                    <a:avLst/>
                  </a:prstGeom>
                </p:spPr>
              </p:pic>
            </p:grpSp>
            <p:sp>
              <p:nvSpPr>
                <p:cNvPr id="19" name="TextBox 18">
                  <a:extLst>
                    <a:ext uri="{FF2B5EF4-FFF2-40B4-BE49-F238E27FC236}">
                      <a16:creationId xmlns:a16="http://schemas.microsoft.com/office/drawing/2014/main" id="{26BBD0BD-5F0F-E079-9897-209C1DBE3C7F}"/>
                    </a:ext>
                  </a:extLst>
                </p:cNvPr>
                <p:cNvSpPr txBox="1"/>
                <p:nvPr/>
              </p:nvSpPr>
              <p:spPr>
                <a:xfrm>
                  <a:off x="4975202" y="6820952"/>
                  <a:ext cx="3448288" cy="660885"/>
                </a:xfrm>
                <a:prstGeom prst="rect">
                  <a:avLst/>
                </a:prstGeom>
                <a:noFill/>
              </p:spPr>
              <p:txBody>
                <a:bodyPr wrap="square" rtlCol="0">
                  <a:spAutoFit/>
                </a:bodyPr>
                <a:lstStyle/>
                <a:p>
                  <a:r>
                    <a:rPr lang="en-US" dirty="0">
                      <a:solidFill>
                        <a:schemeClr val="accent2"/>
                      </a:solidFill>
                    </a:rPr>
                    <a:t>30 never-takers</a:t>
                  </a:r>
                </a:p>
              </p:txBody>
            </p:sp>
          </p:grpSp>
          <p:pic>
            <p:nvPicPr>
              <p:cNvPr id="23" name="Picture 2" descr="Money Stack | Totally Accurate BattleGrounds Wiki | Fandom">
                <a:extLst>
                  <a:ext uri="{FF2B5EF4-FFF2-40B4-BE49-F238E27FC236}">
                    <a16:creationId xmlns:a16="http://schemas.microsoft.com/office/drawing/2014/main" id="{8AD67CD1-9C5F-F111-CF3F-CDD1E63A7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366" y="4145478"/>
                <a:ext cx="641665" cy="6385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Money Stack | Totally Accurate BattleGrounds Wiki | Fandom">
                <a:extLst>
                  <a:ext uri="{FF2B5EF4-FFF2-40B4-BE49-F238E27FC236}">
                    <a16:creationId xmlns:a16="http://schemas.microsoft.com/office/drawing/2014/main" id="{7AD7746B-31F7-B7EB-C4B2-A14AE7195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367" y="5538450"/>
                <a:ext cx="641665" cy="63851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Page 12 | Mortarboard Cap Images - Free Download on Freepik">
                <a:extLst>
                  <a:ext uri="{FF2B5EF4-FFF2-40B4-BE49-F238E27FC236}">
                    <a16:creationId xmlns:a16="http://schemas.microsoft.com/office/drawing/2014/main" id="{D814C16D-8A04-2C67-0713-E71D31607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903155" y="5538450"/>
                <a:ext cx="345869" cy="34417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64B06F1-50C8-21DD-D874-9D47752B6BEF}"/>
                  </a:ext>
                </a:extLst>
              </p:cNvPr>
              <p:cNvSpPr txBox="1"/>
              <p:nvPr/>
            </p:nvSpPr>
            <p:spPr>
              <a:xfrm>
                <a:off x="2552066" y="5503762"/>
                <a:ext cx="1915033" cy="826106"/>
              </a:xfrm>
              <a:prstGeom prst="rect">
                <a:avLst/>
              </a:prstGeom>
              <a:noFill/>
            </p:spPr>
            <p:txBody>
              <a:bodyPr wrap="square" rtlCol="0">
                <a:spAutoFit/>
              </a:bodyPr>
              <a:lstStyle/>
              <a:p>
                <a:r>
                  <a:rPr lang="en-US" sz="2400" dirty="0"/>
                  <a:t>$5</a:t>
                </a:r>
              </a:p>
            </p:txBody>
          </p:sp>
          <p:sp>
            <p:nvSpPr>
              <p:cNvPr id="27" name="TextBox 26">
                <a:extLst>
                  <a:ext uri="{FF2B5EF4-FFF2-40B4-BE49-F238E27FC236}">
                    <a16:creationId xmlns:a16="http://schemas.microsoft.com/office/drawing/2014/main" id="{97334304-9F31-F23B-B82C-04C3C88C297B}"/>
                  </a:ext>
                </a:extLst>
              </p:cNvPr>
              <p:cNvSpPr txBox="1"/>
              <p:nvPr/>
            </p:nvSpPr>
            <p:spPr>
              <a:xfrm>
                <a:off x="2552066" y="4254398"/>
                <a:ext cx="1915033" cy="826106"/>
              </a:xfrm>
              <a:prstGeom prst="rect">
                <a:avLst/>
              </a:prstGeom>
              <a:noFill/>
            </p:spPr>
            <p:txBody>
              <a:bodyPr wrap="square" rtlCol="0">
                <a:spAutoFit/>
              </a:bodyPr>
              <a:lstStyle/>
              <a:p>
                <a:r>
                  <a:rPr lang="en-US" sz="2400" dirty="0"/>
                  <a:t>$1</a:t>
                </a:r>
              </a:p>
            </p:txBody>
          </p:sp>
          <p:sp>
            <p:nvSpPr>
              <p:cNvPr id="28" name="TextBox 27">
                <a:extLst>
                  <a:ext uri="{FF2B5EF4-FFF2-40B4-BE49-F238E27FC236}">
                    <a16:creationId xmlns:a16="http://schemas.microsoft.com/office/drawing/2014/main" id="{FA26C40D-E5FB-9BE5-94C5-73D9305305DC}"/>
                  </a:ext>
                </a:extLst>
              </p:cNvPr>
              <p:cNvSpPr txBox="1"/>
              <p:nvPr/>
            </p:nvSpPr>
            <p:spPr>
              <a:xfrm>
                <a:off x="5809871" y="4160975"/>
                <a:ext cx="3527109" cy="826106"/>
              </a:xfrm>
              <a:prstGeom prst="rect">
                <a:avLst/>
              </a:prstGeom>
              <a:noFill/>
            </p:spPr>
            <p:txBody>
              <a:bodyPr wrap="square" rtlCol="0">
                <a:spAutoFit/>
              </a:bodyPr>
              <a:lstStyle/>
              <a:p>
                <a:r>
                  <a:rPr lang="en-US" sz="2400" dirty="0"/>
                  <a:t>$1</a:t>
                </a:r>
              </a:p>
            </p:txBody>
          </p:sp>
          <p:sp>
            <p:nvSpPr>
              <p:cNvPr id="29" name="TextBox 28">
                <a:extLst>
                  <a:ext uri="{FF2B5EF4-FFF2-40B4-BE49-F238E27FC236}">
                    <a16:creationId xmlns:a16="http://schemas.microsoft.com/office/drawing/2014/main" id="{53EEAD82-7FD4-5CB0-8CEB-201B3C8C8FE6}"/>
                  </a:ext>
                </a:extLst>
              </p:cNvPr>
              <p:cNvSpPr txBox="1"/>
              <p:nvPr/>
            </p:nvSpPr>
            <p:spPr>
              <a:xfrm>
                <a:off x="9261237" y="4254398"/>
                <a:ext cx="1915033" cy="826106"/>
              </a:xfrm>
              <a:prstGeom prst="rect">
                <a:avLst/>
              </a:prstGeom>
              <a:noFill/>
            </p:spPr>
            <p:txBody>
              <a:bodyPr wrap="square" rtlCol="0">
                <a:spAutoFit/>
              </a:bodyPr>
              <a:lstStyle/>
              <a:p>
                <a:r>
                  <a:rPr lang="en-US" sz="2400" dirty="0"/>
                  <a:t>$2</a:t>
                </a:r>
              </a:p>
            </p:txBody>
          </p:sp>
          <p:sp>
            <p:nvSpPr>
              <p:cNvPr id="30" name="TextBox 29">
                <a:extLst>
                  <a:ext uri="{FF2B5EF4-FFF2-40B4-BE49-F238E27FC236}">
                    <a16:creationId xmlns:a16="http://schemas.microsoft.com/office/drawing/2014/main" id="{8412352B-6E90-BF6B-110E-FA2E0E1FE9E0}"/>
                  </a:ext>
                </a:extLst>
              </p:cNvPr>
              <p:cNvSpPr txBox="1"/>
              <p:nvPr/>
            </p:nvSpPr>
            <p:spPr>
              <a:xfrm>
                <a:off x="9306273" y="5469078"/>
                <a:ext cx="1915033" cy="826106"/>
              </a:xfrm>
              <a:prstGeom prst="rect">
                <a:avLst/>
              </a:prstGeom>
              <a:noFill/>
            </p:spPr>
            <p:txBody>
              <a:bodyPr wrap="square" rtlCol="0">
                <a:spAutoFit/>
              </a:bodyPr>
              <a:lstStyle/>
              <a:p>
                <a:r>
                  <a:rPr lang="en-US" sz="2400" dirty="0"/>
                  <a:t>$4</a:t>
                </a:r>
              </a:p>
            </p:txBody>
          </p:sp>
          <p:sp>
            <p:nvSpPr>
              <p:cNvPr id="31" name="TextBox 30">
                <a:extLst>
                  <a:ext uri="{FF2B5EF4-FFF2-40B4-BE49-F238E27FC236}">
                    <a16:creationId xmlns:a16="http://schemas.microsoft.com/office/drawing/2014/main" id="{BF2A1B4E-65A2-5DC7-0907-EE68C9A0307B}"/>
                  </a:ext>
                </a:extLst>
              </p:cNvPr>
              <p:cNvSpPr txBox="1"/>
              <p:nvPr/>
            </p:nvSpPr>
            <p:spPr>
              <a:xfrm>
                <a:off x="5809871" y="5469076"/>
                <a:ext cx="1915033" cy="826106"/>
              </a:xfrm>
              <a:prstGeom prst="rect">
                <a:avLst/>
              </a:prstGeom>
              <a:noFill/>
            </p:spPr>
            <p:txBody>
              <a:bodyPr wrap="square" rtlCol="0">
                <a:spAutoFit/>
              </a:bodyPr>
              <a:lstStyle/>
              <a:p>
                <a:r>
                  <a:rPr lang="en-US" sz="2400" dirty="0"/>
                  <a:t>$8</a:t>
                </a:r>
              </a:p>
            </p:txBody>
          </p:sp>
        </p:gr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CD6A304-7558-7D4F-B2B0-A6BA2574EBA0}"/>
                  </a:ext>
                </a:extLst>
              </p:cNvPr>
              <p:cNvSpPr txBox="1"/>
              <p:nvPr/>
            </p:nvSpPr>
            <p:spPr>
              <a:xfrm>
                <a:off x="10509070" y="56231"/>
                <a:ext cx="1578769" cy="461665"/>
              </a:xfrm>
              <a:prstGeom prst="rect">
                <a:avLst/>
              </a:prstGeom>
              <a:noFill/>
            </p:spPr>
            <p:txBody>
              <a:bodyPr wrap="square">
                <a:spAutoFit/>
              </a:bodyPr>
              <a:lstStyle/>
              <a:p>
                <a:r>
                  <a:rPr lang="en-US" sz="2400" dirty="0">
                    <a:solidFill>
                      <a:schemeClr val="accent1"/>
                    </a:solidFill>
                  </a:rPr>
                  <a:t>ATE </a:t>
                </a:r>
                <a14:m>
                  <m:oMath xmlns:m="http://schemas.openxmlformats.org/officeDocument/2006/math">
                    <m:r>
                      <a:rPr lang="en-US" sz="2400" b="0" i="1" smtClean="0">
                        <a:solidFill>
                          <a:schemeClr val="accent1"/>
                        </a:solidFill>
                        <a:latin typeface="Cambria Math" panose="02040503050406030204" pitchFamily="18" charset="0"/>
                      </a:rPr>
                      <m:t>=$4.3</m:t>
                    </m:r>
                  </m:oMath>
                </a14:m>
                <a:endParaRPr lang="en-US" sz="2400" dirty="0">
                  <a:solidFill>
                    <a:schemeClr val="accent1"/>
                  </a:solidFill>
                </a:endParaRPr>
              </a:p>
            </p:txBody>
          </p:sp>
        </mc:Choice>
        <mc:Fallback xmlns="">
          <p:sp>
            <p:nvSpPr>
              <p:cNvPr id="36" name="TextBox 35">
                <a:extLst>
                  <a:ext uri="{FF2B5EF4-FFF2-40B4-BE49-F238E27FC236}">
                    <a16:creationId xmlns:a16="http://schemas.microsoft.com/office/drawing/2014/main" id="{FCD6A304-7558-7D4F-B2B0-A6BA2574EBA0}"/>
                  </a:ext>
                </a:extLst>
              </p:cNvPr>
              <p:cNvSpPr txBox="1">
                <a:spLocks noRot="1" noChangeAspect="1" noMove="1" noResize="1" noEditPoints="1" noAdjustHandles="1" noChangeArrowheads="1" noChangeShapeType="1" noTextEdit="1"/>
              </p:cNvSpPr>
              <p:nvPr/>
            </p:nvSpPr>
            <p:spPr>
              <a:xfrm>
                <a:off x="10509070" y="56231"/>
                <a:ext cx="1578769" cy="461665"/>
              </a:xfrm>
              <a:prstGeom prst="rect">
                <a:avLst/>
              </a:prstGeom>
              <a:blipFill>
                <a:blip r:embed="rId5"/>
                <a:stretch>
                  <a:fillRect l="-6400"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13C520B-A99E-7E3A-0156-923B55A3DA7E}"/>
                  </a:ext>
                </a:extLst>
              </p:cNvPr>
              <p:cNvSpPr txBox="1"/>
              <p:nvPr/>
            </p:nvSpPr>
            <p:spPr>
              <a:xfrm>
                <a:off x="10390271" y="525454"/>
                <a:ext cx="1927057" cy="461665"/>
              </a:xfrm>
              <a:prstGeom prst="rect">
                <a:avLst/>
              </a:prstGeom>
              <a:noFill/>
            </p:spPr>
            <p:txBody>
              <a:bodyPr wrap="square">
                <a:spAutoFit/>
              </a:bodyPr>
              <a:lstStyle/>
              <a:p>
                <a:r>
                  <a:rPr lang="en-US" sz="2400" dirty="0">
                    <a:solidFill>
                      <a:schemeClr val="accent1"/>
                    </a:solidFill>
                  </a:rPr>
                  <a:t>LATE </a:t>
                </a:r>
                <a14:m>
                  <m:oMath xmlns:m="http://schemas.openxmlformats.org/officeDocument/2006/math">
                    <m:r>
                      <a:rPr lang="en-US" sz="2400" b="0" i="1" smtClean="0">
                        <a:solidFill>
                          <a:schemeClr val="accent1"/>
                        </a:solidFill>
                        <a:latin typeface="Cambria Math" panose="02040503050406030204" pitchFamily="18" charset="0"/>
                      </a:rPr>
                      <m:t>=$4</m:t>
                    </m:r>
                  </m:oMath>
                </a14:m>
                <a:endParaRPr lang="en-US" sz="2400" dirty="0">
                  <a:solidFill>
                    <a:schemeClr val="accent1"/>
                  </a:solidFill>
                </a:endParaRPr>
              </a:p>
            </p:txBody>
          </p:sp>
        </mc:Choice>
        <mc:Fallback xmlns="">
          <p:sp>
            <p:nvSpPr>
              <p:cNvPr id="35" name="TextBox 34">
                <a:extLst>
                  <a:ext uri="{FF2B5EF4-FFF2-40B4-BE49-F238E27FC236}">
                    <a16:creationId xmlns:a16="http://schemas.microsoft.com/office/drawing/2014/main" id="{913C520B-A99E-7E3A-0156-923B55A3DA7E}"/>
                  </a:ext>
                </a:extLst>
              </p:cNvPr>
              <p:cNvSpPr txBox="1">
                <a:spLocks noRot="1" noChangeAspect="1" noMove="1" noResize="1" noEditPoints="1" noAdjustHandles="1" noChangeArrowheads="1" noChangeShapeType="1" noTextEdit="1"/>
              </p:cNvSpPr>
              <p:nvPr/>
            </p:nvSpPr>
            <p:spPr>
              <a:xfrm>
                <a:off x="10390271" y="525454"/>
                <a:ext cx="1927057" cy="461665"/>
              </a:xfrm>
              <a:prstGeom prst="rect">
                <a:avLst/>
              </a:prstGeom>
              <a:blipFill>
                <a:blip r:embed="rId6"/>
                <a:stretch>
                  <a:fillRect l="-4545" t="-8108" b="-29730"/>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F542DB04-A718-9B0B-FE5E-B39D02D886C1}"/>
              </a:ext>
            </a:extLst>
          </p:cNvPr>
          <p:cNvSpPr txBox="1"/>
          <p:nvPr/>
        </p:nvSpPr>
        <p:spPr>
          <a:xfrm>
            <a:off x="1260083" y="2728805"/>
            <a:ext cx="10038371" cy="646331"/>
          </a:xfrm>
          <a:prstGeom prst="rect">
            <a:avLst/>
          </a:prstGeom>
          <a:noFill/>
        </p:spPr>
        <p:txBody>
          <a:bodyPr wrap="square" rtlCol="0">
            <a:spAutoFit/>
          </a:bodyPr>
          <a:lstStyle/>
          <a:p>
            <a:pPr algn="ctr"/>
            <a:r>
              <a:rPr lang="en-US" sz="3600" b="1" dirty="0">
                <a:solidFill>
                  <a:schemeClr val="accent2"/>
                </a:solidFill>
              </a:rPr>
              <a:t>Wait....we don’t know who the compliers are!!!!</a:t>
            </a:r>
          </a:p>
        </p:txBody>
      </p:sp>
    </p:spTree>
    <p:extLst>
      <p:ext uri="{BB962C8B-B14F-4D97-AF65-F5344CB8AC3E}">
        <p14:creationId xmlns:p14="http://schemas.microsoft.com/office/powerpoint/2010/main" val="264749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5FB12-5CBD-5259-99AC-6F60D7C43D06}"/>
              </a:ext>
            </a:extLst>
          </p:cNvPr>
          <p:cNvSpPr>
            <a:spLocks noGrp="1"/>
          </p:cNvSpPr>
          <p:nvPr>
            <p:ph type="title"/>
          </p:nvPr>
        </p:nvSpPr>
        <p:spPr/>
        <p:txBody>
          <a:bodyPr/>
          <a:lstStyle/>
          <a:p>
            <a:r>
              <a:rPr lang="en-US" dirty="0"/>
              <a:t>What do we actually see?</a:t>
            </a:r>
          </a:p>
        </p:txBody>
      </p:sp>
      <p:sp>
        <p:nvSpPr>
          <p:cNvPr id="3" name="Content Placeholder 2">
            <a:extLst>
              <a:ext uri="{FF2B5EF4-FFF2-40B4-BE49-F238E27FC236}">
                <a16:creationId xmlns:a16="http://schemas.microsoft.com/office/drawing/2014/main" id="{921AD301-925F-139B-E313-DA9E0A00826B}"/>
              </a:ext>
            </a:extLst>
          </p:cNvPr>
          <p:cNvSpPr>
            <a:spLocks noGrp="1"/>
          </p:cNvSpPr>
          <p:nvPr>
            <p:ph idx="1"/>
          </p:nvPr>
        </p:nvSpPr>
        <p:spPr>
          <a:xfrm>
            <a:off x="814362" y="1637639"/>
            <a:ext cx="10515600" cy="4351338"/>
          </a:xfrm>
        </p:spPr>
        <p:txBody>
          <a:bodyPr/>
          <a:lstStyle/>
          <a:p>
            <a:r>
              <a:rPr lang="en-US" dirty="0"/>
              <a:t>Let’s say we get lucky and our RCT splits up each set in half.</a:t>
            </a:r>
          </a:p>
        </p:txBody>
      </p:sp>
      <p:grpSp>
        <p:nvGrpSpPr>
          <p:cNvPr id="32" name="Group 31">
            <a:extLst>
              <a:ext uri="{FF2B5EF4-FFF2-40B4-BE49-F238E27FC236}">
                <a16:creationId xmlns:a16="http://schemas.microsoft.com/office/drawing/2014/main" id="{FEA8554C-BB0C-A264-7108-62C645FDE540}"/>
              </a:ext>
            </a:extLst>
          </p:cNvPr>
          <p:cNvGrpSpPr/>
          <p:nvPr/>
        </p:nvGrpSpPr>
        <p:grpSpPr>
          <a:xfrm>
            <a:off x="1217522" y="2746031"/>
            <a:ext cx="9944836" cy="3615056"/>
            <a:chOff x="517367" y="2382837"/>
            <a:chExt cx="10858082" cy="3947031"/>
          </a:xfrm>
        </p:grpSpPr>
        <p:grpSp>
          <p:nvGrpSpPr>
            <p:cNvPr id="4" name="Group 3">
              <a:extLst>
                <a:ext uri="{FF2B5EF4-FFF2-40B4-BE49-F238E27FC236}">
                  <a16:creationId xmlns:a16="http://schemas.microsoft.com/office/drawing/2014/main" id="{732C1A1E-2A0B-834C-F8F4-2BC794EC0050}"/>
                </a:ext>
              </a:extLst>
            </p:cNvPr>
            <p:cNvGrpSpPr/>
            <p:nvPr/>
          </p:nvGrpSpPr>
          <p:grpSpPr>
            <a:xfrm>
              <a:off x="1169582" y="2382837"/>
              <a:ext cx="3592271" cy="2039055"/>
              <a:chOff x="4927194" y="5668962"/>
              <a:chExt cx="3592271" cy="2039055"/>
            </a:xfrm>
          </p:grpSpPr>
          <p:grpSp>
            <p:nvGrpSpPr>
              <p:cNvPr id="5" name="Group 4">
                <a:extLst>
                  <a:ext uri="{FF2B5EF4-FFF2-40B4-BE49-F238E27FC236}">
                    <a16:creationId xmlns:a16="http://schemas.microsoft.com/office/drawing/2014/main" id="{CADD7B33-0F40-F74E-4F0E-6F951DC722CC}"/>
                  </a:ext>
                </a:extLst>
              </p:cNvPr>
              <p:cNvGrpSpPr/>
              <p:nvPr/>
            </p:nvGrpSpPr>
            <p:grpSpPr>
              <a:xfrm>
                <a:off x="5395859" y="5668962"/>
                <a:ext cx="2893323" cy="1177927"/>
                <a:chOff x="7326902" y="5133973"/>
                <a:chExt cx="2893323" cy="1177927"/>
              </a:xfrm>
            </p:grpSpPr>
            <p:pic>
              <p:nvPicPr>
                <p:cNvPr id="7" name="Picture 6">
                  <a:extLst>
                    <a:ext uri="{FF2B5EF4-FFF2-40B4-BE49-F238E27FC236}">
                      <a16:creationId xmlns:a16="http://schemas.microsoft.com/office/drawing/2014/main" id="{74F28B4E-5DBD-E3D7-EF52-43E8E415056E}"/>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8" name="Picture 7">
                  <a:extLst>
                    <a:ext uri="{FF2B5EF4-FFF2-40B4-BE49-F238E27FC236}">
                      <a16:creationId xmlns:a16="http://schemas.microsoft.com/office/drawing/2014/main" id="{BE514B39-E15A-A205-F847-6BDEA06D5D57}"/>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9" name="Picture 8">
                  <a:extLst>
                    <a:ext uri="{FF2B5EF4-FFF2-40B4-BE49-F238E27FC236}">
                      <a16:creationId xmlns:a16="http://schemas.microsoft.com/office/drawing/2014/main" id="{F8CECA0A-CC68-03FA-2153-4966D29E7620}"/>
                    </a:ext>
                  </a:extLst>
                </p:cNvPr>
                <p:cNvPicPr>
                  <a:picLocks noChangeAspect="1"/>
                </p:cNvPicPr>
                <p:nvPr/>
              </p:nvPicPr>
              <p:blipFill>
                <a:blip r:embed="rId2"/>
                <a:stretch>
                  <a:fillRect/>
                </a:stretch>
              </p:blipFill>
              <p:spPr>
                <a:xfrm>
                  <a:off x="8735692" y="5133974"/>
                  <a:ext cx="780138" cy="1177925"/>
                </a:xfrm>
                <a:prstGeom prst="rect">
                  <a:avLst/>
                </a:prstGeom>
              </p:spPr>
            </p:pic>
            <p:pic>
              <p:nvPicPr>
                <p:cNvPr id="10" name="Picture 9">
                  <a:extLst>
                    <a:ext uri="{FF2B5EF4-FFF2-40B4-BE49-F238E27FC236}">
                      <a16:creationId xmlns:a16="http://schemas.microsoft.com/office/drawing/2014/main" id="{7D2D3D68-14C9-268A-8AF0-8250FF544786}"/>
                    </a:ext>
                  </a:extLst>
                </p:cNvPr>
                <p:cNvPicPr>
                  <a:picLocks noChangeAspect="1"/>
                </p:cNvPicPr>
                <p:nvPr/>
              </p:nvPicPr>
              <p:blipFill>
                <a:blip r:embed="rId2"/>
                <a:stretch>
                  <a:fillRect/>
                </a:stretch>
              </p:blipFill>
              <p:spPr>
                <a:xfrm>
                  <a:off x="9440087" y="5133973"/>
                  <a:ext cx="780138" cy="1177925"/>
                </a:xfrm>
                <a:prstGeom prst="rect">
                  <a:avLst/>
                </a:prstGeom>
              </p:spPr>
            </p:pic>
          </p:grpSp>
          <p:sp>
            <p:nvSpPr>
              <p:cNvPr id="6" name="TextBox 5">
                <a:extLst>
                  <a:ext uri="{FF2B5EF4-FFF2-40B4-BE49-F238E27FC236}">
                    <a16:creationId xmlns:a16="http://schemas.microsoft.com/office/drawing/2014/main" id="{2D063C6B-62E2-0108-D7CE-7CC4B4EE44F2}"/>
                  </a:ext>
                </a:extLst>
              </p:cNvPr>
              <p:cNvSpPr txBox="1"/>
              <p:nvPr/>
            </p:nvSpPr>
            <p:spPr>
              <a:xfrm>
                <a:off x="4927194" y="6800709"/>
                <a:ext cx="3592271" cy="907308"/>
              </a:xfrm>
              <a:prstGeom prst="rect">
                <a:avLst/>
              </a:prstGeom>
              <a:noFill/>
            </p:spPr>
            <p:txBody>
              <a:bodyPr wrap="square" rtlCol="0">
                <a:spAutoFit/>
              </a:bodyPr>
              <a:lstStyle/>
              <a:p>
                <a:pPr algn="ctr"/>
                <a:r>
                  <a:rPr lang="en-US" sz="2400" dirty="0">
                    <a:solidFill>
                      <a:schemeClr val="accent6">
                        <a:lumMod val="75000"/>
                      </a:schemeClr>
                    </a:solidFill>
                  </a:rPr>
                  <a:t>40 compliers</a:t>
                </a:r>
              </a:p>
              <a:p>
                <a:pPr algn="ctr"/>
                <a:endParaRPr lang="en-US" sz="2400" dirty="0">
                  <a:solidFill>
                    <a:schemeClr val="accent6">
                      <a:lumMod val="75000"/>
                    </a:schemeClr>
                  </a:solidFill>
                </a:endParaRPr>
              </a:p>
            </p:txBody>
          </p:sp>
        </p:grpSp>
        <p:grpSp>
          <p:nvGrpSpPr>
            <p:cNvPr id="11" name="Group 10">
              <a:extLst>
                <a:ext uri="{FF2B5EF4-FFF2-40B4-BE49-F238E27FC236}">
                  <a16:creationId xmlns:a16="http://schemas.microsoft.com/office/drawing/2014/main" id="{2E845592-4380-9576-CB7B-47662D173108}"/>
                </a:ext>
              </a:extLst>
            </p:cNvPr>
            <p:cNvGrpSpPr/>
            <p:nvPr/>
          </p:nvGrpSpPr>
          <p:grpSpPr>
            <a:xfrm>
              <a:off x="4587522" y="2382838"/>
              <a:ext cx="3592270" cy="1692940"/>
              <a:chOff x="4752863" y="5668963"/>
              <a:chExt cx="3592270" cy="1692940"/>
            </a:xfrm>
          </p:grpSpPr>
          <p:grpSp>
            <p:nvGrpSpPr>
              <p:cNvPr id="12" name="Group 11">
                <a:extLst>
                  <a:ext uri="{FF2B5EF4-FFF2-40B4-BE49-F238E27FC236}">
                    <a16:creationId xmlns:a16="http://schemas.microsoft.com/office/drawing/2014/main" id="{F0035C59-E1DA-BB56-354A-961BBE92C02B}"/>
                  </a:ext>
                </a:extLst>
              </p:cNvPr>
              <p:cNvGrpSpPr/>
              <p:nvPr/>
            </p:nvGrpSpPr>
            <p:grpSpPr>
              <a:xfrm>
                <a:off x="5395859" y="5668963"/>
                <a:ext cx="2188928" cy="1177926"/>
                <a:chOff x="7326902" y="5133974"/>
                <a:chExt cx="2188928" cy="1177926"/>
              </a:xfrm>
            </p:grpSpPr>
            <p:pic>
              <p:nvPicPr>
                <p:cNvPr id="14" name="Picture 13">
                  <a:extLst>
                    <a:ext uri="{FF2B5EF4-FFF2-40B4-BE49-F238E27FC236}">
                      <a16:creationId xmlns:a16="http://schemas.microsoft.com/office/drawing/2014/main" id="{E9C9E4A5-BCB5-69DD-5C02-B7C83B8B6809}"/>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15" name="Picture 14">
                  <a:extLst>
                    <a:ext uri="{FF2B5EF4-FFF2-40B4-BE49-F238E27FC236}">
                      <a16:creationId xmlns:a16="http://schemas.microsoft.com/office/drawing/2014/main" id="{A38D362B-D71B-6563-1705-62410BEC3D3F}"/>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16" name="Picture 15">
                  <a:extLst>
                    <a:ext uri="{FF2B5EF4-FFF2-40B4-BE49-F238E27FC236}">
                      <a16:creationId xmlns:a16="http://schemas.microsoft.com/office/drawing/2014/main" id="{30A33A29-AF04-508B-E693-053CD418F53A}"/>
                    </a:ext>
                  </a:extLst>
                </p:cNvPr>
                <p:cNvPicPr>
                  <a:picLocks noChangeAspect="1"/>
                </p:cNvPicPr>
                <p:nvPr/>
              </p:nvPicPr>
              <p:blipFill>
                <a:blip r:embed="rId2"/>
                <a:stretch>
                  <a:fillRect/>
                </a:stretch>
              </p:blipFill>
              <p:spPr>
                <a:xfrm>
                  <a:off x="8735692" y="5133974"/>
                  <a:ext cx="780138" cy="1177925"/>
                </a:xfrm>
                <a:prstGeom prst="rect">
                  <a:avLst/>
                </a:prstGeom>
              </p:spPr>
            </p:pic>
          </p:grpSp>
          <p:sp>
            <p:nvSpPr>
              <p:cNvPr id="13" name="TextBox 12">
                <a:extLst>
                  <a:ext uri="{FF2B5EF4-FFF2-40B4-BE49-F238E27FC236}">
                    <a16:creationId xmlns:a16="http://schemas.microsoft.com/office/drawing/2014/main" id="{33A6490E-2856-1A75-9DEC-D5A8C83D94F8}"/>
                  </a:ext>
                </a:extLst>
              </p:cNvPr>
              <p:cNvSpPr txBox="1"/>
              <p:nvPr/>
            </p:nvSpPr>
            <p:spPr>
              <a:xfrm>
                <a:off x="4752863" y="6857843"/>
                <a:ext cx="3592270" cy="504060"/>
              </a:xfrm>
              <a:prstGeom prst="rect">
                <a:avLst/>
              </a:prstGeom>
              <a:noFill/>
            </p:spPr>
            <p:txBody>
              <a:bodyPr wrap="square" rtlCol="0">
                <a:spAutoFit/>
              </a:bodyPr>
              <a:lstStyle/>
              <a:p>
                <a:pPr algn="ctr"/>
                <a:r>
                  <a:rPr lang="en-US" sz="2400" dirty="0">
                    <a:solidFill>
                      <a:schemeClr val="accent1"/>
                    </a:solidFill>
                  </a:rPr>
                  <a:t>30 always-takers</a:t>
                </a:r>
              </a:p>
            </p:txBody>
          </p:sp>
        </p:grpSp>
        <p:grpSp>
          <p:nvGrpSpPr>
            <p:cNvPr id="17" name="Group 16">
              <a:extLst>
                <a:ext uri="{FF2B5EF4-FFF2-40B4-BE49-F238E27FC236}">
                  <a16:creationId xmlns:a16="http://schemas.microsoft.com/office/drawing/2014/main" id="{0B20F589-B0BC-DF14-CFF2-7793EBE57CF4}"/>
                </a:ext>
              </a:extLst>
            </p:cNvPr>
            <p:cNvGrpSpPr/>
            <p:nvPr/>
          </p:nvGrpSpPr>
          <p:grpSpPr>
            <a:xfrm>
              <a:off x="7927161" y="2398197"/>
              <a:ext cx="3448288" cy="1699414"/>
              <a:chOff x="4766178" y="5668963"/>
              <a:chExt cx="3448288" cy="1699414"/>
            </a:xfrm>
          </p:grpSpPr>
          <p:grpSp>
            <p:nvGrpSpPr>
              <p:cNvPr id="18" name="Group 17">
                <a:extLst>
                  <a:ext uri="{FF2B5EF4-FFF2-40B4-BE49-F238E27FC236}">
                    <a16:creationId xmlns:a16="http://schemas.microsoft.com/office/drawing/2014/main" id="{488891BF-61B4-08E1-9658-A7F46463512F}"/>
                  </a:ext>
                </a:extLst>
              </p:cNvPr>
              <p:cNvGrpSpPr/>
              <p:nvPr/>
            </p:nvGrpSpPr>
            <p:grpSpPr>
              <a:xfrm>
                <a:off x="5395859" y="5668963"/>
                <a:ext cx="2188928" cy="1177926"/>
                <a:chOff x="7326902" y="5133974"/>
                <a:chExt cx="2188928" cy="1177926"/>
              </a:xfrm>
            </p:grpSpPr>
            <p:pic>
              <p:nvPicPr>
                <p:cNvPr id="20" name="Picture 19">
                  <a:extLst>
                    <a:ext uri="{FF2B5EF4-FFF2-40B4-BE49-F238E27FC236}">
                      <a16:creationId xmlns:a16="http://schemas.microsoft.com/office/drawing/2014/main" id="{880EEA7B-5753-C29C-F52D-F9E7DCA8EC72}"/>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21" name="Picture 20">
                  <a:extLst>
                    <a:ext uri="{FF2B5EF4-FFF2-40B4-BE49-F238E27FC236}">
                      <a16:creationId xmlns:a16="http://schemas.microsoft.com/office/drawing/2014/main" id="{F54FAB53-90F2-03E1-89F0-B716D1ABC175}"/>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22" name="Picture 21">
                  <a:extLst>
                    <a:ext uri="{FF2B5EF4-FFF2-40B4-BE49-F238E27FC236}">
                      <a16:creationId xmlns:a16="http://schemas.microsoft.com/office/drawing/2014/main" id="{B2C03CD7-6B6B-191D-9180-39DC54C9D153}"/>
                    </a:ext>
                  </a:extLst>
                </p:cNvPr>
                <p:cNvPicPr>
                  <a:picLocks noChangeAspect="1"/>
                </p:cNvPicPr>
                <p:nvPr/>
              </p:nvPicPr>
              <p:blipFill>
                <a:blip r:embed="rId2"/>
                <a:stretch>
                  <a:fillRect/>
                </a:stretch>
              </p:blipFill>
              <p:spPr>
                <a:xfrm>
                  <a:off x="8735692" y="5133974"/>
                  <a:ext cx="780138" cy="1177925"/>
                </a:xfrm>
                <a:prstGeom prst="rect">
                  <a:avLst/>
                </a:prstGeom>
              </p:spPr>
            </p:pic>
          </p:grpSp>
          <p:sp>
            <p:nvSpPr>
              <p:cNvPr id="19" name="TextBox 18">
                <a:extLst>
                  <a:ext uri="{FF2B5EF4-FFF2-40B4-BE49-F238E27FC236}">
                    <a16:creationId xmlns:a16="http://schemas.microsoft.com/office/drawing/2014/main" id="{26BBD0BD-5F0F-E079-9897-209C1DBE3C7F}"/>
                  </a:ext>
                </a:extLst>
              </p:cNvPr>
              <p:cNvSpPr txBox="1"/>
              <p:nvPr/>
            </p:nvSpPr>
            <p:spPr>
              <a:xfrm>
                <a:off x="4766178" y="6864317"/>
                <a:ext cx="3448288" cy="504060"/>
              </a:xfrm>
              <a:prstGeom prst="rect">
                <a:avLst/>
              </a:prstGeom>
              <a:noFill/>
            </p:spPr>
            <p:txBody>
              <a:bodyPr wrap="square" rtlCol="0">
                <a:spAutoFit/>
              </a:bodyPr>
              <a:lstStyle/>
              <a:p>
                <a:pPr algn="ctr"/>
                <a:r>
                  <a:rPr lang="en-US" sz="2400" dirty="0">
                    <a:solidFill>
                      <a:schemeClr val="accent2"/>
                    </a:solidFill>
                  </a:rPr>
                  <a:t>30 never-takers</a:t>
                </a:r>
              </a:p>
            </p:txBody>
          </p:sp>
        </p:grpSp>
        <p:pic>
          <p:nvPicPr>
            <p:cNvPr id="23" name="Picture 2" descr="Money Stack | Totally Accurate BattleGrounds Wiki | Fandom">
              <a:extLst>
                <a:ext uri="{FF2B5EF4-FFF2-40B4-BE49-F238E27FC236}">
                  <a16:creationId xmlns:a16="http://schemas.microsoft.com/office/drawing/2014/main" id="{8AD67CD1-9C5F-F111-CF3F-CDD1E63A7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59" y="4582250"/>
              <a:ext cx="641665" cy="6385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Money Stack | Totally Accurate BattleGrounds Wiki | Fandom">
              <a:extLst>
                <a:ext uri="{FF2B5EF4-FFF2-40B4-BE49-F238E27FC236}">
                  <a16:creationId xmlns:a16="http://schemas.microsoft.com/office/drawing/2014/main" id="{7AD7746B-31F7-B7EB-C4B2-A14AE7195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367" y="5538450"/>
              <a:ext cx="641665" cy="63851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Page 12 | Mortarboard Cap Images - Free Download on Freepik">
              <a:extLst>
                <a:ext uri="{FF2B5EF4-FFF2-40B4-BE49-F238E27FC236}">
                  <a16:creationId xmlns:a16="http://schemas.microsoft.com/office/drawing/2014/main" id="{D814C16D-8A04-2C67-0713-E71D31607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903155" y="5538450"/>
              <a:ext cx="345869" cy="34417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64B06F1-50C8-21DD-D874-9D47752B6BEF}"/>
                </a:ext>
              </a:extLst>
            </p:cNvPr>
            <p:cNvSpPr txBox="1"/>
            <p:nvPr/>
          </p:nvSpPr>
          <p:spPr>
            <a:xfrm>
              <a:off x="2552066" y="5503762"/>
              <a:ext cx="1915033" cy="826106"/>
            </a:xfrm>
            <a:prstGeom prst="rect">
              <a:avLst/>
            </a:prstGeom>
            <a:noFill/>
          </p:spPr>
          <p:txBody>
            <a:bodyPr wrap="square" rtlCol="0">
              <a:spAutoFit/>
            </a:bodyPr>
            <a:lstStyle/>
            <a:p>
              <a:r>
                <a:rPr lang="en-US" sz="2400" dirty="0"/>
                <a:t>$5</a:t>
              </a:r>
            </a:p>
          </p:txBody>
        </p:sp>
        <p:sp>
          <p:nvSpPr>
            <p:cNvPr id="27" name="TextBox 26">
              <a:extLst>
                <a:ext uri="{FF2B5EF4-FFF2-40B4-BE49-F238E27FC236}">
                  <a16:creationId xmlns:a16="http://schemas.microsoft.com/office/drawing/2014/main" id="{97334304-9F31-F23B-B82C-04C3C88C297B}"/>
                </a:ext>
              </a:extLst>
            </p:cNvPr>
            <p:cNvSpPr txBox="1"/>
            <p:nvPr/>
          </p:nvSpPr>
          <p:spPr>
            <a:xfrm>
              <a:off x="2552066" y="4862786"/>
              <a:ext cx="1915033" cy="826106"/>
            </a:xfrm>
            <a:prstGeom prst="rect">
              <a:avLst/>
            </a:prstGeom>
            <a:noFill/>
          </p:spPr>
          <p:txBody>
            <a:bodyPr wrap="square" rtlCol="0">
              <a:spAutoFit/>
            </a:bodyPr>
            <a:lstStyle/>
            <a:p>
              <a:r>
                <a:rPr lang="en-US" sz="2400" dirty="0"/>
                <a:t>$1</a:t>
              </a:r>
            </a:p>
          </p:txBody>
        </p:sp>
        <p:sp>
          <p:nvSpPr>
            <p:cNvPr id="28" name="TextBox 27">
              <a:extLst>
                <a:ext uri="{FF2B5EF4-FFF2-40B4-BE49-F238E27FC236}">
                  <a16:creationId xmlns:a16="http://schemas.microsoft.com/office/drawing/2014/main" id="{FA26C40D-E5FB-9BE5-94C5-73D9305305DC}"/>
                </a:ext>
              </a:extLst>
            </p:cNvPr>
            <p:cNvSpPr txBox="1"/>
            <p:nvPr/>
          </p:nvSpPr>
          <p:spPr>
            <a:xfrm>
              <a:off x="5809870" y="4769363"/>
              <a:ext cx="3527109" cy="826106"/>
            </a:xfrm>
            <a:prstGeom prst="rect">
              <a:avLst/>
            </a:prstGeom>
            <a:noFill/>
          </p:spPr>
          <p:txBody>
            <a:bodyPr wrap="square" rtlCol="0">
              <a:spAutoFit/>
            </a:bodyPr>
            <a:lstStyle/>
            <a:p>
              <a:r>
                <a:rPr lang="en-US" sz="2400" dirty="0"/>
                <a:t>$1</a:t>
              </a:r>
            </a:p>
          </p:txBody>
        </p:sp>
        <p:sp>
          <p:nvSpPr>
            <p:cNvPr id="29" name="TextBox 28">
              <a:extLst>
                <a:ext uri="{FF2B5EF4-FFF2-40B4-BE49-F238E27FC236}">
                  <a16:creationId xmlns:a16="http://schemas.microsoft.com/office/drawing/2014/main" id="{53EEAD82-7FD4-5CB0-8CEB-201B3C8C8FE6}"/>
                </a:ext>
              </a:extLst>
            </p:cNvPr>
            <p:cNvSpPr txBox="1"/>
            <p:nvPr/>
          </p:nvSpPr>
          <p:spPr>
            <a:xfrm>
              <a:off x="9261237" y="4862786"/>
              <a:ext cx="1915033" cy="826106"/>
            </a:xfrm>
            <a:prstGeom prst="rect">
              <a:avLst/>
            </a:prstGeom>
            <a:noFill/>
          </p:spPr>
          <p:txBody>
            <a:bodyPr wrap="square" rtlCol="0">
              <a:spAutoFit/>
            </a:bodyPr>
            <a:lstStyle/>
            <a:p>
              <a:r>
                <a:rPr lang="en-US" sz="2400" dirty="0"/>
                <a:t>$2</a:t>
              </a:r>
            </a:p>
          </p:txBody>
        </p:sp>
        <p:sp>
          <p:nvSpPr>
            <p:cNvPr id="30" name="TextBox 29">
              <a:extLst>
                <a:ext uri="{FF2B5EF4-FFF2-40B4-BE49-F238E27FC236}">
                  <a16:creationId xmlns:a16="http://schemas.microsoft.com/office/drawing/2014/main" id="{8412352B-6E90-BF6B-110E-FA2E0E1FE9E0}"/>
                </a:ext>
              </a:extLst>
            </p:cNvPr>
            <p:cNvSpPr txBox="1"/>
            <p:nvPr/>
          </p:nvSpPr>
          <p:spPr>
            <a:xfrm>
              <a:off x="9306273" y="5469078"/>
              <a:ext cx="1915033" cy="826106"/>
            </a:xfrm>
            <a:prstGeom prst="rect">
              <a:avLst/>
            </a:prstGeom>
            <a:noFill/>
          </p:spPr>
          <p:txBody>
            <a:bodyPr wrap="square" rtlCol="0">
              <a:spAutoFit/>
            </a:bodyPr>
            <a:lstStyle/>
            <a:p>
              <a:r>
                <a:rPr lang="en-US" sz="2400" dirty="0"/>
                <a:t>$4</a:t>
              </a:r>
            </a:p>
          </p:txBody>
        </p:sp>
        <p:sp>
          <p:nvSpPr>
            <p:cNvPr id="31" name="TextBox 30">
              <a:extLst>
                <a:ext uri="{FF2B5EF4-FFF2-40B4-BE49-F238E27FC236}">
                  <a16:creationId xmlns:a16="http://schemas.microsoft.com/office/drawing/2014/main" id="{BF2A1B4E-65A2-5DC7-0907-EE68C9A0307B}"/>
                </a:ext>
              </a:extLst>
            </p:cNvPr>
            <p:cNvSpPr txBox="1"/>
            <p:nvPr/>
          </p:nvSpPr>
          <p:spPr>
            <a:xfrm>
              <a:off x="5809871" y="5469076"/>
              <a:ext cx="1915033" cy="826106"/>
            </a:xfrm>
            <a:prstGeom prst="rect">
              <a:avLst/>
            </a:prstGeom>
            <a:noFill/>
          </p:spPr>
          <p:txBody>
            <a:bodyPr wrap="square" rtlCol="0">
              <a:spAutoFit/>
            </a:bodyPr>
            <a:lstStyle/>
            <a:p>
              <a:r>
                <a:rPr lang="en-US" sz="2400" dirty="0"/>
                <a:t>$8</a:t>
              </a:r>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CD6A304-7558-7D4F-B2B0-A6BA2574EBA0}"/>
                  </a:ext>
                </a:extLst>
              </p:cNvPr>
              <p:cNvSpPr txBox="1"/>
              <p:nvPr/>
            </p:nvSpPr>
            <p:spPr>
              <a:xfrm>
                <a:off x="10509070" y="56231"/>
                <a:ext cx="1578769" cy="461665"/>
              </a:xfrm>
              <a:prstGeom prst="rect">
                <a:avLst/>
              </a:prstGeom>
              <a:noFill/>
            </p:spPr>
            <p:txBody>
              <a:bodyPr wrap="square">
                <a:spAutoFit/>
              </a:bodyPr>
              <a:lstStyle/>
              <a:p>
                <a:r>
                  <a:rPr lang="en-US" sz="2400" dirty="0">
                    <a:solidFill>
                      <a:schemeClr val="accent1"/>
                    </a:solidFill>
                  </a:rPr>
                  <a:t>ATE </a:t>
                </a:r>
                <a14:m>
                  <m:oMath xmlns:m="http://schemas.openxmlformats.org/officeDocument/2006/math">
                    <m:r>
                      <a:rPr lang="en-US" sz="2400" b="0" i="1" smtClean="0">
                        <a:solidFill>
                          <a:schemeClr val="accent1"/>
                        </a:solidFill>
                        <a:latin typeface="Cambria Math" panose="02040503050406030204" pitchFamily="18" charset="0"/>
                      </a:rPr>
                      <m:t>=$4.3</m:t>
                    </m:r>
                  </m:oMath>
                </a14:m>
                <a:endParaRPr lang="en-US" sz="2400" dirty="0">
                  <a:solidFill>
                    <a:schemeClr val="accent1"/>
                  </a:solidFill>
                </a:endParaRPr>
              </a:p>
            </p:txBody>
          </p:sp>
        </mc:Choice>
        <mc:Fallback xmlns="">
          <p:sp>
            <p:nvSpPr>
              <p:cNvPr id="36" name="TextBox 35">
                <a:extLst>
                  <a:ext uri="{FF2B5EF4-FFF2-40B4-BE49-F238E27FC236}">
                    <a16:creationId xmlns:a16="http://schemas.microsoft.com/office/drawing/2014/main" id="{FCD6A304-7558-7D4F-B2B0-A6BA2574EBA0}"/>
                  </a:ext>
                </a:extLst>
              </p:cNvPr>
              <p:cNvSpPr txBox="1">
                <a:spLocks noRot="1" noChangeAspect="1" noMove="1" noResize="1" noEditPoints="1" noAdjustHandles="1" noChangeArrowheads="1" noChangeShapeType="1" noTextEdit="1"/>
              </p:cNvSpPr>
              <p:nvPr/>
            </p:nvSpPr>
            <p:spPr>
              <a:xfrm>
                <a:off x="10509070" y="56231"/>
                <a:ext cx="1578769" cy="461665"/>
              </a:xfrm>
              <a:prstGeom prst="rect">
                <a:avLst/>
              </a:prstGeom>
              <a:blipFill>
                <a:blip r:embed="rId5"/>
                <a:stretch>
                  <a:fillRect l="-6400"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64BFB77-2F31-FDF3-8442-06EBD6FFFAF4}"/>
                  </a:ext>
                </a:extLst>
              </p:cNvPr>
              <p:cNvSpPr txBox="1"/>
              <p:nvPr/>
            </p:nvSpPr>
            <p:spPr>
              <a:xfrm>
                <a:off x="10390271" y="525454"/>
                <a:ext cx="1927057" cy="461665"/>
              </a:xfrm>
              <a:prstGeom prst="rect">
                <a:avLst/>
              </a:prstGeom>
              <a:noFill/>
            </p:spPr>
            <p:txBody>
              <a:bodyPr wrap="square">
                <a:spAutoFit/>
              </a:bodyPr>
              <a:lstStyle/>
              <a:p>
                <a:r>
                  <a:rPr lang="en-US" sz="2400" dirty="0">
                    <a:solidFill>
                      <a:schemeClr val="accent1"/>
                    </a:solidFill>
                  </a:rPr>
                  <a:t>LATE </a:t>
                </a:r>
                <a14:m>
                  <m:oMath xmlns:m="http://schemas.openxmlformats.org/officeDocument/2006/math">
                    <m:r>
                      <a:rPr lang="en-US" sz="2400" b="0" i="1" smtClean="0">
                        <a:solidFill>
                          <a:schemeClr val="accent1"/>
                        </a:solidFill>
                        <a:latin typeface="Cambria Math" panose="02040503050406030204" pitchFamily="18" charset="0"/>
                      </a:rPr>
                      <m:t>=$4</m:t>
                    </m:r>
                  </m:oMath>
                </a14:m>
                <a:endParaRPr lang="en-US" sz="2400" dirty="0">
                  <a:solidFill>
                    <a:schemeClr val="accent1"/>
                  </a:solidFill>
                </a:endParaRPr>
              </a:p>
            </p:txBody>
          </p:sp>
        </mc:Choice>
        <mc:Fallback xmlns="">
          <p:sp>
            <p:nvSpPr>
              <p:cNvPr id="33" name="TextBox 32">
                <a:extLst>
                  <a:ext uri="{FF2B5EF4-FFF2-40B4-BE49-F238E27FC236}">
                    <a16:creationId xmlns:a16="http://schemas.microsoft.com/office/drawing/2014/main" id="{E64BFB77-2F31-FDF3-8442-06EBD6FFFAF4}"/>
                  </a:ext>
                </a:extLst>
              </p:cNvPr>
              <p:cNvSpPr txBox="1">
                <a:spLocks noRot="1" noChangeAspect="1" noMove="1" noResize="1" noEditPoints="1" noAdjustHandles="1" noChangeArrowheads="1" noChangeShapeType="1" noTextEdit="1"/>
              </p:cNvSpPr>
              <p:nvPr/>
            </p:nvSpPr>
            <p:spPr>
              <a:xfrm>
                <a:off x="10390271" y="525454"/>
                <a:ext cx="1927057" cy="461665"/>
              </a:xfrm>
              <a:prstGeom prst="rect">
                <a:avLst/>
              </a:prstGeom>
              <a:blipFill>
                <a:blip r:embed="rId6"/>
                <a:stretch>
                  <a:fillRect l="-4545" t="-8108" b="-29730"/>
                </a:stretch>
              </a:blipFill>
            </p:spPr>
            <p:txBody>
              <a:bodyPr/>
              <a:lstStyle/>
              <a:p>
                <a:r>
                  <a:rPr lang="en-US">
                    <a:noFill/>
                  </a:rPr>
                  <a:t> </a:t>
                </a:r>
              </a:p>
            </p:txBody>
          </p:sp>
        </mc:Fallback>
      </mc:AlternateContent>
    </p:spTree>
    <p:extLst>
      <p:ext uri="{BB962C8B-B14F-4D97-AF65-F5344CB8AC3E}">
        <p14:creationId xmlns:p14="http://schemas.microsoft.com/office/powerpoint/2010/main" val="227991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5FB12-5CBD-5259-99AC-6F60D7C43D06}"/>
              </a:ext>
            </a:extLst>
          </p:cNvPr>
          <p:cNvSpPr>
            <a:spLocks noGrp="1"/>
          </p:cNvSpPr>
          <p:nvPr>
            <p:ph type="title"/>
          </p:nvPr>
        </p:nvSpPr>
        <p:spPr/>
        <p:txBody>
          <a:bodyPr/>
          <a:lstStyle/>
          <a:p>
            <a:r>
              <a:rPr lang="en-US" dirty="0"/>
              <a:t>What do we actually see?</a:t>
            </a:r>
          </a:p>
        </p:txBody>
      </p:sp>
      <p:sp>
        <p:nvSpPr>
          <p:cNvPr id="3" name="Content Placeholder 2">
            <a:extLst>
              <a:ext uri="{FF2B5EF4-FFF2-40B4-BE49-F238E27FC236}">
                <a16:creationId xmlns:a16="http://schemas.microsoft.com/office/drawing/2014/main" id="{921AD301-925F-139B-E313-DA9E0A00826B}"/>
              </a:ext>
            </a:extLst>
          </p:cNvPr>
          <p:cNvSpPr>
            <a:spLocks noGrp="1"/>
          </p:cNvSpPr>
          <p:nvPr>
            <p:ph idx="1"/>
          </p:nvPr>
        </p:nvSpPr>
        <p:spPr>
          <a:xfrm>
            <a:off x="814362" y="1637639"/>
            <a:ext cx="10515600" cy="4351338"/>
          </a:xfrm>
        </p:spPr>
        <p:txBody>
          <a:bodyPr/>
          <a:lstStyle/>
          <a:p>
            <a:r>
              <a:rPr lang="en-US" dirty="0"/>
              <a:t>Let’s say we get lucky and our RCT splits up each set in half.</a:t>
            </a:r>
          </a:p>
        </p:txBody>
      </p:sp>
      <p:grpSp>
        <p:nvGrpSpPr>
          <p:cNvPr id="32" name="Group 31">
            <a:extLst>
              <a:ext uri="{FF2B5EF4-FFF2-40B4-BE49-F238E27FC236}">
                <a16:creationId xmlns:a16="http://schemas.microsoft.com/office/drawing/2014/main" id="{FEA8554C-BB0C-A264-7108-62C645FDE540}"/>
              </a:ext>
            </a:extLst>
          </p:cNvPr>
          <p:cNvGrpSpPr/>
          <p:nvPr/>
        </p:nvGrpSpPr>
        <p:grpSpPr>
          <a:xfrm>
            <a:off x="1217522" y="2746031"/>
            <a:ext cx="9944836" cy="3615056"/>
            <a:chOff x="517367" y="2382837"/>
            <a:chExt cx="10858082" cy="3947031"/>
          </a:xfrm>
        </p:grpSpPr>
        <p:grpSp>
          <p:nvGrpSpPr>
            <p:cNvPr id="4" name="Group 3">
              <a:extLst>
                <a:ext uri="{FF2B5EF4-FFF2-40B4-BE49-F238E27FC236}">
                  <a16:creationId xmlns:a16="http://schemas.microsoft.com/office/drawing/2014/main" id="{732C1A1E-2A0B-834C-F8F4-2BC794EC0050}"/>
                </a:ext>
              </a:extLst>
            </p:cNvPr>
            <p:cNvGrpSpPr/>
            <p:nvPr/>
          </p:nvGrpSpPr>
          <p:grpSpPr>
            <a:xfrm>
              <a:off x="1169582" y="2382837"/>
              <a:ext cx="3592271" cy="2375095"/>
              <a:chOff x="4927194" y="5668962"/>
              <a:chExt cx="3592271" cy="2375095"/>
            </a:xfrm>
          </p:grpSpPr>
          <p:grpSp>
            <p:nvGrpSpPr>
              <p:cNvPr id="5" name="Group 4">
                <a:extLst>
                  <a:ext uri="{FF2B5EF4-FFF2-40B4-BE49-F238E27FC236}">
                    <a16:creationId xmlns:a16="http://schemas.microsoft.com/office/drawing/2014/main" id="{CADD7B33-0F40-F74E-4F0E-6F951DC722CC}"/>
                  </a:ext>
                </a:extLst>
              </p:cNvPr>
              <p:cNvGrpSpPr/>
              <p:nvPr/>
            </p:nvGrpSpPr>
            <p:grpSpPr>
              <a:xfrm>
                <a:off x="5395859" y="5668962"/>
                <a:ext cx="2893323" cy="1177927"/>
                <a:chOff x="7326902" y="5133973"/>
                <a:chExt cx="2893323" cy="1177927"/>
              </a:xfrm>
            </p:grpSpPr>
            <p:pic>
              <p:nvPicPr>
                <p:cNvPr id="7" name="Picture 6">
                  <a:extLst>
                    <a:ext uri="{FF2B5EF4-FFF2-40B4-BE49-F238E27FC236}">
                      <a16:creationId xmlns:a16="http://schemas.microsoft.com/office/drawing/2014/main" id="{74F28B4E-5DBD-E3D7-EF52-43E8E415056E}"/>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8" name="Picture 7">
                  <a:extLst>
                    <a:ext uri="{FF2B5EF4-FFF2-40B4-BE49-F238E27FC236}">
                      <a16:creationId xmlns:a16="http://schemas.microsoft.com/office/drawing/2014/main" id="{BE514B39-E15A-A205-F847-6BDEA06D5D57}"/>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9" name="Picture 8">
                  <a:extLst>
                    <a:ext uri="{FF2B5EF4-FFF2-40B4-BE49-F238E27FC236}">
                      <a16:creationId xmlns:a16="http://schemas.microsoft.com/office/drawing/2014/main" id="{F8CECA0A-CC68-03FA-2153-4966D29E7620}"/>
                    </a:ext>
                  </a:extLst>
                </p:cNvPr>
                <p:cNvPicPr>
                  <a:picLocks noChangeAspect="1"/>
                </p:cNvPicPr>
                <p:nvPr/>
              </p:nvPicPr>
              <p:blipFill>
                <a:blip r:embed="rId2"/>
                <a:stretch>
                  <a:fillRect/>
                </a:stretch>
              </p:blipFill>
              <p:spPr>
                <a:xfrm>
                  <a:off x="8735692" y="5133974"/>
                  <a:ext cx="780138" cy="1177925"/>
                </a:xfrm>
                <a:prstGeom prst="rect">
                  <a:avLst/>
                </a:prstGeom>
              </p:spPr>
            </p:pic>
            <p:pic>
              <p:nvPicPr>
                <p:cNvPr id="10" name="Picture 9">
                  <a:extLst>
                    <a:ext uri="{FF2B5EF4-FFF2-40B4-BE49-F238E27FC236}">
                      <a16:creationId xmlns:a16="http://schemas.microsoft.com/office/drawing/2014/main" id="{7D2D3D68-14C9-268A-8AF0-8250FF544786}"/>
                    </a:ext>
                  </a:extLst>
                </p:cNvPr>
                <p:cNvPicPr>
                  <a:picLocks noChangeAspect="1"/>
                </p:cNvPicPr>
                <p:nvPr/>
              </p:nvPicPr>
              <p:blipFill>
                <a:blip r:embed="rId2"/>
                <a:stretch>
                  <a:fillRect/>
                </a:stretch>
              </p:blipFill>
              <p:spPr>
                <a:xfrm>
                  <a:off x="9440087" y="5133973"/>
                  <a:ext cx="780138" cy="1177925"/>
                </a:xfrm>
                <a:prstGeom prst="rect">
                  <a:avLst/>
                </a:prstGeom>
              </p:spPr>
            </p:pic>
          </p:grpSp>
          <p:sp>
            <p:nvSpPr>
              <p:cNvPr id="6" name="TextBox 5">
                <a:extLst>
                  <a:ext uri="{FF2B5EF4-FFF2-40B4-BE49-F238E27FC236}">
                    <a16:creationId xmlns:a16="http://schemas.microsoft.com/office/drawing/2014/main" id="{2D063C6B-62E2-0108-D7CE-7CC4B4EE44F2}"/>
                  </a:ext>
                </a:extLst>
              </p:cNvPr>
              <p:cNvSpPr txBox="1"/>
              <p:nvPr/>
            </p:nvSpPr>
            <p:spPr>
              <a:xfrm>
                <a:off x="4927194" y="6800709"/>
                <a:ext cx="3592271" cy="1243348"/>
              </a:xfrm>
              <a:prstGeom prst="rect">
                <a:avLst/>
              </a:prstGeom>
              <a:noFill/>
            </p:spPr>
            <p:txBody>
              <a:bodyPr wrap="square" rtlCol="0">
                <a:spAutoFit/>
              </a:bodyPr>
              <a:lstStyle/>
              <a:p>
                <a:pPr algn="ctr"/>
                <a:r>
                  <a:rPr lang="en-US" sz="2400" dirty="0">
                    <a:solidFill>
                      <a:schemeClr val="accent6">
                        <a:lumMod val="75000"/>
                      </a:schemeClr>
                    </a:solidFill>
                  </a:rPr>
                  <a:t>40 compliers</a:t>
                </a:r>
              </a:p>
              <a:p>
                <a:pPr algn="ctr"/>
                <a:r>
                  <a:rPr lang="en-US" dirty="0">
                    <a:solidFill>
                      <a:schemeClr val="accent6">
                        <a:lumMod val="75000"/>
                      </a:schemeClr>
                    </a:solidFill>
                  </a:rPr>
                  <a:t>20 treatment       20 control</a:t>
                </a:r>
              </a:p>
              <a:p>
                <a:pPr algn="ctr"/>
                <a:endParaRPr lang="en-US" sz="2400" dirty="0">
                  <a:solidFill>
                    <a:schemeClr val="accent6">
                      <a:lumMod val="75000"/>
                    </a:schemeClr>
                  </a:solidFill>
                </a:endParaRPr>
              </a:p>
            </p:txBody>
          </p:sp>
        </p:grpSp>
        <p:grpSp>
          <p:nvGrpSpPr>
            <p:cNvPr id="11" name="Group 10">
              <a:extLst>
                <a:ext uri="{FF2B5EF4-FFF2-40B4-BE49-F238E27FC236}">
                  <a16:creationId xmlns:a16="http://schemas.microsoft.com/office/drawing/2014/main" id="{2E845592-4380-9576-CB7B-47662D173108}"/>
                </a:ext>
              </a:extLst>
            </p:cNvPr>
            <p:cNvGrpSpPr/>
            <p:nvPr/>
          </p:nvGrpSpPr>
          <p:grpSpPr>
            <a:xfrm>
              <a:off x="4587522" y="2382838"/>
              <a:ext cx="3592270" cy="1995378"/>
              <a:chOff x="4752863" y="5668963"/>
              <a:chExt cx="3592270" cy="1995378"/>
            </a:xfrm>
          </p:grpSpPr>
          <p:grpSp>
            <p:nvGrpSpPr>
              <p:cNvPr id="12" name="Group 11">
                <a:extLst>
                  <a:ext uri="{FF2B5EF4-FFF2-40B4-BE49-F238E27FC236}">
                    <a16:creationId xmlns:a16="http://schemas.microsoft.com/office/drawing/2014/main" id="{F0035C59-E1DA-BB56-354A-961BBE92C02B}"/>
                  </a:ext>
                </a:extLst>
              </p:cNvPr>
              <p:cNvGrpSpPr/>
              <p:nvPr/>
            </p:nvGrpSpPr>
            <p:grpSpPr>
              <a:xfrm>
                <a:off x="5395859" y="5668963"/>
                <a:ext cx="2188928" cy="1177926"/>
                <a:chOff x="7326902" y="5133974"/>
                <a:chExt cx="2188928" cy="1177926"/>
              </a:xfrm>
            </p:grpSpPr>
            <p:pic>
              <p:nvPicPr>
                <p:cNvPr id="14" name="Picture 13">
                  <a:extLst>
                    <a:ext uri="{FF2B5EF4-FFF2-40B4-BE49-F238E27FC236}">
                      <a16:creationId xmlns:a16="http://schemas.microsoft.com/office/drawing/2014/main" id="{E9C9E4A5-BCB5-69DD-5C02-B7C83B8B6809}"/>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15" name="Picture 14">
                  <a:extLst>
                    <a:ext uri="{FF2B5EF4-FFF2-40B4-BE49-F238E27FC236}">
                      <a16:creationId xmlns:a16="http://schemas.microsoft.com/office/drawing/2014/main" id="{A38D362B-D71B-6563-1705-62410BEC3D3F}"/>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16" name="Picture 15">
                  <a:extLst>
                    <a:ext uri="{FF2B5EF4-FFF2-40B4-BE49-F238E27FC236}">
                      <a16:creationId xmlns:a16="http://schemas.microsoft.com/office/drawing/2014/main" id="{30A33A29-AF04-508B-E693-053CD418F53A}"/>
                    </a:ext>
                  </a:extLst>
                </p:cNvPr>
                <p:cNvPicPr>
                  <a:picLocks noChangeAspect="1"/>
                </p:cNvPicPr>
                <p:nvPr/>
              </p:nvPicPr>
              <p:blipFill>
                <a:blip r:embed="rId2"/>
                <a:stretch>
                  <a:fillRect/>
                </a:stretch>
              </p:blipFill>
              <p:spPr>
                <a:xfrm>
                  <a:off x="8735692" y="5133974"/>
                  <a:ext cx="780138" cy="1177925"/>
                </a:xfrm>
                <a:prstGeom prst="rect">
                  <a:avLst/>
                </a:prstGeom>
              </p:spPr>
            </p:pic>
          </p:grpSp>
          <p:sp>
            <p:nvSpPr>
              <p:cNvPr id="13" name="TextBox 12">
                <a:extLst>
                  <a:ext uri="{FF2B5EF4-FFF2-40B4-BE49-F238E27FC236}">
                    <a16:creationId xmlns:a16="http://schemas.microsoft.com/office/drawing/2014/main" id="{33A6490E-2856-1A75-9DEC-D5A8C83D94F8}"/>
                  </a:ext>
                </a:extLst>
              </p:cNvPr>
              <p:cNvSpPr txBox="1"/>
              <p:nvPr/>
            </p:nvSpPr>
            <p:spPr>
              <a:xfrm>
                <a:off x="4752863" y="6857843"/>
                <a:ext cx="3592270" cy="806498"/>
              </a:xfrm>
              <a:prstGeom prst="rect">
                <a:avLst/>
              </a:prstGeom>
              <a:noFill/>
            </p:spPr>
            <p:txBody>
              <a:bodyPr wrap="square" rtlCol="0">
                <a:spAutoFit/>
              </a:bodyPr>
              <a:lstStyle/>
              <a:p>
                <a:pPr algn="ctr"/>
                <a:r>
                  <a:rPr lang="en-US" sz="2400" dirty="0">
                    <a:solidFill>
                      <a:schemeClr val="accent1"/>
                    </a:solidFill>
                  </a:rPr>
                  <a:t>30 always-takers</a:t>
                </a:r>
              </a:p>
              <a:p>
                <a:pPr algn="ctr"/>
                <a:r>
                  <a:rPr lang="en-US" dirty="0">
                    <a:solidFill>
                      <a:schemeClr val="accent1"/>
                    </a:solidFill>
                  </a:rPr>
                  <a:t>15 treatment     15 control</a:t>
                </a:r>
              </a:p>
            </p:txBody>
          </p:sp>
        </p:grpSp>
        <p:grpSp>
          <p:nvGrpSpPr>
            <p:cNvPr id="17" name="Group 16">
              <a:extLst>
                <a:ext uri="{FF2B5EF4-FFF2-40B4-BE49-F238E27FC236}">
                  <a16:creationId xmlns:a16="http://schemas.microsoft.com/office/drawing/2014/main" id="{0B20F589-B0BC-DF14-CFF2-7793EBE57CF4}"/>
                </a:ext>
              </a:extLst>
            </p:cNvPr>
            <p:cNvGrpSpPr/>
            <p:nvPr/>
          </p:nvGrpSpPr>
          <p:grpSpPr>
            <a:xfrm>
              <a:off x="7927161" y="2398197"/>
              <a:ext cx="3448288" cy="2001851"/>
              <a:chOff x="4766178" y="5668963"/>
              <a:chExt cx="3448288" cy="2001851"/>
            </a:xfrm>
          </p:grpSpPr>
          <p:grpSp>
            <p:nvGrpSpPr>
              <p:cNvPr id="18" name="Group 17">
                <a:extLst>
                  <a:ext uri="{FF2B5EF4-FFF2-40B4-BE49-F238E27FC236}">
                    <a16:creationId xmlns:a16="http://schemas.microsoft.com/office/drawing/2014/main" id="{488891BF-61B4-08E1-9658-A7F46463512F}"/>
                  </a:ext>
                </a:extLst>
              </p:cNvPr>
              <p:cNvGrpSpPr/>
              <p:nvPr/>
            </p:nvGrpSpPr>
            <p:grpSpPr>
              <a:xfrm>
                <a:off x="5395859" y="5668963"/>
                <a:ext cx="2188928" cy="1177926"/>
                <a:chOff x="7326902" y="5133974"/>
                <a:chExt cx="2188928" cy="1177926"/>
              </a:xfrm>
            </p:grpSpPr>
            <p:pic>
              <p:nvPicPr>
                <p:cNvPr id="20" name="Picture 19">
                  <a:extLst>
                    <a:ext uri="{FF2B5EF4-FFF2-40B4-BE49-F238E27FC236}">
                      <a16:creationId xmlns:a16="http://schemas.microsoft.com/office/drawing/2014/main" id="{880EEA7B-5753-C29C-F52D-F9E7DCA8EC72}"/>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21" name="Picture 20">
                  <a:extLst>
                    <a:ext uri="{FF2B5EF4-FFF2-40B4-BE49-F238E27FC236}">
                      <a16:creationId xmlns:a16="http://schemas.microsoft.com/office/drawing/2014/main" id="{F54FAB53-90F2-03E1-89F0-B716D1ABC175}"/>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22" name="Picture 21">
                  <a:extLst>
                    <a:ext uri="{FF2B5EF4-FFF2-40B4-BE49-F238E27FC236}">
                      <a16:creationId xmlns:a16="http://schemas.microsoft.com/office/drawing/2014/main" id="{B2C03CD7-6B6B-191D-9180-39DC54C9D153}"/>
                    </a:ext>
                  </a:extLst>
                </p:cNvPr>
                <p:cNvPicPr>
                  <a:picLocks noChangeAspect="1"/>
                </p:cNvPicPr>
                <p:nvPr/>
              </p:nvPicPr>
              <p:blipFill>
                <a:blip r:embed="rId2"/>
                <a:stretch>
                  <a:fillRect/>
                </a:stretch>
              </p:blipFill>
              <p:spPr>
                <a:xfrm>
                  <a:off x="8735692" y="5133974"/>
                  <a:ext cx="780138" cy="1177925"/>
                </a:xfrm>
                <a:prstGeom prst="rect">
                  <a:avLst/>
                </a:prstGeom>
              </p:spPr>
            </p:pic>
          </p:grpSp>
          <p:sp>
            <p:nvSpPr>
              <p:cNvPr id="19" name="TextBox 18">
                <a:extLst>
                  <a:ext uri="{FF2B5EF4-FFF2-40B4-BE49-F238E27FC236}">
                    <a16:creationId xmlns:a16="http://schemas.microsoft.com/office/drawing/2014/main" id="{26BBD0BD-5F0F-E079-9897-209C1DBE3C7F}"/>
                  </a:ext>
                </a:extLst>
              </p:cNvPr>
              <p:cNvSpPr txBox="1"/>
              <p:nvPr/>
            </p:nvSpPr>
            <p:spPr>
              <a:xfrm>
                <a:off x="4766178" y="6864318"/>
                <a:ext cx="3448288" cy="806496"/>
              </a:xfrm>
              <a:prstGeom prst="rect">
                <a:avLst/>
              </a:prstGeom>
              <a:noFill/>
            </p:spPr>
            <p:txBody>
              <a:bodyPr wrap="square" rtlCol="0">
                <a:spAutoFit/>
              </a:bodyPr>
              <a:lstStyle/>
              <a:p>
                <a:pPr algn="ctr"/>
                <a:r>
                  <a:rPr lang="en-US" sz="2400" dirty="0">
                    <a:solidFill>
                      <a:schemeClr val="accent2"/>
                    </a:solidFill>
                  </a:rPr>
                  <a:t>30 never-takers</a:t>
                </a:r>
              </a:p>
              <a:p>
                <a:pPr algn="ctr"/>
                <a:r>
                  <a:rPr lang="en-US" dirty="0">
                    <a:solidFill>
                      <a:schemeClr val="accent2"/>
                    </a:solidFill>
                  </a:rPr>
                  <a:t>15 treatment      15 control</a:t>
                </a:r>
                <a:endParaRPr lang="en-US" sz="1600" dirty="0">
                  <a:solidFill>
                    <a:schemeClr val="accent2"/>
                  </a:solidFill>
                </a:endParaRPr>
              </a:p>
            </p:txBody>
          </p:sp>
        </p:grpSp>
        <p:pic>
          <p:nvPicPr>
            <p:cNvPr id="23" name="Picture 2" descr="Money Stack | Totally Accurate BattleGrounds Wiki | Fandom">
              <a:extLst>
                <a:ext uri="{FF2B5EF4-FFF2-40B4-BE49-F238E27FC236}">
                  <a16:creationId xmlns:a16="http://schemas.microsoft.com/office/drawing/2014/main" id="{8AD67CD1-9C5F-F111-CF3F-CDD1E63A7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59" y="4582250"/>
              <a:ext cx="641665" cy="6385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Money Stack | Totally Accurate BattleGrounds Wiki | Fandom">
              <a:extLst>
                <a:ext uri="{FF2B5EF4-FFF2-40B4-BE49-F238E27FC236}">
                  <a16:creationId xmlns:a16="http://schemas.microsoft.com/office/drawing/2014/main" id="{7AD7746B-31F7-B7EB-C4B2-A14AE7195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367" y="5538450"/>
              <a:ext cx="641665" cy="63851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Page 12 | Mortarboard Cap Images - Free Download on Freepik">
              <a:extLst>
                <a:ext uri="{FF2B5EF4-FFF2-40B4-BE49-F238E27FC236}">
                  <a16:creationId xmlns:a16="http://schemas.microsoft.com/office/drawing/2014/main" id="{D814C16D-8A04-2C67-0713-E71D31607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903155" y="5538450"/>
              <a:ext cx="345869" cy="34417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64B06F1-50C8-21DD-D874-9D47752B6BEF}"/>
                </a:ext>
              </a:extLst>
            </p:cNvPr>
            <p:cNvSpPr txBox="1"/>
            <p:nvPr/>
          </p:nvSpPr>
          <p:spPr>
            <a:xfrm>
              <a:off x="2552066" y="5503762"/>
              <a:ext cx="1915033" cy="826106"/>
            </a:xfrm>
            <a:prstGeom prst="rect">
              <a:avLst/>
            </a:prstGeom>
            <a:noFill/>
          </p:spPr>
          <p:txBody>
            <a:bodyPr wrap="square" rtlCol="0">
              <a:spAutoFit/>
            </a:bodyPr>
            <a:lstStyle/>
            <a:p>
              <a:r>
                <a:rPr lang="en-US" sz="2400" dirty="0"/>
                <a:t>$5</a:t>
              </a:r>
            </a:p>
          </p:txBody>
        </p:sp>
        <p:sp>
          <p:nvSpPr>
            <p:cNvPr id="27" name="TextBox 26">
              <a:extLst>
                <a:ext uri="{FF2B5EF4-FFF2-40B4-BE49-F238E27FC236}">
                  <a16:creationId xmlns:a16="http://schemas.microsoft.com/office/drawing/2014/main" id="{97334304-9F31-F23B-B82C-04C3C88C297B}"/>
                </a:ext>
              </a:extLst>
            </p:cNvPr>
            <p:cNvSpPr txBox="1"/>
            <p:nvPr/>
          </p:nvSpPr>
          <p:spPr>
            <a:xfrm>
              <a:off x="2552066" y="4862786"/>
              <a:ext cx="1915033" cy="826106"/>
            </a:xfrm>
            <a:prstGeom prst="rect">
              <a:avLst/>
            </a:prstGeom>
            <a:noFill/>
          </p:spPr>
          <p:txBody>
            <a:bodyPr wrap="square" rtlCol="0">
              <a:spAutoFit/>
            </a:bodyPr>
            <a:lstStyle/>
            <a:p>
              <a:r>
                <a:rPr lang="en-US" sz="2400" dirty="0"/>
                <a:t>$1</a:t>
              </a:r>
            </a:p>
          </p:txBody>
        </p:sp>
        <p:sp>
          <p:nvSpPr>
            <p:cNvPr id="28" name="TextBox 27">
              <a:extLst>
                <a:ext uri="{FF2B5EF4-FFF2-40B4-BE49-F238E27FC236}">
                  <a16:creationId xmlns:a16="http://schemas.microsoft.com/office/drawing/2014/main" id="{FA26C40D-E5FB-9BE5-94C5-73D9305305DC}"/>
                </a:ext>
              </a:extLst>
            </p:cNvPr>
            <p:cNvSpPr txBox="1"/>
            <p:nvPr/>
          </p:nvSpPr>
          <p:spPr>
            <a:xfrm>
              <a:off x="5809870" y="4769363"/>
              <a:ext cx="3527109" cy="826106"/>
            </a:xfrm>
            <a:prstGeom prst="rect">
              <a:avLst/>
            </a:prstGeom>
            <a:noFill/>
          </p:spPr>
          <p:txBody>
            <a:bodyPr wrap="square" rtlCol="0">
              <a:spAutoFit/>
            </a:bodyPr>
            <a:lstStyle/>
            <a:p>
              <a:r>
                <a:rPr lang="en-US" sz="2400" dirty="0"/>
                <a:t>$1</a:t>
              </a:r>
            </a:p>
          </p:txBody>
        </p:sp>
        <p:sp>
          <p:nvSpPr>
            <p:cNvPr id="29" name="TextBox 28">
              <a:extLst>
                <a:ext uri="{FF2B5EF4-FFF2-40B4-BE49-F238E27FC236}">
                  <a16:creationId xmlns:a16="http://schemas.microsoft.com/office/drawing/2014/main" id="{53EEAD82-7FD4-5CB0-8CEB-201B3C8C8FE6}"/>
                </a:ext>
              </a:extLst>
            </p:cNvPr>
            <p:cNvSpPr txBox="1"/>
            <p:nvPr/>
          </p:nvSpPr>
          <p:spPr>
            <a:xfrm>
              <a:off x="9261237" y="4862786"/>
              <a:ext cx="1915033" cy="826106"/>
            </a:xfrm>
            <a:prstGeom prst="rect">
              <a:avLst/>
            </a:prstGeom>
            <a:noFill/>
          </p:spPr>
          <p:txBody>
            <a:bodyPr wrap="square" rtlCol="0">
              <a:spAutoFit/>
            </a:bodyPr>
            <a:lstStyle/>
            <a:p>
              <a:r>
                <a:rPr lang="en-US" sz="2400" dirty="0"/>
                <a:t>$2</a:t>
              </a:r>
            </a:p>
          </p:txBody>
        </p:sp>
        <p:sp>
          <p:nvSpPr>
            <p:cNvPr id="30" name="TextBox 29">
              <a:extLst>
                <a:ext uri="{FF2B5EF4-FFF2-40B4-BE49-F238E27FC236}">
                  <a16:creationId xmlns:a16="http://schemas.microsoft.com/office/drawing/2014/main" id="{8412352B-6E90-BF6B-110E-FA2E0E1FE9E0}"/>
                </a:ext>
              </a:extLst>
            </p:cNvPr>
            <p:cNvSpPr txBox="1"/>
            <p:nvPr/>
          </p:nvSpPr>
          <p:spPr>
            <a:xfrm>
              <a:off x="9306273" y="5469078"/>
              <a:ext cx="1915033" cy="826106"/>
            </a:xfrm>
            <a:prstGeom prst="rect">
              <a:avLst/>
            </a:prstGeom>
            <a:noFill/>
          </p:spPr>
          <p:txBody>
            <a:bodyPr wrap="square" rtlCol="0">
              <a:spAutoFit/>
            </a:bodyPr>
            <a:lstStyle/>
            <a:p>
              <a:r>
                <a:rPr lang="en-US" sz="2400" dirty="0"/>
                <a:t>$4</a:t>
              </a:r>
            </a:p>
          </p:txBody>
        </p:sp>
        <p:sp>
          <p:nvSpPr>
            <p:cNvPr id="31" name="TextBox 30">
              <a:extLst>
                <a:ext uri="{FF2B5EF4-FFF2-40B4-BE49-F238E27FC236}">
                  <a16:creationId xmlns:a16="http://schemas.microsoft.com/office/drawing/2014/main" id="{BF2A1B4E-65A2-5DC7-0907-EE68C9A0307B}"/>
                </a:ext>
              </a:extLst>
            </p:cNvPr>
            <p:cNvSpPr txBox="1"/>
            <p:nvPr/>
          </p:nvSpPr>
          <p:spPr>
            <a:xfrm>
              <a:off x="5809871" y="5469076"/>
              <a:ext cx="1915033" cy="826106"/>
            </a:xfrm>
            <a:prstGeom prst="rect">
              <a:avLst/>
            </a:prstGeom>
            <a:noFill/>
          </p:spPr>
          <p:txBody>
            <a:bodyPr wrap="square" rtlCol="0">
              <a:spAutoFit/>
            </a:bodyPr>
            <a:lstStyle/>
            <a:p>
              <a:r>
                <a:rPr lang="en-US" sz="2400" dirty="0"/>
                <a:t>$8</a:t>
              </a:r>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CD6A304-7558-7D4F-B2B0-A6BA2574EBA0}"/>
                  </a:ext>
                </a:extLst>
              </p:cNvPr>
              <p:cNvSpPr txBox="1"/>
              <p:nvPr/>
            </p:nvSpPr>
            <p:spPr>
              <a:xfrm>
                <a:off x="10509070" y="56231"/>
                <a:ext cx="1578769" cy="461665"/>
              </a:xfrm>
              <a:prstGeom prst="rect">
                <a:avLst/>
              </a:prstGeom>
              <a:noFill/>
            </p:spPr>
            <p:txBody>
              <a:bodyPr wrap="square">
                <a:spAutoFit/>
              </a:bodyPr>
              <a:lstStyle/>
              <a:p>
                <a:r>
                  <a:rPr lang="en-US" sz="2400" dirty="0">
                    <a:solidFill>
                      <a:schemeClr val="accent1"/>
                    </a:solidFill>
                  </a:rPr>
                  <a:t>ATE </a:t>
                </a:r>
                <a14:m>
                  <m:oMath xmlns:m="http://schemas.openxmlformats.org/officeDocument/2006/math">
                    <m:r>
                      <a:rPr lang="en-US" sz="2400" b="0" i="1" smtClean="0">
                        <a:solidFill>
                          <a:schemeClr val="accent1"/>
                        </a:solidFill>
                        <a:latin typeface="Cambria Math" panose="02040503050406030204" pitchFamily="18" charset="0"/>
                      </a:rPr>
                      <m:t>=$4.3</m:t>
                    </m:r>
                  </m:oMath>
                </a14:m>
                <a:endParaRPr lang="en-US" sz="2400" dirty="0">
                  <a:solidFill>
                    <a:schemeClr val="accent1"/>
                  </a:solidFill>
                </a:endParaRPr>
              </a:p>
            </p:txBody>
          </p:sp>
        </mc:Choice>
        <mc:Fallback xmlns="">
          <p:sp>
            <p:nvSpPr>
              <p:cNvPr id="36" name="TextBox 35">
                <a:extLst>
                  <a:ext uri="{FF2B5EF4-FFF2-40B4-BE49-F238E27FC236}">
                    <a16:creationId xmlns:a16="http://schemas.microsoft.com/office/drawing/2014/main" id="{FCD6A304-7558-7D4F-B2B0-A6BA2574EBA0}"/>
                  </a:ext>
                </a:extLst>
              </p:cNvPr>
              <p:cNvSpPr txBox="1">
                <a:spLocks noRot="1" noChangeAspect="1" noMove="1" noResize="1" noEditPoints="1" noAdjustHandles="1" noChangeArrowheads="1" noChangeShapeType="1" noTextEdit="1"/>
              </p:cNvSpPr>
              <p:nvPr/>
            </p:nvSpPr>
            <p:spPr>
              <a:xfrm>
                <a:off x="10509070" y="56231"/>
                <a:ext cx="1578769" cy="461665"/>
              </a:xfrm>
              <a:prstGeom prst="rect">
                <a:avLst/>
              </a:prstGeom>
              <a:blipFill>
                <a:blip r:embed="rId5"/>
                <a:stretch>
                  <a:fillRect l="-6400" t="-8108" b="-29730"/>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382DD191-98CE-5F02-6742-DE89A7CEB6D0}"/>
              </a:ext>
            </a:extLst>
          </p:cNvPr>
          <p:cNvGrpSpPr/>
          <p:nvPr/>
        </p:nvGrpSpPr>
        <p:grpSpPr>
          <a:xfrm>
            <a:off x="2049891" y="3087103"/>
            <a:ext cx="7428328" cy="423128"/>
            <a:chOff x="2049891" y="3087103"/>
            <a:chExt cx="7428328" cy="423128"/>
          </a:xfrm>
        </p:grpSpPr>
        <p:pic>
          <p:nvPicPr>
            <p:cNvPr id="37" name="Content Placeholder 4">
              <a:extLst>
                <a:ext uri="{FF2B5EF4-FFF2-40B4-BE49-F238E27FC236}">
                  <a16:creationId xmlns:a16="http://schemas.microsoft.com/office/drawing/2014/main" id="{A06D427E-7550-8418-3137-10CAC8E32E57}"/>
                </a:ext>
              </a:extLst>
            </p:cNvPr>
            <p:cNvPicPr>
              <a:picLocks noChangeAspect="1"/>
            </p:cNvPicPr>
            <p:nvPr/>
          </p:nvPicPr>
          <p:blipFill rotWithShape="1">
            <a:blip r:embed="rId6"/>
            <a:srcRect l="4952" t="6679" r="10267" b="6847"/>
            <a:stretch/>
          </p:blipFill>
          <p:spPr>
            <a:xfrm>
              <a:off x="2723147" y="3142864"/>
              <a:ext cx="436414" cy="313322"/>
            </a:xfrm>
            <a:prstGeom prst="rect">
              <a:avLst/>
            </a:prstGeom>
            <a:effectLst>
              <a:outerShdw blurRad="50800" dist="38100" dir="8100000" algn="tr" rotWithShape="0">
                <a:prstClr val="black">
                  <a:alpha val="40000"/>
                </a:prstClr>
              </a:outerShdw>
            </a:effectLst>
          </p:spPr>
        </p:pic>
        <p:pic>
          <p:nvPicPr>
            <p:cNvPr id="38" name="Content Placeholder 4">
              <a:extLst>
                <a:ext uri="{FF2B5EF4-FFF2-40B4-BE49-F238E27FC236}">
                  <a16:creationId xmlns:a16="http://schemas.microsoft.com/office/drawing/2014/main" id="{A13E0158-5C76-F425-AF2A-38691477DFBE}"/>
                </a:ext>
              </a:extLst>
            </p:cNvPr>
            <p:cNvPicPr>
              <a:picLocks noChangeAspect="1"/>
            </p:cNvPicPr>
            <p:nvPr/>
          </p:nvPicPr>
          <p:blipFill rotWithShape="1">
            <a:blip r:embed="rId6"/>
            <a:srcRect l="4952" t="6679" r="10267" b="6847"/>
            <a:stretch/>
          </p:blipFill>
          <p:spPr>
            <a:xfrm>
              <a:off x="2049891" y="3087103"/>
              <a:ext cx="436414" cy="313322"/>
            </a:xfrm>
            <a:prstGeom prst="rect">
              <a:avLst/>
            </a:prstGeom>
            <a:effectLst>
              <a:outerShdw blurRad="50800" dist="38100" dir="8100000" algn="tr" rotWithShape="0">
                <a:prstClr val="black">
                  <a:alpha val="40000"/>
                </a:prstClr>
              </a:outerShdw>
            </a:effectLst>
          </p:spPr>
        </p:pic>
        <p:pic>
          <p:nvPicPr>
            <p:cNvPr id="39" name="Content Placeholder 4">
              <a:extLst>
                <a:ext uri="{FF2B5EF4-FFF2-40B4-BE49-F238E27FC236}">
                  <a16:creationId xmlns:a16="http://schemas.microsoft.com/office/drawing/2014/main" id="{B9E97002-B2CC-4240-893A-F3122EB26B14}"/>
                </a:ext>
              </a:extLst>
            </p:cNvPr>
            <p:cNvPicPr>
              <a:picLocks noChangeAspect="1"/>
            </p:cNvPicPr>
            <p:nvPr/>
          </p:nvPicPr>
          <p:blipFill rotWithShape="1">
            <a:blip r:embed="rId6"/>
            <a:srcRect l="4952" t="6679" r="10267" b="6847"/>
            <a:stretch/>
          </p:blipFill>
          <p:spPr>
            <a:xfrm>
              <a:off x="5346482" y="3139431"/>
              <a:ext cx="436414" cy="313322"/>
            </a:xfrm>
            <a:prstGeom prst="rect">
              <a:avLst/>
            </a:prstGeom>
            <a:effectLst>
              <a:outerShdw blurRad="50800" dist="38100" dir="8100000" algn="tr" rotWithShape="0">
                <a:prstClr val="black">
                  <a:alpha val="40000"/>
                </a:prstClr>
              </a:outerShdw>
            </a:effectLst>
          </p:spPr>
        </p:pic>
        <p:pic>
          <p:nvPicPr>
            <p:cNvPr id="40" name="Content Placeholder 4">
              <a:extLst>
                <a:ext uri="{FF2B5EF4-FFF2-40B4-BE49-F238E27FC236}">
                  <a16:creationId xmlns:a16="http://schemas.microsoft.com/office/drawing/2014/main" id="{39F20060-8221-8A05-62E4-29B498866DBB}"/>
                </a:ext>
              </a:extLst>
            </p:cNvPr>
            <p:cNvPicPr>
              <a:picLocks noChangeAspect="1"/>
            </p:cNvPicPr>
            <p:nvPr/>
          </p:nvPicPr>
          <p:blipFill rotWithShape="1">
            <a:blip r:embed="rId6"/>
            <a:srcRect l="4952" t="6679" r="59521" b="6847"/>
            <a:stretch/>
          </p:blipFill>
          <p:spPr>
            <a:xfrm>
              <a:off x="6228877" y="3139431"/>
              <a:ext cx="182880" cy="313322"/>
            </a:xfrm>
            <a:prstGeom prst="rect">
              <a:avLst/>
            </a:prstGeom>
            <a:effectLst>
              <a:outerShdw blurRad="50800" dist="38100" dir="8100000" algn="tr" rotWithShape="0">
                <a:prstClr val="black">
                  <a:alpha val="40000"/>
                </a:prstClr>
              </a:outerShdw>
            </a:effectLst>
          </p:spPr>
        </p:pic>
        <p:pic>
          <p:nvPicPr>
            <p:cNvPr id="41" name="Content Placeholder 4">
              <a:extLst>
                <a:ext uri="{FF2B5EF4-FFF2-40B4-BE49-F238E27FC236}">
                  <a16:creationId xmlns:a16="http://schemas.microsoft.com/office/drawing/2014/main" id="{2FDF8734-B4B9-CFD4-A85F-D566590BBF46}"/>
                </a:ext>
              </a:extLst>
            </p:cNvPr>
            <p:cNvPicPr>
              <a:picLocks noChangeAspect="1"/>
            </p:cNvPicPr>
            <p:nvPr/>
          </p:nvPicPr>
          <p:blipFill rotWithShape="1">
            <a:blip r:embed="rId6"/>
            <a:srcRect l="4952" t="6679" r="59521" b="6847"/>
            <a:stretch/>
          </p:blipFill>
          <p:spPr>
            <a:xfrm>
              <a:off x="9295339" y="3140420"/>
              <a:ext cx="182880" cy="313322"/>
            </a:xfrm>
            <a:prstGeom prst="rect">
              <a:avLst/>
            </a:prstGeom>
            <a:effectLst>
              <a:outerShdw blurRad="50800" dist="38100" dir="8100000" algn="tr" rotWithShape="0">
                <a:prstClr val="black">
                  <a:alpha val="40000"/>
                </a:prstClr>
              </a:outerShdw>
            </a:effectLst>
          </p:spPr>
        </p:pic>
        <p:pic>
          <p:nvPicPr>
            <p:cNvPr id="42" name="Content Placeholder 4">
              <a:extLst>
                <a:ext uri="{FF2B5EF4-FFF2-40B4-BE49-F238E27FC236}">
                  <a16:creationId xmlns:a16="http://schemas.microsoft.com/office/drawing/2014/main" id="{6C4E54C5-815D-5806-53EF-4A88874793D9}"/>
                </a:ext>
              </a:extLst>
            </p:cNvPr>
            <p:cNvPicPr>
              <a:picLocks noChangeAspect="1"/>
            </p:cNvPicPr>
            <p:nvPr/>
          </p:nvPicPr>
          <p:blipFill rotWithShape="1">
            <a:blip r:embed="rId6"/>
            <a:srcRect l="4952" t="6679" r="10267" b="6847"/>
            <a:stretch/>
          </p:blipFill>
          <p:spPr>
            <a:xfrm>
              <a:off x="8399116" y="3196909"/>
              <a:ext cx="436414" cy="313322"/>
            </a:xfrm>
            <a:prstGeom prst="rect">
              <a:avLst/>
            </a:prstGeom>
            <a:effectLst>
              <a:outerShdw blurRad="50800" dist="38100" dir="8100000" algn="tr" rotWithShape="0">
                <a:prstClr val="black">
                  <a:alpha val="40000"/>
                </a:prstClr>
              </a:outerShdw>
            </a:effectLst>
          </p:spPr>
        </p:pic>
      </p:grpSp>
      <p:grpSp>
        <p:nvGrpSpPr>
          <p:cNvPr id="50" name="Group 49">
            <a:extLst>
              <a:ext uri="{FF2B5EF4-FFF2-40B4-BE49-F238E27FC236}">
                <a16:creationId xmlns:a16="http://schemas.microsoft.com/office/drawing/2014/main" id="{75CD15A9-6F2B-769A-C1C7-0316D871B3F4}"/>
              </a:ext>
            </a:extLst>
          </p:cNvPr>
          <p:cNvGrpSpPr/>
          <p:nvPr/>
        </p:nvGrpSpPr>
        <p:grpSpPr>
          <a:xfrm>
            <a:off x="2489922" y="2696858"/>
            <a:ext cx="4911192" cy="369473"/>
            <a:chOff x="2489922" y="2696858"/>
            <a:chExt cx="4911192" cy="369473"/>
          </a:xfrm>
        </p:grpSpPr>
        <p:pic>
          <p:nvPicPr>
            <p:cNvPr id="45" name="Picture 4" descr="Page 12 | Mortarboard Cap Images - Free Download on Freepik">
              <a:extLst>
                <a:ext uri="{FF2B5EF4-FFF2-40B4-BE49-F238E27FC236}">
                  <a16:creationId xmlns:a16="http://schemas.microsoft.com/office/drawing/2014/main" id="{8E999F10-BD41-FD01-F3F6-9DEC96FF8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2489922" y="2696858"/>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Page 12 | Mortarboard Cap Images - Free Download on Freepik">
              <a:extLst>
                <a:ext uri="{FF2B5EF4-FFF2-40B4-BE49-F238E27FC236}">
                  <a16:creationId xmlns:a16="http://schemas.microsoft.com/office/drawing/2014/main" id="{A16C648B-B71D-9DFA-4EF3-D1E6866DB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3154016" y="2719675"/>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Page 12 | Mortarboard Cap Images - Free Download on Freepik">
              <a:extLst>
                <a:ext uri="{FF2B5EF4-FFF2-40B4-BE49-F238E27FC236}">
                  <a16:creationId xmlns:a16="http://schemas.microsoft.com/office/drawing/2014/main" id="{F2F56F8C-AB91-2BA9-1BEB-7A2C476DE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5719943" y="2700454"/>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Page 12 | Mortarboard Cap Images - Free Download on Freepik">
              <a:extLst>
                <a:ext uri="{FF2B5EF4-FFF2-40B4-BE49-F238E27FC236}">
                  <a16:creationId xmlns:a16="http://schemas.microsoft.com/office/drawing/2014/main" id="{5274B907-0F25-9BCA-B52E-D60415CA6C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6417476" y="2722161"/>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Page 12 | Mortarboard Cap Images - Free Download on Freepik">
              <a:extLst>
                <a:ext uri="{FF2B5EF4-FFF2-40B4-BE49-F238E27FC236}">
                  <a16:creationId xmlns:a16="http://schemas.microsoft.com/office/drawing/2014/main" id="{280EF806-F765-A43D-4184-97874B7F50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7055245" y="2706541"/>
              <a:ext cx="345869" cy="34417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7BB3C49-8342-5E06-2006-73076744993D}"/>
                  </a:ext>
                </a:extLst>
              </p:cNvPr>
              <p:cNvSpPr txBox="1"/>
              <p:nvPr/>
            </p:nvSpPr>
            <p:spPr>
              <a:xfrm>
                <a:off x="10390271" y="525454"/>
                <a:ext cx="1927057" cy="461665"/>
              </a:xfrm>
              <a:prstGeom prst="rect">
                <a:avLst/>
              </a:prstGeom>
              <a:noFill/>
            </p:spPr>
            <p:txBody>
              <a:bodyPr wrap="square">
                <a:spAutoFit/>
              </a:bodyPr>
              <a:lstStyle/>
              <a:p>
                <a:r>
                  <a:rPr lang="en-US" sz="2400" dirty="0">
                    <a:solidFill>
                      <a:schemeClr val="accent1"/>
                    </a:solidFill>
                  </a:rPr>
                  <a:t>LATE </a:t>
                </a:r>
                <a14:m>
                  <m:oMath xmlns:m="http://schemas.openxmlformats.org/officeDocument/2006/math">
                    <m:r>
                      <a:rPr lang="en-US" sz="2400" b="0" i="1" smtClean="0">
                        <a:solidFill>
                          <a:schemeClr val="accent1"/>
                        </a:solidFill>
                        <a:latin typeface="Cambria Math" panose="02040503050406030204" pitchFamily="18" charset="0"/>
                      </a:rPr>
                      <m:t>=$4</m:t>
                    </m:r>
                  </m:oMath>
                </a14:m>
                <a:endParaRPr lang="en-US" sz="2400" dirty="0">
                  <a:solidFill>
                    <a:schemeClr val="accent1"/>
                  </a:solidFill>
                </a:endParaRPr>
              </a:p>
            </p:txBody>
          </p:sp>
        </mc:Choice>
        <mc:Fallback xmlns="">
          <p:sp>
            <p:nvSpPr>
              <p:cNvPr id="51" name="TextBox 50">
                <a:extLst>
                  <a:ext uri="{FF2B5EF4-FFF2-40B4-BE49-F238E27FC236}">
                    <a16:creationId xmlns:a16="http://schemas.microsoft.com/office/drawing/2014/main" id="{A7BB3C49-8342-5E06-2006-73076744993D}"/>
                  </a:ext>
                </a:extLst>
              </p:cNvPr>
              <p:cNvSpPr txBox="1">
                <a:spLocks noRot="1" noChangeAspect="1" noMove="1" noResize="1" noEditPoints="1" noAdjustHandles="1" noChangeArrowheads="1" noChangeShapeType="1" noTextEdit="1"/>
              </p:cNvSpPr>
              <p:nvPr/>
            </p:nvSpPr>
            <p:spPr>
              <a:xfrm>
                <a:off x="10390271" y="525454"/>
                <a:ext cx="1927057" cy="461665"/>
              </a:xfrm>
              <a:prstGeom prst="rect">
                <a:avLst/>
              </a:prstGeom>
              <a:blipFill>
                <a:blip r:embed="rId7"/>
                <a:stretch>
                  <a:fillRect l="-4545" t="-8108" b="-29730"/>
                </a:stretch>
              </a:blipFill>
            </p:spPr>
            <p:txBody>
              <a:bodyPr/>
              <a:lstStyle/>
              <a:p>
                <a:r>
                  <a:rPr lang="en-US">
                    <a:noFill/>
                  </a:rPr>
                  <a:t> </a:t>
                </a:r>
              </a:p>
            </p:txBody>
          </p:sp>
        </mc:Fallback>
      </mc:AlternateContent>
    </p:spTree>
    <p:extLst>
      <p:ext uri="{BB962C8B-B14F-4D97-AF65-F5344CB8AC3E}">
        <p14:creationId xmlns:p14="http://schemas.microsoft.com/office/powerpoint/2010/main" val="247029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5FB12-5CBD-5259-99AC-6F60D7C43D06}"/>
              </a:ext>
            </a:extLst>
          </p:cNvPr>
          <p:cNvSpPr>
            <a:spLocks noGrp="1"/>
          </p:cNvSpPr>
          <p:nvPr>
            <p:ph type="title"/>
          </p:nvPr>
        </p:nvSpPr>
        <p:spPr/>
        <p:txBody>
          <a:bodyPr/>
          <a:lstStyle/>
          <a:p>
            <a:r>
              <a:rPr lang="en-US" dirty="0"/>
              <a:t>What do we actually see?</a:t>
            </a:r>
          </a:p>
        </p:txBody>
      </p:sp>
      <p:sp>
        <p:nvSpPr>
          <p:cNvPr id="3" name="Content Placeholder 2">
            <a:extLst>
              <a:ext uri="{FF2B5EF4-FFF2-40B4-BE49-F238E27FC236}">
                <a16:creationId xmlns:a16="http://schemas.microsoft.com/office/drawing/2014/main" id="{921AD301-925F-139B-E313-DA9E0A00826B}"/>
              </a:ext>
            </a:extLst>
          </p:cNvPr>
          <p:cNvSpPr>
            <a:spLocks noGrp="1"/>
          </p:cNvSpPr>
          <p:nvPr>
            <p:ph idx="1"/>
          </p:nvPr>
        </p:nvSpPr>
        <p:spPr>
          <a:xfrm>
            <a:off x="814362" y="1637639"/>
            <a:ext cx="10515600" cy="4351338"/>
          </a:xfrm>
        </p:spPr>
        <p:txBody>
          <a:bodyPr/>
          <a:lstStyle/>
          <a:p>
            <a:r>
              <a:rPr lang="en-US" dirty="0"/>
              <a:t>Let’s say we get lucky and our RCT splits up each set in half.</a:t>
            </a:r>
          </a:p>
        </p:txBody>
      </p:sp>
      <p:grpSp>
        <p:nvGrpSpPr>
          <p:cNvPr id="32" name="Group 31">
            <a:extLst>
              <a:ext uri="{FF2B5EF4-FFF2-40B4-BE49-F238E27FC236}">
                <a16:creationId xmlns:a16="http://schemas.microsoft.com/office/drawing/2014/main" id="{FEA8554C-BB0C-A264-7108-62C645FDE540}"/>
              </a:ext>
            </a:extLst>
          </p:cNvPr>
          <p:cNvGrpSpPr/>
          <p:nvPr/>
        </p:nvGrpSpPr>
        <p:grpSpPr>
          <a:xfrm>
            <a:off x="1217522" y="2746031"/>
            <a:ext cx="9944836" cy="3693693"/>
            <a:chOff x="517367" y="2382837"/>
            <a:chExt cx="10858082" cy="4032889"/>
          </a:xfrm>
        </p:grpSpPr>
        <p:grpSp>
          <p:nvGrpSpPr>
            <p:cNvPr id="4" name="Group 3">
              <a:extLst>
                <a:ext uri="{FF2B5EF4-FFF2-40B4-BE49-F238E27FC236}">
                  <a16:creationId xmlns:a16="http://schemas.microsoft.com/office/drawing/2014/main" id="{732C1A1E-2A0B-834C-F8F4-2BC794EC0050}"/>
                </a:ext>
              </a:extLst>
            </p:cNvPr>
            <p:cNvGrpSpPr/>
            <p:nvPr/>
          </p:nvGrpSpPr>
          <p:grpSpPr>
            <a:xfrm>
              <a:off x="1169582" y="2382837"/>
              <a:ext cx="3592271" cy="2375095"/>
              <a:chOff x="4927194" y="5668962"/>
              <a:chExt cx="3592271" cy="2375095"/>
            </a:xfrm>
          </p:grpSpPr>
          <p:grpSp>
            <p:nvGrpSpPr>
              <p:cNvPr id="5" name="Group 4">
                <a:extLst>
                  <a:ext uri="{FF2B5EF4-FFF2-40B4-BE49-F238E27FC236}">
                    <a16:creationId xmlns:a16="http://schemas.microsoft.com/office/drawing/2014/main" id="{CADD7B33-0F40-F74E-4F0E-6F951DC722CC}"/>
                  </a:ext>
                </a:extLst>
              </p:cNvPr>
              <p:cNvGrpSpPr/>
              <p:nvPr/>
            </p:nvGrpSpPr>
            <p:grpSpPr>
              <a:xfrm>
                <a:off x="5395859" y="5668962"/>
                <a:ext cx="2893323" cy="1177927"/>
                <a:chOff x="7326902" y="5133973"/>
                <a:chExt cx="2893323" cy="1177927"/>
              </a:xfrm>
            </p:grpSpPr>
            <p:pic>
              <p:nvPicPr>
                <p:cNvPr id="7" name="Picture 6">
                  <a:extLst>
                    <a:ext uri="{FF2B5EF4-FFF2-40B4-BE49-F238E27FC236}">
                      <a16:creationId xmlns:a16="http://schemas.microsoft.com/office/drawing/2014/main" id="{74F28B4E-5DBD-E3D7-EF52-43E8E415056E}"/>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8" name="Picture 7">
                  <a:extLst>
                    <a:ext uri="{FF2B5EF4-FFF2-40B4-BE49-F238E27FC236}">
                      <a16:creationId xmlns:a16="http://schemas.microsoft.com/office/drawing/2014/main" id="{BE514B39-E15A-A205-F847-6BDEA06D5D57}"/>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9" name="Picture 8">
                  <a:extLst>
                    <a:ext uri="{FF2B5EF4-FFF2-40B4-BE49-F238E27FC236}">
                      <a16:creationId xmlns:a16="http://schemas.microsoft.com/office/drawing/2014/main" id="{F8CECA0A-CC68-03FA-2153-4966D29E7620}"/>
                    </a:ext>
                  </a:extLst>
                </p:cNvPr>
                <p:cNvPicPr>
                  <a:picLocks noChangeAspect="1"/>
                </p:cNvPicPr>
                <p:nvPr/>
              </p:nvPicPr>
              <p:blipFill>
                <a:blip r:embed="rId2"/>
                <a:stretch>
                  <a:fillRect/>
                </a:stretch>
              </p:blipFill>
              <p:spPr>
                <a:xfrm>
                  <a:off x="8735692" y="5133974"/>
                  <a:ext cx="780138" cy="1177925"/>
                </a:xfrm>
                <a:prstGeom prst="rect">
                  <a:avLst/>
                </a:prstGeom>
              </p:spPr>
            </p:pic>
            <p:pic>
              <p:nvPicPr>
                <p:cNvPr id="10" name="Picture 9">
                  <a:extLst>
                    <a:ext uri="{FF2B5EF4-FFF2-40B4-BE49-F238E27FC236}">
                      <a16:creationId xmlns:a16="http://schemas.microsoft.com/office/drawing/2014/main" id="{7D2D3D68-14C9-268A-8AF0-8250FF544786}"/>
                    </a:ext>
                  </a:extLst>
                </p:cNvPr>
                <p:cNvPicPr>
                  <a:picLocks noChangeAspect="1"/>
                </p:cNvPicPr>
                <p:nvPr/>
              </p:nvPicPr>
              <p:blipFill>
                <a:blip r:embed="rId2"/>
                <a:stretch>
                  <a:fillRect/>
                </a:stretch>
              </p:blipFill>
              <p:spPr>
                <a:xfrm>
                  <a:off x="9440087" y="5133973"/>
                  <a:ext cx="780138" cy="1177925"/>
                </a:xfrm>
                <a:prstGeom prst="rect">
                  <a:avLst/>
                </a:prstGeom>
              </p:spPr>
            </p:pic>
          </p:grpSp>
          <p:sp>
            <p:nvSpPr>
              <p:cNvPr id="6" name="TextBox 5">
                <a:extLst>
                  <a:ext uri="{FF2B5EF4-FFF2-40B4-BE49-F238E27FC236}">
                    <a16:creationId xmlns:a16="http://schemas.microsoft.com/office/drawing/2014/main" id="{2D063C6B-62E2-0108-D7CE-7CC4B4EE44F2}"/>
                  </a:ext>
                </a:extLst>
              </p:cNvPr>
              <p:cNvSpPr txBox="1"/>
              <p:nvPr/>
            </p:nvSpPr>
            <p:spPr>
              <a:xfrm>
                <a:off x="4927194" y="6800709"/>
                <a:ext cx="3592271" cy="1243348"/>
              </a:xfrm>
              <a:prstGeom prst="rect">
                <a:avLst/>
              </a:prstGeom>
              <a:noFill/>
            </p:spPr>
            <p:txBody>
              <a:bodyPr wrap="square" rtlCol="0">
                <a:spAutoFit/>
              </a:bodyPr>
              <a:lstStyle/>
              <a:p>
                <a:pPr algn="ctr"/>
                <a:r>
                  <a:rPr lang="en-US" sz="2400" dirty="0">
                    <a:solidFill>
                      <a:schemeClr val="accent6">
                        <a:lumMod val="75000"/>
                      </a:schemeClr>
                    </a:solidFill>
                  </a:rPr>
                  <a:t>40 compliers</a:t>
                </a:r>
              </a:p>
              <a:p>
                <a:pPr algn="ctr"/>
                <a:r>
                  <a:rPr lang="en-US" dirty="0">
                    <a:solidFill>
                      <a:schemeClr val="accent6">
                        <a:lumMod val="75000"/>
                      </a:schemeClr>
                    </a:solidFill>
                  </a:rPr>
                  <a:t>20 treatment       20 control</a:t>
                </a:r>
              </a:p>
              <a:p>
                <a:pPr algn="ctr"/>
                <a:endParaRPr lang="en-US" sz="2400" dirty="0">
                  <a:solidFill>
                    <a:schemeClr val="accent6">
                      <a:lumMod val="75000"/>
                    </a:schemeClr>
                  </a:solidFill>
                </a:endParaRPr>
              </a:p>
            </p:txBody>
          </p:sp>
        </p:grpSp>
        <p:grpSp>
          <p:nvGrpSpPr>
            <p:cNvPr id="11" name="Group 10">
              <a:extLst>
                <a:ext uri="{FF2B5EF4-FFF2-40B4-BE49-F238E27FC236}">
                  <a16:creationId xmlns:a16="http://schemas.microsoft.com/office/drawing/2014/main" id="{2E845592-4380-9576-CB7B-47662D173108}"/>
                </a:ext>
              </a:extLst>
            </p:cNvPr>
            <p:cNvGrpSpPr/>
            <p:nvPr/>
          </p:nvGrpSpPr>
          <p:grpSpPr>
            <a:xfrm>
              <a:off x="4587522" y="2382838"/>
              <a:ext cx="3592270" cy="1995378"/>
              <a:chOff x="4752863" y="5668963"/>
              <a:chExt cx="3592270" cy="1995378"/>
            </a:xfrm>
          </p:grpSpPr>
          <p:grpSp>
            <p:nvGrpSpPr>
              <p:cNvPr id="12" name="Group 11">
                <a:extLst>
                  <a:ext uri="{FF2B5EF4-FFF2-40B4-BE49-F238E27FC236}">
                    <a16:creationId xmlns:a16="http://schemas.microsoft.com/office/drawing/2014/main" id="{F0035C59-E1DA-BB56-354A-961BBE92C02B}"/>
                  </a:ext>
                </a:extLst>
              </p:cNvPr>
              <p:cNvGrpSpPr/>
              <p:nvPr/>
            </p:nvGrpSpPr>
            <p:grpSpPr>
              <a:xfrm>
                <a:off x="5395859" y="5668963"/>
                <a:ext cx="2188928" cy="1177926"/>
                <a:chOff x="7326902" y="5133974"/>
                <a:chExt cx="2188928" cy="1177926"/>
              </a:xfrm>
            </p:grpSpPr>
            <p:pic>
              <p:nvPicPr>
                <p:cNvPr id="14" name="Picture 13">
                  <a:extLst>
                    <a:ext uri="{FF2B5EF4-FFF2-40B4-BE49-F238E27FC236}">
                      <a16:creationId xmlns:a16="http://schemas.microsoft.com/office/drawing/2014/main" id="{E9C9E4A5-BCB5-69DD-5C02-B7C83B8B6809}"/>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15" name="Picture 14">
                  <a:extLst>
                    <a:ext uri="{FF2B5EF4-FFF2-40B4-BE49-F238E27FC236}">
                      <a16:creationId xmlns:a16="http://schemas.microsoft.com/office/drawing/2014/main" id="{A38D362B-D71B-6563-1705-62410BEC3D3F}"/>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16" name="Picture 15">
                  <a:extLst>
                    <a:ext uri="{FF2B5EF4-FFF2-40B4-BE49-F238E27FC236}">
                      <a16:creationId xmlns:a16="http://schemas.microsoft.com/office/drawing/2014/main" id="{30A33A29-AF04-508B-E693-053CD418F53A}"/>
                    </a:ext>
                  </a:extLst>
                </p:cNvPr>
                <p:cNvPicPr>
                  <a:picLocks noChangeAspect="1"/>
                </p:cNvPicPr>
                <p:nvPr/>
              </p:nvPicPr>
              <p:blipFill>
                <a:blip r:embed="rId2"/>
                <a:stretch>
                  <a:fillRect/>
                </a:stretch>
              </p:blipFill>
              <p:spPr>
                <a:xfrm>
                  <a:off x="8735692" y="5133974"/>
                  <a:ext cx="780138" cy="1177925"/>
                </a:xfrm>
                <a:prstGeom prst="rect">
                  <a:avLst/>
                </a:prstGeom>
              </p:spPr>
            </p:pic>
          </p:grpSp>
          <p:sp>
            <p:nvSpPr>
              <p:cNvPr id="13" name="TextBox 12">
                <a:extLst>
                  <a:ext uri="{FF2B5EF4-FFF2-40B4-BE49-F238E27FC236}">
                    <a16:creationId xmlns:a16="http://schemas.microsoft.com/office/drawing/2014/main" id="{33A6490E-2856-1A75-9DEC-D5A8C83D94F8}"/>
                  </a:ext>
                </a:extLst>
              </p:cNvPr>
              <p:cNvSpPr txBox="1"/>
              <p:nvPr/>
            </p:nvSpPr>
            <p:spPr>
              <a:xfrm>
                <a:off x="4752863" y="6857843"/>
                <a:ext cx="3592270" cy="806498"/>
              </a:xfrm>
              <a:prstGeom prst="rect">
                <a:avLst/>
              </a:prstGeom>
              <a:noFill/>
            </p:spPr>
            <p:txBody>
              <a:bodyPr wrap="square" rtlCol="0">
                <a:spAutoFit/>
              </a:bodyPr>
              <a:lstStyle/>
              <a:p>
                <a:pPr algn="ctr"/>
                <a:r>
                  <a:rPr lang="en-US" sz="2400" dirty="0">
                    <a:solidFill>
                      <a:schemeClr val="accent1"/>
                    </a:solidFill>
                  </a:rPr>
                  <a:t>30 always-takers</a:t>
                </a:r>
              </a:p>
              <a:p>
                <a:pPr algn="ctr"/>
                <a:r>
                  <a:rPr lang="en-US" dirty="0">
                    <a:solidFill>
                      <a:schemeClr val="accent1"/>
                    </a:solidFill>
                  </a:rPr>
                  <a:t>15 treatment     15 control</a:t>
                </a:r>
              </a:p>
            </p:txBody>
          </p:sp>
        </p:grpSp>
        <p:grpSp>
          <p:nvGrpSpPr>
            <p:cNvPr id="17" name="Group 16">
              <a:extLst>
                <a:ext uri="{FF2B5EF4-FFF2-40B4-BE49-F238E27FC236}">
                  <a16:creationId xmlns:a16="http://schemas.microsoft.com/office/drawing/2014/main" id="{0B20F589-B0BC-DF14-CFF2-7793EBE57CF4}"/>
                </a:ext>
              </a:extLst>
            </p:cNvPr>
            <p:cNvGrpSpPr/>
            <p:nvPr/>
          </p:nvGrpSpPr>
          <p:grpSpPr>
            <a:xfrm>
              <a:off x="7927161" y="2398197"/>
              <a:ext cx="3448288" cy="2001851"/>
              <a:chOff x="4766178" y="5668963"/>
              <a:chExt cx="3448288" cy="2001851"/>
            </a:xfrm>
          </p:grpSpPr>
          <p:grpSp>
            <p:nvGrpSpPr>
              <p:cNvPr id="18" name="Group 17">
                <a:extLst>
                  <a:ext uri="{FF2B5EF4-FFF2-40B4-BE49-F238E27FC236}">
                    <a16:creationId xmlns:a16="http://schemas.microsoft.com/office/drawing/2014/main" id="{488891BF-61B4-08E1-9658-A7F46463512F}"/>
                  </a:ext>
                </a:extLst>
              </p:cNvPr>
              <p:cNvGrpSpPr/>
              <p:nvPr/>
            </p:nvGrpSpPr>
            <p:grpSpPr>
              <a:xfrm>
                <a:off x="5395859" y="5668963"/>
                <a:ext cx="2188928" cy="1177926"/>
                <a:chOff x="7326902" y="5133974"/>
                <a:chExt cx="2188928" cy="1177926"/>
              </a:xfrm>
            </p:grpSpPr>
            <p:pic>
              <p:nvPicPr>
                <p:cNvPr id="20" name="Picture 19">
                  <a:extLst>
                    <a:ext uri="{FF2B5EF4-FFF2-40B4-BE49-F238E27FC236}">
                      <a16:creationId xmlns:a16="http://schemas.microsoft.com/office/drawing/2014/main" id="{880EEA7B-5753-C29C-F52D-F9E7DCA8EC72}"/>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21" name="Picture 20">
                  <a:extLst>
                    <a:ext uri="{FF2B5EF4-FFF2-40B4-BE49-F238E27FC236}">
                      <a16:creationId xmlns:a16="http://schemas.microsoft.com/office/drawing/2014/main" id="{F54FAB53-90F2-03E1-89F0-B716D1ABC175}"/>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22" name="Picture 21">
                  <a:extLst>
                    <a:ext uri="{FF2B5EF4-FFF2-40B4-BE49-F238E27FC236}">
                      <a16:creationId xmlns:a16="http://schemas.microsoft.com/office/drawing/2014/main" id="{B2C03CD7-6B6B-191D-9180-39DC54C9D153}"/>
                    </a:ext>
                  </a:extLst>
                </p:cNvPr>
                <p:cNvPicPr>
                  <a:picLocks noChangeAspect="1"/>
                </p:cNvPicPr>
                <p:nvPr/>
              </p:nvPicPr>
              <p:blipFill>
                <a:blip r:embed="rId2"/>
                <a:stretch>
                  <a:fillRect/>
                </a:stretch>
              </p:blipFill>
              <p:spPr>
                <a:xfrm>
                  <a:off x="8735692" y="5133974"/>
                  <a:ext cx="780138" cy="1177925"/>
                </a:xfrm>
                <a:prstGeom prst="rect">
                  <a:avLst/>
                </a:prstGeom>
              </p:spPr>
            </p:pic>
          </p:grpSp>
          <p:sp>
            <p:nvSpPr>
              <p:cNvPr id="19" name="TextBox 18">
                <a:extLst>
                  <a:ext uri="{FF2B5EF4-FFF2-40B4-BE49-F238E27FC236}">
                    <a16:creationId xmlns:a16="http://schemas.microsoft.com/office/drawing/2014/main" id="{26BBD0BD-5F0F-E079-9897-209C1DBE3C7F}"/>
                  </a:ext>
                </a:extLst>
              </p:cNvPr>
              <p:cNvSpPr txBox="1"/>
              <p:nvPr/>
            </p:nvSpPr>
            <p:spPr>
              <a:xfrm>
                <a:off x="4766178" y="6864318"/>
                <a:ext cx="3448288" cy="806496"/>
              </a:xfrm>
              <a:prstGeom prst="rect">
                <a:avLst/>
              </a:prstGeom>
              <a:noFill/>
            </p:spPr>
            <p:txBody>
              <a:bodyPr wrap="square" rtlCol="0">
                <a:spAutoFit/>
              </a:bodyPr>
              <a:lstStyle/>
              <a:p>
                <a:pPr algn="ctr"/>
                <a:r>
                  <a:rPr lang="en-US" sz="2400" dirty="0">
                    <a:solidFill>
                      <a:schemeClr val="accent2"/>
                    </a:solidFill>
                  </a:rPr>
                  <a:t>30 never-takers</a:t>
                </a:r>
              </a:p>
              <a:p>
                <a:pPr algn="ctr"/>
                <a:r>
                  <a:rPr lang="en-US" dirty="0">
                    <a:solidFill>
                      <a:schemeClr val="accent2"/>
                    </a:solidFill>
                  </a:rPr>
                  <a:t>15 treatment      15 control</a:t>
                </a:r>
                <a:endParaRPr lang="en-US" sz="1600" dirty="0">
                  <a:solidFill>
                    <a:schemeClr val="accent2"/>
                  </a:solidFill>
                </a:endParaRPr>
              </a:p>
            </p:txBody>
          </p:sp>
        </p:grpSp>
        <p:pic>
          <p:nvPicPr>
            <p:cNvPr id="23" name="Picture 2" descr="Money Stack | Totally Accurate BattleGrounds Wiki | Fandom">
              <a:extLst>
                <a:ext uri="{FF2B5EF4-FFF2-40B4-BE49-F238E27FC236}">
                  <a16:creationId xmlns:a16="http://schemas.microsoft.com/office/drawing/2014/main" id="{8AD67CD1-9C5F-F111-CF3F-CDD1E63A7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59" y="4582250"/>
              <a:ext cx="641665" cy="6385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Money Stack | Totally Accurate BattleGrounds Wiki | Fandom">
              <a:extLst>
                <a:ext uri="{FF2B5EF4-FFF2-40B4-BE49-F238E27FC236}">
                  <a16:creationId xmlns:a16="http://schemas.microsoft.com/office/drawing/2014/main" id="{7AD7746B-31F7-B7EB-C4B2-A14AE7195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367" y="5538450"/>
              <a:ext cx="641665" cy="63851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Page 12 | Mortarboard Cap Images - Free Download on Freepik">
              <a:extLst>
                <a:ext uri="{FF2B5EF4-FFF2-40B4-BE49-F238E27FC236}">
                  <a16:creationId xmlns:a16="http://schemas.microsoft.com/office/drawing/2014/main" id="{D814C16D-8A04-2C67-0713-E71D31607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903155" y="5538450"/>
              <a:ext cx="345869" cy="34417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64B06F1-50C8-21DD-D874-9D47752B6BEF}"/>
                </a:ext>
              </a:extLst>
            </p:cNvPr>
            <p:cNvSpPr txBox="1"/>
            <p:nvPr/>
          </p:nvSpPr>
          <p:spPr>
            <a:xfrm>
              <a:off x="1775195" y="5589620"/>
              <a:ext cx="1915033" cy="826106"/>
            </a:xfrm>
            <a:prstGeom prst="rect">
              <a:avLst/>
            </a:prstGeom>
            <a:noFill/>
          </p:spPr>
          <p:txBody>
            <a:bodyPr wrap="square" rtlCol="0">
              <a:spAutoFit/>
            </a:bodyPr>
            <a:lstStyle/>
            <a:p>
              <a:r>
                <a:rPr lang="en-US" sz="2400" dirty="0"/>
                <a:t>$5</a:t>
              </a:r>
            </a:p>
          </p:txBody>
        </p:sp>
        <p:sp>
          <p:nvSpPr>
            <p:cNvPr id="27" name="TextBox 26">
              <a:extLst>
                <a:ext uri="{FF2B5EF4-FFF2-40B4-BE49-F238E27FC236}">
                  <a16:creationId xmlns:a16="http://schemas.microsoft.com/office/drawing/2014/main" id="{97334304-9F31-F23B-B82C-04C3C88C297B}"/>
                </a:ext>
              </a:extLst>
            </p:cNvPr>
            <p:cNvSpPr txBox="1"/>
            <p:nvPr/>
          </p:nvSpPr>
          <p:spPr>
            <a:xfrm>
              <a:off x="3451207" y="4729344"/>
              <a:ext cx="1915033" cy="826106"/>
            </a:xfrm>
            <a:prstGeom prst="rect">
              <a:avLst/>
            </a:prstGeom>
            <a:noFill/>
          </p:spPr>
          <p:txBody>
            <a:bodyPr wrap="square" rtlCol="0">
              <a:spAutoFit/>
            </a:bodyPr>
            <a:lstStyle/>
            <a:p>
              <a:r>
                <a:rPr lang="en-US" sz="2400" dirty="0"/>
                <a:t>$1</a:t>
              </a:r>
            </a:p>
          </p:txBody>
        </p:sp>
        <p:sp>
          <p:nvSpPr>
            <p:cNvPr id="28" name="TextBox 27">
              <a:extLst>
                <a:ext uri="{FF2B5EF4-FFF2-40B4-BE49-F238E27FC236}">
                  <a16:creationId xmlns:a16="http://schemas.microsoft.com/office/drawing/2014/main" id="{FA26C40D-E5FB-9BE5-94C5-73D9305305DC}"/>
                </a:ext>
              </a:extLst>
            </p:cNvPr>
            <p:cNvSpPr txBox="1"/>
            <p:nvPr/>
          </p:nvSpPr>
          <p:spPr>
            <a:xfrm>
              <a:off x="5809870" y="4769363"/>
              <a:ext cx="3527109" cy="826106"/>
            </a:xfrm>
            <a:prstGeom prst="rect">
              <a:avLst/>
            </a:prstGeom>
            <a:noFill/>
          </p:spPr>
          <p:txBody>
            <a:bodyPr wrap="square" rtlCol="0">
              <a:spAutoFit/>
            </a:bodyPr>
            <a:lstStyle/>
            <a:p>
              <a:r>
                <a:rPr lang="en-US" sz="2400" dirty="0"/>
                <a:t>$1</a:t>
              </a:r>
            </a:p>
          </p:txBody>
        </p:sp>
        <p:sp>
          <p:nvSpPr>
            <p:cNvPr id="29" name="TextBox 28">
              <a:extLst>
                <a:ext uri="{FF2B5EF4-FFF2-40B4-BE49-F238E27FC236}">
                  <a16:creationId xmlns:a16="http://schemas.microsoft.com/office/drawing/2014/main" id="{53EEAD82-7FD4-5CB0-8CEB-201B3C8C8FE6}"/>
                </a:ext>
              </a:extLst>
            </p:cNvPr>
            <p:cNvSpPr txBox="1"/>
            <p:nvPr/>
          </p:nvSpPr>
          <p:spPr>
            <a:xfrm>
              <a:off x="9261237" y="4862786"/>
              <a:ext cx="1915033" cy="826106"/>
            </a:xfrm>
            <a:prstGeom prst="rect">
              <a:avLst/>
            </a:prstGeom>
            <a:noFill/>
          </p:spPr>
          <p:txBody>
            <a:bodyPr wrap="square" rtlCol="0">
              <a:spAutoFit/>
            </a:bodyPr>
            <a:lstStyle/>
            <a:p>
              <a:r>
                <a:rPr lang="en-US" sz="2400" dirty="0"/>
                <a:t>$2</a:t>
              </a:r>
            </a:p>
          </p:txBody>
        </p:sp>
        <p:sp>
          <p:nvSpPr>
            <p:cNvPr id="30" name="TextBox 29">
              <a:extLst>
                <a:ext uri="{FF2B5EF4-FFF2-40B4-BE49-F238E27FC236}">
                  <a16:creationId xmlns:a16="http://schemas.microsoft.com/office/drawing/2014/main" id="{8412352B-6E90-BF6B-110E-FA2E0E1FE9E0}"/>
                </a:ext>
              </a:extLst>
            </p:cNvPr>
            <p:cNvSpPr txBox="1"/>
            <p:nvPr/>
          </p:nvSpPr>
          <p:spPr>
            <a:xfrm>
              <a:off x="9306273" y="5469078"/>
              <a:ext cx="1915033" cy="826106"/>
            </a:xfrm>
            <a:prstGeom prst="rect">
              <a:avLst/>
            </a:prstGeom>
            <a:noFill/>
          </p:spPr>
          <p:txBody>
            <a:bodyPr wrap="square" rtlCol="0">
              <a:spAutoFit/>
            </a:bodyPr>
            <a:lstStyle/>
            <a:p>
              <a:r>
                <a:rPr lang="en-US" sz="2400" dirty="0"/>
                <a:t>$4</a:t>
              </a:r>
            </a:p>
          </p:txBody>
        </p:sp>
        <p:sp>
          <p:nvSpPr>
            <p:cNvPr id="31" name="TextBox 30">
              <a:extLst>
                <a:ext uri="{FF2B5EF4-FFF2-40B4-BE49-F238E27FC236}">
                  <a16:creationId xmlns:a16="http://schemas.microsoft.com/office/drawing/2014/main" id="{BF2A1B4E-65A2-5DC7-0907-EE68C9A0307B}"/>
                </a:ext>
              </a:extLst>
            </p:cNvPr>
            <p:cNvSpPr txBox="1"/>
            <p:nvPr/>
          </p:nvSpPr>
          <p:spPr>
            <a:xfrm>
              <a:off x="5809871" y="5469076"/>
              <a:ext cx="1915033" cy="826106"/>
            </a:xfrm>
            <a:prstGeom prst="rect">
              <a:avLst/>
            </a:prstGeom>
            <a:noFill/>
          </p:spPr>
          <p:txBody>
            <a:bodyPr wrap="square" rtlCol="0">
              <a:spAutoFit/>
            </a:bodyPr>
            <a:lstStyle/>
            <a:p>
              <a:r>
                <a:rPr lang="en-US" sz="2400" dirty="0"/>
                <a:t>$8</a:t>
              </a:r>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CD6A304-7558-7D4F-B2B0-A6BA2574EBA0}"/>
                  </a:ext>
                </a:extLst>
              </p:cNvPr>
              <p:cNvSpPr txBox="1"/>
              <p:nvPr/>
            </p:nvSpPr>
            <p:spPr>
              <a:xfrm>
                <a:off x="10509070" y="56231"/>
                <a:ext cx="1578769" cy="461665"/>
              </a:xfrm>
              <a:prstGeom prst="rect">
                <a:avLst/>
              </a:prstGeom>
              <a:noFill/>
            </p:spPr>
            <p:txBody>
              <a:bodyPr wrap="square">
                <a:spAutoFit/>
              </a:bodyPr>
              <a:lstStyle/>
              <a:p>
                <a:r>
                  <a:rPr lang="en-US" sz="2400" dirty="0">
                    <a:solidFill>
                      <a:schemeClr val="accent1"/>
                    </a:solidFill>
                  </a:rPr>
                  <a:t>ATE </a:t>
                </a:r>
                <a14:m>
                  <m:oMath xmlns:m="http://schemas.openxmlformats.org/officeDocument/2006/math">
                    <m:r>
                      <a:rPr lang="en-US" sz="2400" b="0" i="1" smtClean="0">
                        <a:solidFill>
                          <a:schemeClr val="accent1"/>
                        </a:solidFill>
                        <a:latin typeface="Cambria Math" panose="02040503050406030204" pitchFamily="18" charset="0"/>
                      </a:rPr>
                      <m:t>=$4.3</m:t>
                    </m:r>
                  </m:oMath>
                </a14:m>
                <a:endParaRPr lang="en-US" sz="2400" dirty="0">
                  <a:solidFill>
                    <a:schemeClr val="accent1"/>
                  </a:solidFill>
                </a:endParaRPr>
              </a:p>
            </p:txBody>
          </p:sp>
        </mc:Choice>
        <mc:Fallback xmlns="">
          <p:sp>
            <p:nvSpPr>
              <p:cNvPr id="36" name="TextBox 35">
                <a:extLst>
                  <a:ext uri="{FF2B5EF4-FFF2-40B4-BE49-F238E27FC236}">
                    <a16:creationId xmlns:a16="http://schemas.microsoft.com/office/drawing/2014/main" id="{FCD6A304-7558-7D4F-B2B0-A6BA2574EBA0}"/>
                  </a:ext>
                </a:extLst>
              </p:cNvPr>
              <p:cNvSpPr txBox="1">
                <a:spLocks noRot="1" noChangeAspect="1" noMove="1" noResize="1" noEditPoints="1" noAdjustHandles="1" noChangeArrowheads="1" noChangeShapeType="1" noTextEdit="1"/>
              </p:cNvSpPr>
              <p:nvPr/>
            </p:nvSpPr>
            <p:spPr>
              <a:xfrm>
                <a:off x="10509070" y="56231"/>
                <a:ext cx="1578769" cy="461665"/>
              </a:xfrm>
              <a:prstGeom prst="rect">
                <a:avLst/>
              </a:prstGeom>
              <a:blipFill>
                <a:blip r:embed="rId5"/>
                <a:stretch>
                  <a:fillRect l="-6400" t="-8108" b="-29730"/>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382DD191-98CE-5F02-6742-DE89A7CEB6D0}"/>
              </a:ext>
            </a:extLst>
          </p:cNvPr>
          <p:cNvGrpSpPr/>
          <p:nvPr/>
        </p:nvGrpSpPr>
        <p:grpSpPr>
          <a:xfrm>
            <a:off x="2049891" y="3087103"/>
            <a:ext cx="7428328" cy="423128"/>
            <a:chOff x="2049891" y="3087103"/>
            <a:chExt cx="7428328" cy="423128"/>
          </a:xfrm>
        </p:grpSpPr>
        <p:pic>
          <p:nvPicPr>
            <p:cNvPr id="37" name="Content Placeholder 4">
              <a:extLst>
                <a:ext uri="{FF2B5EF4-FFF2-40B4-BE49-F238E27FC236}">
                  <a16:creationId xmlns:a16="http://schemas.microsoft.com/office/drawing/2014/main" id="{A06D427E-7550-8418-3137-10CAC8E32E57}"/>
                </a:ext>
              </a:extLst>
            </p:cNvPr>
            <p:cNvPicPr>
              <a:picLocks noChangeAspect="1"/>
            </p:cNvPicPr>
            <p:nvPr/>
          </p:nvPicPr>
          <p:blipFill rotWithShape="1">
            <a:blip r:embed="rId6"/>
            <a:srcRect l="4952" t="6679" r="10267" b="6847"/>
            <a:stretch/>
          </p:blipFill>
          <p:spPr>
            <a:xfrm>
              <a:off x="2723147" y="3142864"/>
              <a:ext cx="436414" cy="313322"/>
            </a:xfrm>
            <a:prstGeom prst="rect">
              <a:avLst/>
            </a:prstGeom>
            <a:effectLst>
              <a:outerShdw blurRad="50800" dist="38100" dir="8100000" algn="tr" rotWithShape="0">
                <a:prstClr val="black">
                  <a:alpha val="40000"/>
                </a:prstClr>
              </a:outerShdw>
            </a:effectLst>
          </p:spPr>
        </p:pic>
        <p:pic>
          <p:nvPicPr>
            <p:cNvPr id="38" name="Content Placeholder 4">
              <a:extLst>
                <a:ext uri="{FF2B5EF4-FFF2-40B4-BE49-F238E27FC236}">
                  <a16:creationId xmlns:a16="http://schemas.microsoft.com/office/drawing/2014/main" id="{A13E0158-5C76-F425-AF2A-38691477DFBE}"/>
                </a:ext>
              </a:extLst>
            </p:cNvPr>
            <p:cNvPicPr>
              <a:picLocks noChangeAspect="1"/>
            </p:cNvPicPr>
            <p:nvPr/>
          </p:nvPicPr>
          <p:blipFill rotWithShape="1">
            <a:blip r:embed="rId6"/>
            <a:srcRect l="4952" t="6679" r="10267" b="6847"/>
            <a:stretch/>
          </p:blipFill>
          <p:spPr>
            <a:xfrm>
              <a:off x="2049891" y="3087103"/>
              <a:ext cx="436414" cy="313322"/>
            </a:xfrm>
            <a:prstGeom prst="rect">
              <a:avLst/>
            </a:prstGeom>
            <a:effectLst>
              <a:outerShdw blurRad="50800" dist="38100" dir="8100000" algn="tr" rotWithShape="0">
                <a:prstClr val="black">
                  <a:alpha val="40000"/>
                </a:prstClr>
              </a:outerShdw>
            </a:effectLst>
          </p:spPr>
        </p:pic>
        <p:pic>
          <p:nvPicPr>
            <p:cNvPr id="39" name="Content Placeholder 4">
              <a:extLst>
                <a:ext uri="{FF2B5EF4-FFF2-40B4-BE49-F238E27FC236}">
                  <a16:creationId xmlns:a16="http://schemas.microsoft.com/office/drawing/2014/main" id="{B9E97002-B2CC-4240-893A-F3122EB26B14}"/>
                </a:ext>
              </a:extLst>
            </p:cNvPr>
            <p:cNvPicPr>
              <a:picLocks noChangeAspect="1"/>
            </p:cNvPicPr>
            <p:nvPr/>
          </p:nvPicPr>
          <p:blipFill rotWithShape="1">
            <a:blip r:embed="rId6"/>
            <a:srcRect l="4952" t="6679" r="10267" b="6847"/>
            <a:stretch/>
          </p:blipFill>
          <p:spPr>
            <a:xfrm>
              <a:off x="5346482" y="3139431"/>
              <a:ext cx="436414" cy="313322"/>
            </a:xfrm>
            <a:prstGeom prst="rect">
              <a:avLst/>
            </a:prstGeom>
            <a:effectLst>
              <a:outerShdw blurRad="50800" dist="38100" dir="8100000" algn="tr" rotWithShape="0">
                <a:prstClr val="black">
                  <a:alpha val="40000"/>
                </a:prstClr>
              </a:outerShdw>
            </a:effectLst>
          </p:spPr>
        </p:pic>
        <p:pic>
          <p:nvPicPr>
            <p:cNvPr id="40" name="Content Placeholder 4">
              <a:extLst>
                <a:ext uri="{FF2B5EF4-FFF2-40B4-BE49-F238E27FC236}">
                  <a16:creationId xmlns:a16="http://schemas.microsoft.com/office/drawing/2014/main" id="{39F20060-8221-8A05-62E4-29B498866DBB}"/>
                </a:ext>
              </a:extLst>
            </p:cNvPr>
            <p:cNvPicPr>
              <a:picLocks noChangeAspect="1"/>
            </p:cNvPicPr>
            <p:nvPr/>
          </p:nvPicPr>
          <p:blipFill rotWithShape="1">
            <a:blip r:embed="rId6"/>
            <a:srcRect l="4952" t="6679" r="59521" b="6847"/>
            <a:stretch/>
          </p:blipFill>
          <p:spPr>
            <a:xfrm>
              <a:off x="6228877" y="3139431"/>
              <a:ext cx="182880" cy="313322"/>
            </a:xfrm>
            <a:prstGeom prst="rect">
              <a:avLst/>
            </a:prstGeom>
            <a:effectLst>
              <a:outerShdw blurRad="50800" dist="38100" dir="8100000" algn="tr" rotWithShape="0">
                <a:prstClr val="black">
                  <a:alpha val="40000"/>
                </a:prstClr>
              </a:outerShdw>
            </a:effectLst>
          </p:spPr>
        </p:pic>
        <p:pic>
          <p:nvPicPr>
            <p:cNvPr id="41" name="Content Placeholder 4">
              <a:extLst>
                <a:ext uri="{FF2B5EF4-FFF2-40B4-BE49-F238E27FC236}">
                  <a16:creationId xmlns:a16="http://schemas.microsoft.com/office/drawing/2014/main" id="{2FDF8734-B4B9-CFD4-A85F-D566590BBF46}"/>
                </a:ext>
              </a:extLst>
            </p:cNvPr>
            <p:cNvPicPr>
              <a:picLocks noChangeAspect="1"/>
            </p:cNvPicPr>
            <p:nvPr/>
          </p:nvPicPr>
          <p:blipFill rotWithShape="1">
            <a:blip r:embed="rId6"/>
            <a:srcRect l="4952" t="6679" r="59521" b="6847"/>
            <a:stretch/>
          </p:blipFill>
          <p:spPr>
            <a:xfrm>
              <a:off x="9295339" y="3140420"/>
              <a:ext cx="182880" cy="313322"/>
            </a:xfrm>
            <a:prstGeom prst="rect">
              <a:avLst/>
            </a:prstGeom>
            <a:effectLst>
              <a:outerShdw blurRad="50800" dist="38100" dir="8100000" algn="tr" rotWithShape="0">
                <a:prstClr val="black">
                  <a:alpha val="40000"/>
                </a:prstClr>
              </a:outerShdw>
            </a:effectLst>
          </p:spPr>
        </p:pic>
        <p:pic>
          <p:nvPicPr>
            <p:cNvPr id="42" name="Content Placeholder 4">
              <a:extLst>
                <a:ext uri="{FF2B5EF4-FFF2-40B4-BE49-F238E27FC236}">
                  <a16:creationId xmlns:a16="http://schemas.microsoft.com/office/drawing/2014/main" id="{6C4E54C5-815D-5806-53EF-4A88874793D9}"/>
                </a:ext>
              </a:extLst>
            </p:cNvPr>
            <p:cNvPicPr>
              <a:picLocks noChangeAspect="1"/>
            </p:cNvPicPr>
            <p:nvPr/>
          </p:nvPicPr>
          <p:blipFill rotWithShape="1">
            <a:blip r:embed="rId6"/>
            <a:srcRect l="4952" t="6679" r="10267" b="6847"/>
            <a:stretch/>
          </p:blipFill>
          <p:spPr>
            <a:xfrm>
              <a:off x="8399116" y="3196909"/>
              <a:ext cx="436414" cy="313322"/>
            </a:xfrm>
            <a:prstGeom prst="rect">
              <a:avLst/>
            </a:prstGeom>
            <a:effectLst>
              <a:outerShdw blurRad="50800" dist="38100" dir="8100000" algn="tr" rotWithShape="0">
                <a:prstClr val="black">
                  <a:alpha val="40000"/>
                </a:prstClr>
              </a:outerShdw>
            </a:effectLst>
          </p:spPr>
        </p:pic>
      </p:grpSp>
      <p:grpSp>
        <p:nvGrpSpPr>
          <p:cNvPr id="50" name="Group 49">
            <a:extLst>
              <a:ext uri="{FF2B5EF4-FFF2-40B4-BE49-F238E27FC236}">
                <a16:creationId xmlns:a16="http://schemas.microsoft.com/office/drawing/2014/main" id="{75CD15A9-6F2B-769A-C1C7-0316D871B3F4}"/>
              </a:ext>
            </a:extLst>
          </p:cNvPr>
          <p:cNvGrpSpPr/>
          <p:nvPr/>
        </p:nvGrpSpPr>
        <p:grpSpPr>
          <a:xfrm>
            <a:off x="2489922" y="2696858"/>
            <a:ext cx="4911192" cy="369473"/>
            <a:chOff x="2489922" y="2696858"/>
            <a:chExt cx="4911192" cy="369473"/>
          </a:xfrm>
        </p:grpSpPr>
        <p:pic>
          <p:nvPicPr>
            <p:cNvPr id="45" name="Picture 4" descr="Page 12 | Mortarboard Cap Images - Free Download on Freepik">
              <a:extLst>
                <a:ext uri="{FF2B5EF4-FFF2-40B4-BE49-F238E27FC236}">
                  <a16:creationId xmlns:a16="http://schemas.microsoft.com/office/drawing/2014/main" id="{8E999F10-BD41-FD01-F3F6-9DEC96FF8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2489922" y="2696858"/>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Page 12 | Mortarboard Cap Images - Free Download on Freepik">
              <a:extLst>
                <a:ext uri="{FF2B5EF4-FFF2-40B4-BE49-F238E27FC236}">
                  <a16:creationId xmlns:a16="http://schemas.microsoft.com/office/drawing/2014/main" id="{A16C648B-B71D-9DFA-4EF3-D1E6866DB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3154016" y="2719675"/>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Page 12 | Mortarboard Cap Images - Free Download on Freepik">
              <a:extLst>
                <a:ext uri="{FF2B5EF4-FFF2-40B4-BE49-F238E27FC236}">
                  <a16:creationId xmlns:a16="http://schemas.microsoft.com/office/drawing/2014/main" id="{F2F56F8C-AB91-2BA9-1BEB-7A2C476DE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5719943" y="2700454"/>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Page 12 | Mortarboard Cap Images - Free Download on Freepik">
              <a:extLst>
                <a:ext uri="{FF2B5EF4-FFF2-40B4-BE49-F238E27FC236}">
                  <a16:creationId xmlns:a16="http://schemas.microsoft.com/office/drawing/2014/main" id="{5274B907-0F25-9BCA-B52E-D60415CA6C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6417476" y="2722161"/>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Page 12 | Mortarboard Cap Images - Free Download on Freepik">
              <a:extLst>
                <a:ext uri="{FF2B5EF4-FFF2-40B4-BE49-F238E27FC236}">
                  <a16:creationId xmlns:a16="http://schemas.microsoft.com/office/drawing/2014/main" id="{280EF806-F765-A43D-4184-97874B7F50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7055245" y="2706541"/>
              <a:ext cx="345869" cy="3441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D5599D0F-F740-4643-8472-02437E2497B7}"/>
              </a:ext>
            </a:extLst>
          </p:cNvPr>
          <p:cNvGrpSpPr/>
          <p:nvPr/>
        </p:nvGrpSpPr>
        <p:grpSpPr>
          <a:xfrm>
            <a:off x="2369557" y="4895179"/>
            <a:ext cx="2190026" cy="1199300"/>
            <a:chOff x="2369557" y="4895179"/>
            <a:chExt cx="2190026" cy="1199300"/>
          </a:xfrm>
        </p:grpSpPr>
        <p:sp>
          <p:nvSpPr>
            <p:cNvPr id="35" name="TextBox 34">
              <a:extLst>
                <a:ext uri="{FF2B5EF4-FFF2-40B4-BE49-F238E27FC236}">
                  <a16:creationId xmlns:a16="http://schemas.microsoft.com/office/drawing/2014/main" id="{360528B3-CE41-DEEC-F99A-6CF39EA79398}"/>
                </a:ext>
              </a:extLst>
            </p:cNvPr>
            <p:cNvSpPr txBox="1"/>
            <p:nvPr/>
          </p:nvSpPr>
          <p:spPr>
            <a:xfrm>
              <a:off x="2369557" y="4895179"/>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sp>
          <p:nvSpPr>
            <p:cNvPr id="44" name="TextBox 43">
              <a:extLst>
                <a:ext uri="{FF2B5EF4-FFF2-40B4-BE49-F238E27FC236}">
                  <a16:creationId xmlns:a16="http://schemas.microsoft.com/office/drawing/2014/main" id="{39609E8B-19DE-365F-58A4-FE79E93819F1}"/>
                </a:ext>
              </a:extLst>
            </p:cNvPr>
            <p:cNvSpPr txBox="1"/>
            <p:nvPr/>
          </p:nvSpPr>
          <p:spPr>
            <a:xfrm>
              <a:off x="3820886" y="5632814"/>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gr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7C3C5C8-08E9-4B41-8E28-EED5B0E7846E}"/>
                  </a:ext>
                </a:extLst>
              </p:cNvPr>
              <p:cNvSpPr txBox="1"/>
              <p:nvPr/>
            </p:nvSpPr>
            <p:spPr>
              <a:xfrm>
                <a:off x="10390271" y="525454"/>
                <a:ext cx="1927057" cy="461665"/>
              </a:xfrm>
              <a:prstGeom prst="rect">
                <a:avLst/>
              </a:prstGeom>
              <a:noFill/>
            </p:spPr>
            <p:txBody>
              <a:bodyPr wrap="square">
                <a:spAutoFit/>
              </a:bodyPr>
              <a:lstStyle/>
              <a:p>
                <a:r>
                  <a:rPr lang="en-US" sz="2400" dirty="0">
                    <a:solidFill>
                      <a:schemeClr val="accent1"/>
                    </a:solidFill>
                  </a:rPr>
                  <a:t>LATE </a:t>
                </a:r>
                <a14:m>
                  <m:oMath xmlns:m="http://schemas.openxmlformats.org/officeDocument/2006/math">
                    <m:r>
                      <a:rPr lang="en-US" sz="2400" b="0" i="1" smtClean="0">
                        <a:solidFill>
                          <a:schemeClr val="accent1"/>
                        </a:solidFill>
                        <a:latin typeface="Cambria Math" panose="02040503050406030204" pitchFamily="18" charset="0"/>
                      </a:rPr>
                      <m:t>=$4</m:t>
                    </m:r>
                  </m:oMath>
                </a14:m>
                <a:endParaRPr lang="en-US" sz="2400" dirty="0">
                  <a:solidFill>
                    <a:schemeClr val="accent1"/>
                  </a:solidFill>
                </a:endParaRPr>
              </a:p>
            </p:txBody>
          </p:sp>
        </mc:Choice>
        <mc:Fallback xmlns="">
          <p:sp>
            <p:nvSpPr>
              <p:cNvPr id="52" name="TextBox 51">
                <a:extLst>
                  <a:ext uri="{FF2B5EF4-FFF2-40B4-BE49-F238E27FC236}">
                    <a16:creationId xmlns:a16="http://schemas.microsoft.com/office/drawing/2014/main" id="{87C3C5C8-08E9-4B41-8E28-EED5B0E7846E}"/>
                  </a:ext>
                </a:extLst>
              </p:cNvPr>
              <p:cNvSpPr txBox="1">
                <a:spLocks noRot="1" noChangeAspect="1" noMove="1" noResize="1" noEditPoints="1" noAdjustHandles="1" noChangeArrowheads="1" noChangeShapeType="1" noTextEdit="1"/>
              </p:cNvSpPr>
              <p:nvPr/>
            </p:nvSpPr>
            <p:spPr>
              <a:xfrm>
                <a:off x="10390271" y="525454"/>
                <a:ext cx="1927057" cy="461665"/>
              </a:xfrm>
              <a:prstGeom prst="rect">
                <a:avLst/>
              </a:prstGeom>
              <a:blipFill>
                <a:blip r:embed="rId7"/>
                <a:stretch>
                  <a:fillRect l="-4545" t="-8108" b="-29730"/>
                </a:stretch>
              </a:blipFill>
            </p:spPr>
            <p:txBody>
              <a:bodyPr/>
              <a:lstStyle/>
              <a:p>
                <a:r>
                  <a:rPr lang="en-US">
                    <a:noFill/>
                  </a:rPr>
                  <a:t> </a:t>
                </a:r>
              </a:p>
            </p:txBody>
          </p:sp>
        </mc:Fallback>
      </mc:AlternateContent>
    </p:spTree>
    <p:extLst>
      <p:ext uri="{BB962C8B-B14F-4D97-AF65-F5344CB8AC3E}">
        <p14:creationId xmlns:p14="http://schemas.microsoft.com/office/powerpoint/2010/main" val="202835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5FB12-5CBD-5259-99AC-6F60D7C43D06}"/>
              </a:ext>
            </a:extLst>
          </p:cNvPr>
          <p:cNvSpPr>
            <a:spLocks noGrp="1"/>
          </p:cNvSpPr>
          <p:nvPr>
            <p:ph type="title"/>
          </p:nvPr>
        </p:nvSpPr>
        <p:spPr/>
        <p:txBody>
          <a:bodyPr/>
          <a:lstStyle/>
          <a:p>
            <a:r>
              <a:rPr lang="en-US" dirty="0"/>
              <a:t>What do we actually see?</a:t>
            </a:r>
          </a:p>
        </p:txBody>
      </p:sp>
      <p:sp>
        <p:nvSpPr>
          <p:cNvPr id="3" name="Content Placeholder 2">
            <a:extLst>
              <a:ext uri="{FF2B5EF4-FFF2-40B4-BE49-F238E27FC236}">
                <a16:creationId xmlns:a16="http://schemas.microsoft.com/office/drawing/2014/main" id="{921AD301-925F-139B-E313-DA9E0A00826B}"/>
              </a:ext>
            </a:extLst>
          </p:cNvPr>
          <p:cNvSpPr>
            <a:spLocks noGrp="1"/>
          </p:cNvSpPr>
          <p:nvPr>
            <p:ph idx="1"/>
          </p:nvPr>
        </p:nvSpPr>
        <p:spPr>
          <a:xfrm>
            <a:off x="814362" y="1637639"/>
            <a:ext cx="10515600" cy="4351338"/>
          </a:xfrm>
        </p:spPr>
        <p:txBody>
          <a:bodyPr/>
          <a:lstStyle/>
          <a:p>
            <a:r>
              <a:rPr lang="en-US" dirty="0"/>
              <a:t>Let’s say we get lucky and our RCT splits up each set in half.</a:t>
            </a:r>
          </a:p>
        </p:txBody>
      </p:sp>
      <p:grpSp>
        <p:nvGrpSpPr>
          <p:cNvPr id="32" name="Group 31">
            <a:extLst>
              <a:ext uri="{FF2B5EF4-FFF2-40B4-BE49-F238E27FC236}">
                <a16:creationId xmlns:a16="http://schemas.microsoft.com/office/drawing/2014/main" id="{FEA8554C-BB0C-A264-7108-62C645FDE540}"/>
              </a:ext>
            </a:extLst>
          </p:cNvPr>
          <p:cNvGrpSpPr/>
          <p:nvPr/>
        </p:nvGrpSpPr>
        <p:grpSpPr>
          <a:xfrm>
            <a:off x="1217522" y="2746031"/>
            <a:ext cx="9944836" cy="3693693"/>
            <a:chOff x="517367" y="2382837"/>
            <a:chExt cx="10858082" cy="4032889"/>
          </a:xfrm>
        </p:grpSpPr>
        <p:grpSp>
          <p:nvGrpSpPr>
            <p:cNvPr id="4" name="Group 3">
              <a:extLst>
                <a:ext uri="{FF2B5EF4-FFF2-40B4-BE49-F238E27FC236}">
                  <a16:creationId xmlns:a16="http://schemas.microsoft.com/office/drawing/2014/main" id="{732C1A1E-2A0B-834C-F8F4-2BC794EC0050}"/>
                </a:ext>
              </a:extLst>
            </p:cNvPr>
            <p:cNvGrpSpPr/>
            <p:nvPr/>
          </p:nvGrpSpPr>
          <p:grpSpPr>
            <a:xfrm>
              <a:off x="1169582" y="2382837"/>
              <a:ext cx="3592271" cy="2375095"/>
              <a:chOff x="4927194" y="5668962"/>
              <a:chExt cx="3592271" cy="2375095"/>
            </a:xfrm>
          </p:grpSpPr>
          <p:grpSp>
            <p:nvGrpSpPr>
              <p:cNvPr id="5" name="Group 4">
                <a:extLst>
                  <a:ext uri="{FF2B5EF4-FFF2-40B4-BE49-F238E27FC236}">
                    <a16:creationId xmlns:a16="http://schemas.microsoft.com/office/drawing/2014/main" id="{CADD7B33-0F40-F74E-4F0E-6F951DC722CC}"/>
                  </a:ext>
                </a:extLst>
              </p:cNvPr>
              <p:cNvGrpSpPr/>
              <p:nvPr/>
            </p:nvGrpSpPr>
            <p:grpSpPr>
              <a:xfrm>
                <a:off x="5395859" y="5668962"/>
                <a:ext cx="2893323" cy="1177927"/>
                <a:chOff x="7326902" y="5133973"/>
                <a:chExt cx="2893323" cy="1177927"/>
              </a:xfrm>
            </p:grpSpPr>
            <p:pic>
              <p:nvPicPr>
                <p:cNvPr id="7" name="Picture 6">
                  <a:extLst>
                    <a:ext uri="{FF2B5EF4-FFF2-40B4-BE49-F238E27FC236}">
                      <a16:creationId xmlns:a16="http://schemas.microsoft.com/office/drawing/2014/main" id="{74F28B4E-5DBD-E3D7-EF52-43E8E415056E}"/>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8" name="Picture 7">
                  <a:extLst>
                    <a:ext uri="{FF2B5EF4-FFF2-40B4-BE49-F238E27FC236}">
                      <a16:creationId xmlns:a16="http://schemas.microsoft.com/office/drawing/2014/main" id="{BE514B39-E15A-A205-F847-6BDEA06D5D57}"/>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9" name="Picture 8">
                  <a:extLst>
                    <a:ext uri="{FF2B5EF4-FFF2-40B4-BE49-F238E27FC236}">
                      <a16:creationId xmlns:a16="http://schemas.microsoft.com/office/drawing/2014/main" id="{F8CECA0A-CC68-03FA-2153-4966D29E7620}"/>
                    </a:ext>
                  </a:extLst>
                </p:cNvPr>
                <p:cNvPicPr>
                  <a:picLocks noChangeAspect="1"/>
                </p:cNvPicPr>
                <p:nvPr/>
              </p:nvPicPr>
              <p:blipFill>
                <a:blip r:embed="rId2"/>
                <a:stretch>
                  <a:fillRect/>
                </a:stretch>
              </p:blipFill>
              <p:spPr>
                <a:xfrm>
                  <a:off x="8735692" y="5133974"/>
                  <a:ext cx="780138" cy="1177925"/>
                </a:xfrm>
                <a:prstGeom prst="rect">
                  <a:avLst/>
                </a:prstGeom>
              </p:spPr>
            </p:pic>
            <p:pic>
              <p:nvPicPr>
                <p:cNvPr id="10" name="Picture 9">
                  <a:extLst>
                    <a:ext uri="{FF2B5EF4-FFF2-40B4-BE49-F238E27FC236}">
                      <a16:creationId xmlns:a16="http://schemas.microsoft.com/office/drawing/2014/main" id="{7D2D3D68-14C9-268A-8AF0-8250FF544786}"/>
                    </a:ext>
                  </a:extLst>
                </p:cNvPr>
                <p:cNvPicPr>
                  <a:picLocks noChangeAspect="1"/>
                </p:cNvPicPr>
                <p:nvPr/>
              </p:nvPicPr>
              <p:blipFill>
                <a:blip r:embed="rId2"/>
                <a:stretch>
                  <a:fillRect/>
                </a:stretch>
              </p:blipFill>
              <p:spPr>
                <a:xfrm>
                  <a:off x="9440087" y="5133973"/>
                  <a:ext cx="780138" cy="1177925"/>
                </a:xfrm>
                <a:prstGeom prst="rect">
                  <a:avLst/>
                </a:prstGeom>
              </p:spPr>
            </p:pic>
          </p:grpSp>
          <p:sp>
            <p:nvSpPr>
              <p:cNvPr id="6" name="TextBox 5">
                <a:extLst>
                  <a:ext uri="{FF2B5EF4-FFF2-40B4-BE49-F238E27FC236}">
                    <a16:creationId xmlns:a16="http://schemas.microsoft.com/office/drawing/2014/main" id="{2D063C6B-62E2-0108-D7CE-7CC4B4EE44F2}"/>
                  </a:ext>
                </a:extLst>
              </p:cNvPr>
              <p:cNvSpPr txBox="1"/>
              <p:nvPr/>
            </p:nvSpPr>
            <p:spPr>
              <a:xfrm>
                <a:off x="4927194" y="6800709"/>
                <a:ext cx="3592271" cy="1243348"/>
              </a:xfrm>
              <a:prstGeom prst="rect">
                <a:avLst/>
              </a:prstGeom>
              <a:noFill/>
            </p:spPr>
            <p:txBody>
              <a:bodyPr wrap="square" rtlCol="0">
                <a:spAutoFit/>
              </a:bodyPr>
              <a:lstStyle/>
              <a:p>
                <a:pPr algn="ctr"/>
                <a:r>
                  <a:rPr lang="en-US" sz="2400" dirty="0">
                    <a:solidFill>
                      <a:schemeClr val="accent6">
                        <a:lumMod val="75000"/>
                      </a:schemeClr>
                    </a:solidFill>
                  </a:rPr>
                  <a:t>40 compliers</a:t>
                </a:r>
              </a:p>
              <a:p>
                <a:pPr algn="ctr"/>
                <a:r>
                  <a:rPr lang="en-US" dirty="0">
                    <a:solidFill>
                      <a:schemeClr val="accent6">
                        <a:lumMod val="75000"/>
                      </a:schemeClr>
                    </a:solidFill>
                  </a:rPr>
                  <a:t>20 treatment       20 control</a:t>
                </a:r>
              </a:p>
              <a:p>
                <a:pPr algn="ctr"/>
                <a:endParaRPr lang="en-US" sz="2400" dirty="0">
                  <a:solidFill>
                    <a:schemeClr val="accent6">
                      <a:lumMod val="75000"/>
                    </a:schemeClr>
                  </a:solidFill>
                </a:endParaRPr>
              </a:p>
            </p:txBody>
          </p:sp>
        </p:grpSp>
        <p:grpSp>
          <p:nvGrpSpPr>
            <p:cNvPr id="11" name="Group 10">
              <a:extLst>
                <a:ext uri="{FF2B5EF4-FFF2-40B4-BE49-F238E27FC236}">
                  <a16:creationId xmlns:a16="http://schemas.microsoft.com/office/drawing/2014/main" id="{2E845592-4380-9576-CB7B-47662D173108}"/>
                </a:ext>
              </a:extLst>
            </p:cNvPr>
            <p:cNvGrpSpPr/>
            <p:nvPr/>
          </p:nvGrpSpPr>
          <p:grpSpPr>
            <a:xfrm>
              <a:off x="4587522" y="2382838"/>
              <a:ext cx="3592270" cy="1995378"/>
              <a:chOff x="4752863" y="5668963"/>
              <a:chExt cx="3592270" cy="1995378"/>
            </a:xfrm>
          </p:grpSpPr>
          <p:grpSp>
            <p:nvGrpSpPr>
              <p:cNvPr id="12" name="Group 11">
                <a:extLst>
                  <a:ext uri="{FF2B5EF4-FFF2-40B4-BE49-F238E27FC236}">
                    <a16:creationId xmlns:a16="http://schemas.microsoft.com/office/drawing/2014/main" id="{F0035C59-E1DA-BB56-354A-961BBE92C02B}"/>
                  </a:ext>
                </a:extLst>
              </p:cNvPr>
              <p:cNvGrpSpPr/>
              <p:nvPr/>
            </p:nvGrpSpPr>
            <p:grpSpPr>
              <a:xfrm>
                <a:off x="5395859" y="5668963"/>
                <a:ext cx="2188928" cy="1177926"/>
                <a:chOff x="7326902" y="5133974"/>
                <a:chExt cx="2188928" cy="1177926"/>
              </a:xfrm>
            </p:grpSpPr>
            <p:pic>
              <p:nvPicPr>
                <p:cNvPr id="14" name="Picture 13">
                  <a:extLst>
                    <a:ext uri="{FF2B5EF4-FFF2-40B4-BE49-F238E27FC236}">
                      <a16:creationId xmlns:a16="http://schemas.microsoft.com/office/drawing/2014/main" id="{E9C9E4A5-BCB5-69DD-5C02-B7C83B8B6809}"/>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15" name="Picture 14">
                  <a:extLst>
                    <a:ext uri="{FF2B5EF4-FFF2-40B4-BE49-F238E27FC236}">
                      <a16:creationId xmlns:a16="http://schemas.microsoft.com/office/drawing/2014/main" id="{A38D362B-D71B-6563-1705-62410BEC3D3F}"/>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16" name="Picture 15">
                  <a:extLst>
                    <a:ext uri="{FF2B5EF4-FFF2-40B4-BE49-F238E27FC236}">
                      <a16:creationId xmlns:a16="http://schemas.microsoft.com/office/drawing/2014/main" id="{30A33A29-AF04-508B-E693-053CD418F53A}"/>
                    </a:ext>
                  </a:extLst>
                </p:cNvPr>
                <p:cNvPicPr>
                  <a:picLocks noChangeAspect="1"/>
                </p:cNvPicPr>
                <p:nvPr/>
              </p:nvPicPr>
              <p:blipFill>
                <a:blip r:embed="rId2"/>
                <a:stretch>
                  <a:fillRect/>
                </a:stretch>
              </p:blipFill>
              <p:spPr>
                <a:xfrm>
                  <a:off x="8735692" y="5133974"/>
                  <a:ext cx="780138" cy="1177925"/>
                </a:xfrm>
                <a:prstGeom prst="rect">
                  <a:avLst/>
                </a:prstGeom>
              </p:spPr>
            </p:pic>
          </p:grpSp>
          <p:sp>
            <p:nvSpPr>
              <p:cNvPr id="13" name="TextBox 12">
                <a:extLst>
                  <a:ext uri="{FF2B5EF4-FFF2-40B4-BE49-F238E27FC236}">
                    <a16:creationId xmlns:a16="http://schemas.microsoft.com/office/drawing/2014/main" id="{33A6490E-2856-1A75-9DEC-D5A8C83D94F8}"/>
                  </a:ext>
                </a:extLst>
              </p:cNvPr>
              <p:cNvSpPr txBox="1"/>
              <p:nvPr/>
            </p:nvSpPr>
            <p:spPr>
              <a:xfrm>
                <a:off x="4752863" y="6857843"/>
                <a:ext cx="3592270" cy="806498"/>
              </a:xfrm>
              <a:prstGeom prst="rect">
                <a:avLst/>
              </a:prstGeom>
              <a:noFill/>
            </p:spPr>
            <p:txBody>
              <a:bodyPr wrap="square" rtlCol="0">
                <a:spAutoFit/>
              </a:bodyPr>
              <a:lstStyle/>
              <a:p>
                <a:pPr algn="ctr"/>
                <a:r>
                  <a:rPr lang="en-US" sz="2400" dirty="0">
                    <a:solidFill>
                      <a:schemeClr val="accent1"/>
                    </a:solidFill>
                  </a:rPr>
                  <a:t>30 always-takers</a:t>
                </a:r>
              </a:p>
              <a:p>
                <a:pPr algn="ctr"/>
                <a:r>
                  <a:rPr lang="en-US" dirty="0">
                    <a:solidFill>
                      <a:schemeClr val="accent1"/>
                    </a:solidFill>
                  </a:rPr>
                  <a:t>15 treatment     15 control</a:t>
                </a:r>
              </a:p>
            </p:txBody>
          </p:sp>
        </p:grpSp>
        <p:grpSp>
          <p:nvGrpSpPr>
            <p:cNvPr id="17" name="Group 16">
              <a:extLst>
                <a:ext uri="{FF2B5EF4-FFF2-40B4-BE49-F238E27FC236}">
                  <a16:creationId xmlns:a16="http://schemas.microsoft.com/office/drawing/2014/main" id="{0B20F589-B0BC-DF14-CFF2-7793EBE57CF4}"/>
                </a:ext>
              </a:extLst>
            </p:cNvPr>
            <p:cNvGrpSpPr/>
            <p:nvPr/>
          </p:nvGrpSpPr>
          <p:grpSpPr>
            <a:xfrm>
              <a:off x="7927161" y="2398197"/>
              <a:ext cx="3448288" cy="2001851"/>
              <a:chOff x="4766178" y="5668963"/>
              <a:chExt cx="3448288" cy="2001851"/>
            </a:xfrm>
          </p:grpSpPr>
          <p:grpSp>
            <p:nvGrpSpPr>
              <p:cNvPr id="18" name="Group 17">
                <a:extLst>
                  <a:ext uri="{FF2B5EF4-FFF2-40B4-BE49-F238E27FC236}">
                    <a16:creationId xmlns:a16="http://schemas.microsoft.com/office/drawing/2014/main" id="{488891BF-61B4-08E1-9658-A7F46463512F}"/>
                  </a:ext>
                </a:extLst>
              </p:cNvPr>
              <p:cNvGrpSpPr/>
              <p:nvPr/>
            </p:nvGrpSpPr>
            <p:grpSpPr>
              <a:xfrm>
                <a:off x="5395859" y="5668963"/>
                <a:ext cx="2188928" cy="1177926"/>
                <a:chOff x="7326902" y="5133974"/>
                <a:chExt cx="2188928" cy="1177926"/>
              </a:xfrm>
            </p:grpSpPr>
            <p:pic>
              <p:nvPicPr>
                <p:cNvPr id="20" name="Picture 19">
                  <a:extLst>
                    <a:ext uri="{FF2B5EF4-FFF2-40B4-BE49-F238E27FC236}">
                      <a16:creationId xmlns:a16="http://schemas.microsoft.com/office/drawing/2014/main" id="{880EEA7B-5753-C29C-F52D-F9E7DCA8EC72}"/>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21" name="Picture 20">
                  <a:extLst>
                    <a:ext uri="{FF2B5EF4-FFF2-40B4-BE49-F238E27FC236}">
                      <a16:creationId xmlns:a16="http://schemas.microsoft.com/office/drawing/2014/main" id="{F54FAB53-90F2-03E1-89F0-B716D1ABC175}"/>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22" name="Picture 21">
                  <a:extLst>
                    <a:ext uri="{FF2B5EF4-FFF2-40B4-BE49-F238E27FC236}">
                      <a16:creationId xmlns:a16="http://schemas.microsoft.com/office/drawing/2014/main" id="{B2C03CD7-6B6B-191D-9180-39DC54C9D153}"/>
                    </a:ext>
                  </a:extLst>
                </p:cNvPr>
                <p:cNvPicPr>
                  <a:picLocks noChangeAspect="1"/>
                </p:cNvPicPr>
                <p:nvPr/>
              </p:nvPicPr>
              <p:blipFill>
                <a:blip r:embed="rId2"/>
                <a:stretch>
                  <a:fillRect/>
                </a:stretch>
              </p:blipFill>
              <p:spPr>
                <a:xfrm>
                  <a:off x="8735692" y="5133974"/>
                  <a:ext cx="780138" cy="1177925"/>
                </a:xfrm>
                <a:prstGeom prst="rect">
                  <a:avLst/>
                </a:prstGeom>
              </p:spPr>
            </p:pic>
          </p:grpSp>
          <p:sp>
            <p:nvSpPr>
              <p:cNvPr id="19" name="TextBox 18">
                <a:extLst>
                  <a:ext uri="{FF2B5EF4-FFF2-40B4-BE49-F238E27FC236}">
                    <a16:creationId xmlns:a16="http://schemas.microsoft.com/office/drawing/2014/main" id="{26BBD0BD-5F0F-E079-9897-209C1DBE3C7F}"/>
                  </a:ext>
                </a:extLst>
              </p:cNvPr>
              <p:cNvSpPr txBox="1"/>
              <p:nvPr/>
            </p:nvSpPr>
            <p:spPr>
              <a:xfrm>
                <a:off x="4766178" y="6864318"/>
                <a:ext cx="3448288" cy="806496"/>
              </a:xfrm>
              <a:prstGeom prst="rect">
                <a:avLst/>
              </a:prstGeom>
              <a:noFill/>
            </p:spPr>
            <p:txBody>
              <a:bodyPr wrap="square" rtlCol="0">
                <a:spAutoFit/>
              </a:bodyPr>
              <a:lstStyle/>
              <a:p>
                <a:pPr algn="ctr"/>
                <a:r>
                  <a:rPr lang="en-US" sz="2400" dirty="0">
                    <a:solidFill>
                      <a:schemeClr val="accent2"/>
                    </a:solidFill>
                  </a:rPr>
                  <a:t>30 never-takers</a:t>
                </a:r>
              </a:p>
              <a:p>
                <a:pPr algn="ctr"/>
                <a:r>
                  <a:rPr lang="en-US" dirty="0">
                    <a:solidFill>
                      <a:schemeClr val="accent2"/>
                    </a:solidFill>
                  </a:rPr>
                  <a:t>15 treatment      15 control</a:t>
                </a:r>
                <a:endParaRPr lang="en-US" sz="1600" dirty="0">
                  <a:solidFill>
                    <a:schemeClr val="accent2"/>
                  </a:solidFill>
                </a:endParaRPr>
              </a:p>
            </p:txBody>
          </p:sp>
        </p:grpSp>
        <p:pic>
          <p:nvPicPr>
            <p:cNvPr id="23" name="Picture 2" descr="Money Stack | Totally Accurate BattleGrounds Wiki | Fandom">
              <a:extLst>
                <a:ext uri="{FF2B5EF4-FFF2-40B4-BE49-F238E27FC236}">
                  <a16:creationId xmlns:a16="http://schemas.microsoft.com/office/drawing/2014/main" id="{8AD67CD1-9C5F-F111-CF3F-CDD1E63A7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59" y="4582250"/>
              <a:ext cx="641665" cy="6385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Money Stack | Totally Accurate BattleGrounds Wiki | Fandom">
              <a:extLst>
                <a:ext uri="{FF2B5EF4-FFF2-40B4-BE49-F238E27FC236}">
                  <a16:creationId xmlns:a16="http://schemas.microsoft.com/office/drawing/2014/main" id="{7AD7746B-31F7-B7EB-C4B2-A14AE7195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367" y="5538450"/>
              <a:ext cx="641665" cy="63851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Page 12 | Mortarboard Cap Images - Free Download on Freepik">
              <a:extLst>
                <a:ext uri="{FF2B5EF4-FFF2-40B4-BE49-F238E27FC236}">
                  <a16:creationId xmlns:a16="http://schemas.microsoft.com/office/drawing/2014/main" id="{D814C16D-8A04-2C67-0713-E71D31607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903155" y="5538450"/>
              <a:ext cx="345869" cy="34417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64B06F1-50C8-21DD-D874-9D47752B6BEF}"/>
                </a:ext>
              </a:extLst>
            </p:cNvPr>
            <p:cNvSpPr txBox="1"/>
            <p:nvPr/>
          </p:nvSpPr>
          <p:spPr>
            <a:xfrm>
              <a:off x="1775195" y="5589620"/>
              <a:ext cx="1915033" cy="826106"/>
            </a:xfrm>
            <a:prstGeom prst="rect">
              <a:avLst/>
            </a:prstGeom>
            <a:noFill/>
          </p:spPr>
          <p:txBody>
            <a:bodyPr wrap="square" rtlCol="0">
              <a:spAutoFit/>
            </a:bodyPr>
            <a:lstStyle/>
            <a:p>
              <a:r>
                <a:rPr lang="en-US" sz="2400" dirty="0"/>
                <a:t>$5</a:t>
              </a:r>
            </a:p>
          </p:txBody>
        </p:sp>
        <p:sp>
          <p:nvSpPr>
            <p:cNvPr id="27" name="TextBox 26">
              <a:extLst>
                <a:ext uri="{FF2B5EF4-FFF2-40B4-BE49-F238E27FC236}">
                  <a16:creationId xmlns:a16="http://schemas.microsoft.com/office/drawing/2014/main" id="{97334304-9F31-F23B-B82C-04C3C88C297B}"/>
                </a:ext>
              </a:extLst>
            </p:cNvPr>
            <p:cNvSpPr txBox="1"/>
            <p:nvPr/>
          </p:nvSpPr>
          <p:spPr>
            <a:xfrm>
              <a:off x="3451207" y="4729344"/>
              <a:ext cx="1915033" cy="826106"/>
            </a:xfrm>
            <a:prstGeom prst="rect">
              <a:avLst/>
            </a:prstGeom>
            <a:noFill/>
          </p:spPr>
          <p:txBody>
            <a:bodyPr wrap="square" rtlCol="0">
              <a:spAutoFit/>
            </a:bodyPr>
            <a:lstStyle/>
            <a:p>
              <a:r>
                <a:rPr lang="en-US" sz="2400" dirty="0"/>
                <a:t>$1</a:t>
              </a:r>
            </a:p>
          </p:txBody>
        </p:sp>
        <p:sp>
          <p:nvSpPr>
            <p:cNvPr id="29" name="TextBox 28">
              <a:extLst>
                <a:ext uri="{FF2B5EF4-FFF2-40B4-BE49-F238E27FC236}">
                  <a16:creationId xmlns:a16="http://schemas.microsoft.com/office/drawing/2014/main" id="{53EEAD82-7FD4-5CB0-8CEB-201B3C8C8FE6}"/>
                </a:ext>
              </a:extLst>
            </p:cNvPr>
            <p:cNvSpPr txBox="1"/>
            <p:nvPr/>
          </p:nvSpPr>
          <p:spPr>
            <a:xfrm>
              <a:off x="9261237" y="4862786"/>
              <a:ext cx="1915033" cy="826106"/>
            </a:xfrm>
            <a:prstGeom prst="rect">
              <a:avLst/>
            </a:prstGeom>
            <a:noFill/>
          </p:spPr>
          <p:txBody>
            <a:bodyPr wrap="square" rtlCol="0">
              <a:spAutoFit/>
            </a:bodyPr>
            <a:lstStyle/>
            <a:p>
              <a:r>
                <a:rPr lang="en-US" sz="2400" dirty="0"/>
                <a:t>$2</a:t>
              </a:r>
            </a:p>
          </p:txBody>
        </p:sp>
        <p:sp>
          <p:nvSpPr>
            <p:cNvPr id="30" name="TextBox 29">
              <a:extLst>
                <a:ext uri="{FF2B5EF4-FFF2-40B4-BE49-F238E27FC236}">
                  <a16:creationId xmlns:a16="http://schemas.microsoft.com/office/drawing/2014/main" id="{8412352B-6E90-BF6B-110E-FA2E0E1FE9E0}"/>
                </a:ext>
              </a:extLst>
            </p:cNvPr>
            <p:cNvSpPr txBox="1"/>
            <p:nvPr/>
          </p:nvSpPr>
          <p:spPr>
            <a:xfrm>
              <a:off x="9306273" y="5469078"/>
              <a:ext cx="1915033" cy="826106"/>
            </a:xfrm>
            <a:prstGeom prst="rect">
              <a:avLst/>
            </a:prstGeom>
            <a:noFill/>
          </p:spPr>
          <p:txBody>
            <a:bodyPr wrap="square" rtlCol="0">
              <a:spAutoFit/>
            </a:bodyPr>
            <a:lstStyle/>
            <a:p>
              <a:r>
                <a:rPr lang="en-US" sz="2400" dirty="0"/>
                <a:t>$4</a:t>
              </a:r>
            </a:p>
          </p:txBody>
        </p:sp>
        <p:sp>
          <p:nvSpPr>
            <p:cNvPr id="31" name="TextBox 30">
              <a:extLst>
                <a:ext uri="{FF2B5EF4-FFF2-40B4-BE49-F238E27FC236}">
                  <a16:creationId xmlns:a16="http://schemas.microsoft.com/office/drawing/2014/main" id="{BF2A1B4E-65A2-5DC7-0907-EE68C9A0307B}"/>
                </a:ext>
              </a:extLst>
            </p:cNvPr>
            <p:cNvSpPr txBox="1"/>
            <p:nvPr/>
          </p:nvSpPr>
          <p:spPr>
            <a:xfrm>
              <a:off x="5263739" y="5563739"/>
              <a:ext cx="1915033" cy="826106"/>
            </a:xfrm>
            <a:prstGeom prst="rect">
              <a:avLst/>
            </a:prstGeom>
            <a:noFill/>
          </p:spPr>
          <p:txBody>
            <a:bodyPr wrap="square" rtlCol="0">
              <a:spAutoFit/>
            </a:bodyPr>
            <a:lstStyle/>
            <a:p>
              <a:r>
                <a:rPr lang="en-US" sz="2400" dirty="0"/>
                <a:t>$8</a:t>
              </a:r>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CD6A304-7558-7D4F-B2B0-A6BA2574EBA0}"/>
                  </a:ext>
                </a:extLst>
              </p:cNvPr>
              <p:cNvSpPr txBox="1"/>
              <p:nvPr/>
            </p:nvSpPr>
            <p:spPr>
              <a:xfrm>
                <a:off x="10509070" y="56231"/>
                <a:ext cx="1578769" cy="461665"/>
              </a:xfrm>
              <a:prstGeom prst="rect">
                <a:avLst/>
              </a:prstGeom>
              <a:noFill/>
            </p:spPr>
            <p:txBody>
              <a:bodyPr wrap="square">
                <a:spAutoFit/>
              </a:bodyPr>
              <a:lstStyle/>
              <a:p>
                <a:r>
                  <a:rPr lang="en-US" sz="2400" dirty="0">
                    <a:solidFill>
                      <a:schemeClr val="accent1"/>
                    </a:solidFill>
                  </a:rPr>
                  <a:t>ATE </a:t>
                </a:r>
                <a14:m>
                  <m:oMath xmlns:m="http://schemas.openxmlformats.org/officeDocument/2006/math">
                    <m:r>
                      <a:rPr lang="en-US" sz="2400" b="0" i="1" smtClean="0">
                        <a:solidFill>
                          <a:schemeClr val="accent1"/>
                        </a:solidFill>
                        <a:latin typeface="Cambria Math" panose="02040503050406030204" pitchFamily="18" charset="0"/>
                      </a:rPr>
                      <m:t>=$4.3</m:t>
                    </m:r>
                  </m:oMath>
                </a14:m>
                <a:endParaRPr lang="en-US" sz="2400" dirty="0">
                  <a:solidFill>
                    <a:schemeClr val="accent1"/>
                  </a:solidFill>
                </a:endParaRPr>
              </a:p>
            </p:txBody>
          </p:sp>
        </mc:Choice>
        <mc:Fallback xmlns="">
          <p:sp>
            <p:nvSpPr>
              <p:cNvPr id="36" name="TextBox 35">
                <a:extLst>
                  <a:ext uri="{FF2B5EF4-FFF2-40B4-BE49-F238E27FC236}">
                    <a16:creationId xmlns:a16="http://schemas.microsoft.com/office/drawing/2014/main" id="{FCD6A304-7558-7D4F-B2B0-A6BA2574EBA0}"/>
                  </a:ext>
                </a:extLst>
              </p:cNvPr>
              <p:cNvSpPr txBox="1">
                <a:spLocks noRot="1" noChangeAspect="1" noMove="1" noResize="1" noEditPoints="1" noAdjustHandles="1" noChangeArrowheads="1" noChangeShapeType="1" noTextEdit="1"/>
              </p:cNvSpPr>
              <p:nvPr/>
            </p:nvSpPr>
            <p:spPr>
              <a:xfrm>
                <a:off x="10509070" y="56231"/>
                <a:ext cx="1578769" cy="461665"/>
              </a:xfrm>
              <a:prstGeom prst="rect">
                <a:avLst/>
              </a:prstGeom>
              <a:blipFill>
                <a:blip r:embed="rId5"/>
                <a:stretch>
                  <a:fillRect l="-6400" t="-8108" b="-29730"/>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382DD191-98CE-5F02-6742-DE89A7CEB6D0}"/>
              </a:ext>
            </a:extLst>
          </p:cNvPr>
          <p:cNvGrpSpPr/>
          <p:nvPr/>
        </p:nvGrpSpPr>
        <p:grpSpPr>
          <a:xfrm>
            <a:off x="2049891" y="3087103"/>
            <a:ext cx="7428328" cy="423128"/>
            <a:chOff x="2049891" y="3087103"/>
            <a:chExt cx="7428328" cy="423128"/>
          </a:xfrm>
        </p:grpSpPr>
        <p:pic>
          <p:nvPicPr>
            <p:cNvPr id="37" name="Content Placeholder 4">
              <a:extLst>
                <a:ext uri="{FF2B5EF4-FFF2-40B4-BE49-F238E27FC236}">
                  <a16:creationId xmlns:a16="http://schemas.microsoft.com/office/drawing/2014/main" id="{A06D427E-7550-8418-3137-10CAC8E32E57}"/>
                </a:ext>
              </a:extLst>
            </p:cNvPr>
            <p:cNvPicPr>
              <a:picLocks noChangeAspect="1"/>
            </p:cNvPicPr>
            <p:nvPr/>
          </p:nvPicPr>
          <p:blipFill rotWithShape="1">
            <a:blip r:embed="rId6"/>
            <a:srcRect l="4952" t="6679" r="10267" b="6847"/>
            <a:stretch/>
          </p:blipFill>
          <p:spPr>
            <a:xfrm>
              <a:off x="2723147" y="3142864"/>
              <a:ext cx="436414" cy="313322"/>
            </a:xfrm>
            <a:prstGeom prst="rect">
              <a:avLst/>
            </a:prstGeom>
            <a:effectLst>
              <a:outerShdw blurRad="50800" dist="38100" dir="8100000" algn="tr" rotWithShape="0">
                <a:prstClr val="black">
                  <a:alpha val="40000"/>
                </a:prstClr>
              </a:outerShdw>
            </a:effectLst>
          </p:spPr>
        </p:pic>
        <p:pic>
          <p:nvPicPr>
            <p:cNvPr id="38" name="Content Placeholder 4">
              <a:extLst>
                <a:ext uri="{FF2B5EF4-FFF2-40B4-BE49-F238E27FC236}">
                  <a16:creationId xmlns:a16="http://schemas.microsoft.com/office/drawing/2014/main" id="{A13E0158-5C76-F425-AF2A-38691477DFBE}"/>
                </a:ext>
              </a:extLst>
            </p:cNvPr>
            <p:cNvPicPr>
              <a:picLocks noChangeAspect="1"/>
            </p:cNvPicPr>
            <p:nvPr/>
          </p:nvPicPr>
          <p:blipFill rotWithShape="1">
            <a:blip r:embed="rId6"/>
            <a:srcRect l="4952" t="6679" r="10267" b="6847"/>
            <a:stretch/>
          </p:blipFill>
          <p:spPr>
            <a:xfrm>
              <a:off x="2049891" y="3087103"/>
              <a:ext cx="436414" cy="313322"/>
            </a:xfrm>
            <a:prstGeom prst="rect">
              <a:avLst/>
            </a:prstGeom>
            <a:effectLst>
              <a:outerShdw blurRad="50800" dist="38100" dir="8100000" algn="tr" rotWithShape="0">
                <a:prstClr val="black">
                  <a:alpha val="40000"/>
                </a:prstClr>
              </a:outerShdw>
            </a:effectLst>
          </p:spPr>
        </p:pic>
        <p:pic>
          <p:nvPicPr>
            <p:cNvPr id="39" name="Content Placeholder 4">
              <a:extLst>
                <a:ext uri="{FF2B5EF4-FFF2-40B4-BE49-F238E27FC236}">
                  <a16:creationId xmlns:a16="http://schemas.microsoft.com/office/drawing/2014/main" id="{B9E97002-B2CC-4240-893A-F3122EB26B14}"/>
                </a:ext>
              </a:extLst>
            </p:cNvPr>
            <p:cNvPicPr>
              <a:picLocks noChangeAspect="1"/>
            </p:cNvPicPr>
            <p:nvPr/>
          </p:nvPicPr>
          <p:blipFill rotWithShape="1">
            <a:blip r:embed="rId6"/>
            <a:srcRect l="4952" t="6679" r="10267" b="6847"/>
            <a:stretch/>
          </p:blipFill>
          <p:spPr>
            <a:xfrm>
              <a:off x="5346482" y="3139431"/>
              <a:ext cx="436414" cy="313322"/>
            </a:xfrm>
            <a:prstGeom prst="rect">
              <a:avLst/>
            </a:prstGeom>
            <a:effectLst>
              <a:outerShdw blurRad="50800" dist="38100" dir="8100000" algn="tr" rotWithShape="0">
                <a:prstClr val="black">
                  <a:alpha val="40000"/>
                </a:prstClr>
              </a:outerShdw>
            </a:effectLst>
          </p:spPr>
        </p:pic>
        <p:pic>
          <p:nvPicPr>
            <p:cNvPr id="40" name="Content Placeholder 4">
              <a:extLst>
                <a:ext uri="{FF2B5EF4-FFF2-40B4-BE49-F238E27FC236}">
                  <a16:creationId xmlns:a16="http://schemas.microsoft.com/office/drawing/2014/main" id="{39F20060-8221-8A05-62E4-29B498866DBB}"/>
                </a:ext>
              </a:extLst>
            </p:cNvPr>
            <p:cNvPicPr>
              <a:picLocks noChangeAspect="1"/>
            </p:cNvPicPr>
            <p:nvPr/>
          </p:nvPicPr>
          <p:blipFill rotWithShape="1">
            <a:blip r:embed="rId6"/>
            <a:srcRect l="4952" t="6679" r="59521" b="6847"/>
            <a:stretch/>
          </p:blipFill>
          <p:spPr>
            <a:xfrm>
              <a:off x="6228877" y="3139431"/>
              <a:ext cx="182880" cy="313322"/>
            </a:xfrm>
            <a:prstGeom prst="rect">
              <a:avLst/>
            </a:prstGeom>
            <a:effectLst>
              <a:outerShdw blurRad="50800" dist="38100" dir="8100000" algn="tr" rotWithShape="0">
                <a:prstClr val="black">
                  <a:alpha val="40000"/>
                </a:prstClr>
              </a:outerShdw>
            </a:effectLst>
          </p:spPr>
        </p:pic>
        <p:pic>
          <p:nvPicPr>
            <p:cNvPr id="41" name="Content Placeholder 4">
              <a:extLst>
                <a:ext uri="{FF2B5EF4-FFF2-40B4-BE49-F238E27FC236}">
                  <a16:creationId xmlns:a16="http://schemas.microsoft.com/office/drawing/2014/main" id="{2FDF8734-B4B9-CFD4-A85F-D566590BBF46}"/>
                </a:ext>
              </a:extLst>
            </p:cNvPr>
            <p:cNvPicPr>
              <a:picLocks noChangeAspect="1"/>
            </p:cNvPicPr>
            <p:nvPr/>
          </p:nvPicPr>
          <p:blipFill rotWithShape="1">
            <a:blip r:embed="rId6"/>
            <a:srcRect l="4952" t="6679" r="59521" b="6847"/>
            <a:stretch/>
          </p:blipFill>
          <p:spPr>
            <a:xfrm>
              <a:off x="9295339" y="3140420"/>
              <a:ext cx="182880" cy="313322"/>
            </a:xfrm>
            <a:prstGeom prst="rect">
              <a:avLst/>
            </a:prstGeom>
            <a:effectLst>
              <a:outerShdw blurRad="50800" dist="38100" dir="8100000" algn="tr" rotWithShape="0">
                <a:prstClr val="black">
                  <a:alpha val="40000"/>
                </a:prstClr>
              </a:outerShdw>
            </a:effectLst>
          </p:spPr>
        </p:pic>
        <p:pic>
          <p:nvPicPr>
            <p:cNvPr id="42" name="Content Placeholder 4">
              <a:extLst>
                <a:ext uri="{FF2B5EF4-FFF2-40B4-BE49-F238E27FC236}">
                  <a16:creationId xmlns:a16="http://schemas.microsoft.com/office/drawing/2014/main" id="{6C4E54C5-815D-5806-53EF-4A88874793D9}"/>
                </a:ext>
              </a:extLst>
            </p:cNvPr>
            <p:cNvPicPr>
              <a:picLocks noChangeAspect="1"/>
            </p:cNvPicPr>
            <p:nvPr/>
          </p:nvPicPr>
          <p:blipFill rotWithShape="1">
            <a:blip r:embed="rId6"/>
            <a:srcRect l="4952" t="6679" r="10267" b="6847"/>
            <a:stretch/>
          </p:blipFill>
          <p:spPr>
            <a:xfrm>
              <a:off x="8399116" y="3196909"/>
              <a:ext cx="436414" cy="313322"/>
            </a:xfrm>
            <a:prstGeom prst="rect">
              <a:avLst/>
            </a:prstGeom>
            <a:effectLst>
              <a:outerShdw blurRad="50800" dist="38100" dir="8100000" algn="tr" rotWithShape="0">
                <a:prstClr val="black">
                  <a:alpha val="40000"/>
                </a:prstClr>
              </a:outerShdw>
            </a:effectLst>
          </p:spPr>
        </p:pic>
      </p:grpSp>
      <p:grpSp>
        <p:nvGrpSpPr>
          <p:cNvPr id="50" name="Group 49">
            <a:extLst>
              <a:ext uri="{FF2B5EF4-FFF2-40B4-BE49-F238E27FC236}">
                <a16:creationId xmlns:a16="http://schemas.microsoft.com/office/drawing/2014/main" id="{75CD15A9-6F2B-769A-C1C7-0316D871B3F4}"/>
              </a:ext>
            </a:extLst>
          </p:cNvPr>
          <p:cNvGrpSpPr/>
          <p:nvPr/>
        </p:nvGrpSpPr>
        <p:grpSpPr>
          <a:xfrm>
            <a:off x="2489922" y="2696858"/>
            <a:ext cx="4911192" cy="369473"/>
            <a:chOff x="2489922" y="2696858"/>
            <a:chExt cx="4911192" cy="369473"/>
          </a:xfrm>
        </p:grpSpPr>
        <p:pic>
          <p:nvPicPr>
            <p:cNvPr id="45" name="Picture 4" descr="Page 12 | Mortarboard Cap Images - Free Download on Freepik">
              <a:extLst>
                <a:ext uri="{FF2B5EF4-FFF2-40B4-BE49-F238E27FC236}">
                  <a16:creationId xmlns:a16="http://schemas.microsoft.com/office/drawing/2014/main" id="{8E999F10-BD41-FD01-F3F6-9DEC96FF8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2489922" y="2696858"/>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Page 12 | Mortarboard Cap Images - Free Download on Freepik">
              <a:extLst>
                <a:ext uri="{FF2B5EF4-FFF2-40B4-BE49-F238E27FC236}">
                  <a16:creationId xmlns:a16="http://schemas.microsoft.com/office/drawing/2014/main" id="{A16C648B-B71D-9DFA-4EF3-D1E6866DB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3154016" y="2719675"/>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Page 12 | Mortarboard Cap Images - Free Download on Freepik">
              <a:extLst>
                <a:ext uri="{FF2B5EF4-FFF2-40B4-BE49-F238E27FC236}">
                  <a16:creationId xmlns:a16="http://schemas.microsoft.com/office/drawing/2014/main" id="{F2F56F8C-AB91-2BA9-1BEB-7A2C476DE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5719943" y="2700454"/>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Page 12 | Mortarboard Cap Images - Free Download on Freepik">
              <a:extLst>
                <a:ext uri="{FF2B5EF4-FFF2-40B4-BE49-F238E27FC236}">
                  <a16:creationId xmlns:a16="http://schemas.microsoft.com/office/drawing/2014/main" id="{5274B907-0F25-9BCA-B52E-D60415CA6C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6417476" y="2722161"/>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Page 12 | Mortarboard Cap Images - Free Download on Freepik">
              <a:extLst>
                <a:ext uri="{FF2B5EF4-FFF2-40B4-BE49-F238E27FC236}">
                  <a16:creationId xmlns:a16="http://schemas.microsoft.com/office/drawing/2014/main" id="{280EF806-F765-A43D-4184-97874B7F50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7055245" y="2706541"/>
              <a:ext cx="345869" cy="344170"/>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360528B3-CE41-DEEC-F99A-6CF39EA79398}"/>
              </a:ext>
            </a:extLst>
          </p:cNvPr>
          <p:cNvSpPr txBox="1"/>
          <p:nvPr/>
        </p:nvSpPr>
        <p:spPr>
          <a:xfrm>
            <a:off x="2369557" y="4895179"/>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sp>
        <p:nvSpPr>
          <p:cNvPr id="44" name="TextBox 43">
            <a:extLst>
              <a:ext uri="{FF2B5EF4-FFF2-40B4-BE49-F238E27FC236}">
                <a16:creationId xmlns:a16="http://schemas.microsoft.com/office/drawing/2014/main" id="{39609E8B-19DE-365F-58A4-FE79E93819F1}"/>
              </a:ext>
            </a:extLst>
          </p:cNvPr>
          <p:cNvSpPr txBox="1"/>
          <p:nvPr/>
        </p:nvSpPr>
        <p:spPr>
          <a:xfrm>
            <a:off x="3820886" y="5632814"/>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sp>
        <p:nvSpPr>
          <p:cNvPr id="51" name="TextBox 50">
            <a:extLst>
              <a:ext uri="{FF2B5EF4-FFF2-40B4-BE49-F238E27FC236}">
                <a16:creationId xmlns:a16="http://schemas.microsoft.com/office/drawing/2014/main" id="{EDB73FC7-4CDC-2D5E-02C7-602B99F458A4}"/>
              </a:ext>
            </a:extLst>
          </p:cNvPr>
          <p:cNvSpPr txBox="1"/>
          <p:nvPr/>
        </p:nvSpPr>
        <p:spPr>
          <a:xfrm>
            <a:off x="6863359" y="5656798"/>
            <a:ext cx="1753964" cy="756624"/>
          </a:xfrm>
          <a:prstGeom prst="rect">
            <a:avLst/>
          </a:prstGeom>
          <a:noFill/>
        </p:spPr>
        <p:txBody>
          <a:bodyPr wrap="square" rtlCol="0">
            <a:spAutoFit/>
          </a:bodyPr>
          <a:lstStyle/>
          <a:p>
            <a:r>
              <a:rPr lang="en-US" sz="2400" dirty="0"/>
              <a:t>$8</a:t>
            </a:r>
          </a:p>
        </p:txBody>
      </p:sp>
      <p:sp>
        <p:nvSpPr>
          <p:cNvPr id="52" name="TextBox 51">
            <a:extLst>
              <a:ext uri="{FF2B5EF4-FFF2-40B4-BE49-F238E27FC236}">
                <a16:creationId xmlns:a16="http://schemas.microsoft.com/office/drawing/2014/main" id="{32C4B33A-79A7-9EF4-2AC7-7695E6E2D134}"/>
              </a:ext>
            </a:extLst>
          </p:cNvPr>
          <p:cNvSpPr txBox="1"/>
          <p:nvPr/>
        </p:nvSpPr>
        <p:spPr>
          <a:xfrm>
            <a:off x="5504081" y="4884358"/>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sp>
        <p:nvSpPr>
          <p:cNvPr id="53" name="TextBox 52">
            <a:extLst>
              <a:ext uri="{FF2B5EF4-FFF2-40B4-BE49-F238E27FC236}">
                <a16:creationId xmlns:a16="http://schemas.microsoft.com/office/drawing/2014/main" id="{33502F83-AFB9-ADC7-72B4-407445CD5C07}"/>
              </a:ext>
            </a:extLst>
          </p:cNvPr>
          <p:cNvSpPr txBox="1"/>
          <p:nvPr/>
        </p:nvSpPr>
        <p:spPr>
          <a:xfrm>
            <a:off x="6780814" y="4881133"/>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9B1FA3C-6E47-4B15-022C-B03A9535266C}"/>
                  </a:ext>
                </a:extLst>
              </p:cNvPr>
              <p:cNvSpPr txBox="1"/>
              <p:nvPr/>
            </p:nvSpPr>
            <p:spPr>
              <a:xfrm>
                <a:off x="10390271" y="525454"/>
                <a:ext cx="1927057" cy="461665"/>
              </a:xfrm>
              <a:prstGeom prst="rect">
                <a:avLst/>
              </a:prstGeom>
              <a:noFill/>
            </p:spPr>
            <p:txBody>
              <a:bodyPr wrap="square">
                <a:spAutoFit/>
              </a:bodyPr>
              <a:lstStyle/>
              <a:p>
                <a:r>
                  <a:rPr lang="en-US" sz="2400" dirty="0">
                    <a:solidFill>
                      <a:schemeClr val="accent1"/>
                    </a:solidFill>
                  </a:rPr>
                  <a:t>LATE </a:t>
                </a:r>
                <a14:m>
                  <m:oMath xmlns:m="http://schemas.openxmlformats.org/officeDocument/2006/math">
                    <m:r>
                      <a:rPr lang="en-US" sz="2400" b="0" i="1" smtClean="0">
                        <a:solidFill>
                          <a:schemeClr val="accent1"/>
                        </a:solidFill>
                        <a:latin typeface="Cambria Math" panose="02040503050406030204" pitchFamily="18" charset="0"/>
                      </a:rPr>
                      <m:t>=$4</m:t>
                    </m:r>
                  </m:oMath>
                </a14:m>
                <a:endParaRPr lang="en-US" sz="2400" dirty="0">
                  <a:solidFill>
                    <a:schemeClr val="accent1"/>
                  </a:solidFill>
                </a:endParaRPr>
              </a:p>
            </p:txBody>
          </p:sp>
        </mc:Choice>
        <mc:Fallback xmlns="">
          <p:sp>
            <p:nvSpPr>
              <p:cNvPr id="55" name="TextBox 54">
                <a:extLst>
                  <a:ext uri="{FF2B5EF4-FFF2-40B4-BE49-F238E27FC236}">
                    <a16:creationId xmlns:a16="http://schemas.microsoft.com/office/drawing/2014/main" id="{89B1FA3C-6E47-4B15-022C-B03A9535266C}"/>
                  </a:ext>
                </a:extLst>
              </p:cNvPr>
              <p:cNvSpPr txBox="1">
                <a:spLocks noRot="1" noChangeAspect="1" noMove="1" noResize="1" noEditPoints="1" noAdjustHandles="1" noChangeArrowheads="1" noChangeShapeType="1" noTextEdit="1"/>
              </p:cNvSpPr>
              <p:nvPr/>
            </p:nvSpPr>
            <p:spPr>
              <a:xfrm>
                <a:off x="10390271" y="525454"/>
                <a:ext cx="1927057" cy="461665"/>
              </a:xfrm>
              <a:prstGeom prst="rect">
                <a:avLst/>
              </a:prstGeom>
              <a:blipFill>
                <a:blip r:embed="rId7"/>
                <a:stretch>
                  <a:fillRect l="-4545" t="-8108" b="-29730"/>
                </a:stretch>
              </a:blipFill>
            </p:spPr>
            <p:txBody>
              <a:bodyPr/>
              <a:lstStyle/>
              <a:p>
                <a:r>
                  <a:rPr lang="en-US">
                    <a:noFill/>
                  </a:rPr>
                  <a:t> </a:t>
                </a:r>
              </a:p>
            </p:txBody>
          </p:sp>
        </mc:Fallback>
      </mc:AlternateContent>
    </p:spTree>
    <p:extLst>
      <p:ext uri="{BB962C8B-B14F-4D97-AF65-F5344CB8AC3E}">
        <p14:creationId xmlns:p14="http://schemas.microsoft.com/office/powerpoint/2010/main" val="2093555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5FB12-5CBD-5259-99AC-6F60D7C43D06}"/>
              </a:ext>
            </a:extLst>
          </p:cNvPr>
          <p:cNvSpPr>
            <a:spLocks noGrp="1"/>
          </p:cNvSpPr>
          <p:nvPr>
            <p:ph type="title"/>
          </p:nvPr>
        </p:nvSpPr>
        <p:spPr/>
        <p:txBody>
          <a:bodyPr/>
          <a:lstStyle/>
          <a:p>
            <a:r>
              <a:rPr lang="en-US" dirty="0"/>
              <a:t>What do we actually see?</a:t>
            </a:r>
          </a:p>
        </p:txBody>
      </p:sp>
      <p:sp>
        <p:nvSpPr>
          <p:cNvPr id="3" name="Content Placeholder 2">
            <a:extLst>
              <a:ext uri="{FF2B5EF4-FFF2-40B4-BE49-F238E27FC236}">
                <a16:creationId xmlns:a16="http://schemas.microsoft.com/office/drawing/2014/main" id="{921AD301-925F-139B-E313-DA9E0A00826B}"/>
              </a:ext>
            </a:extLst>
          </p:cNvPr>
          <p:cNvSpPr>
            <a:spLocks noGrp="1"/>
          </p:cNvSpPr>
          <p:nvPr>
            <p:ph idx="1"/>
          </p:nvPr>
        </p:nvSpPr>
        <p:spPr>
          <a:xfrm>
            <a:off x="814362" y="1637639"/>
            <a:ext cx="10515600" cy="4351338"/>
          </a:xfrm>
        </p:spPr>
        <p:txBody>
          <a:bodyPr/>
          <a:lstStyle/>
          <a:p>
            <a:r>
              <a:rPr lang="en-US" dirty="0"/>
              <a:t>Let’s say we get lucky and our RCT splits up each set in half.</a:t>
            </a:r>
          </a:p>
        </p:txBody>
      </p:sp>
      <p:grpSp>
        <p:nvGrpSpPr>
          <p:cNvPr id="32" name="Group 31">
            <a:extLst>
              <a:ext uri="{FF2B5EF4-FFF2-40B4-BE49-F238E27FC236}">
                <a16:creationId xmlns:a16="http://schemas.microsoft.com/office/drawing/2014/main" id="{FEA8554C-BB0C-A264-7108-62C645FDE540}"/>
              </a:ext>
            </a:extLst>
          </p:cNvPr>
          <p:cNvGrpSpPr/>
          <p:nvPr/>
        </p:nvGrpSpPr>
        <p:grpSpPr>
          <a:xfrm>
            <a:off x="1217522" y="2746031"/>
            <a:ext cx="10525454" cy="3693693"/>
            <a:chOff x="517367" y="2382837"/>
            <a:chExt cx="11492019" cy="4032889"/>
          </a:xfrm>
        </p:grpSpPr>
        <p:grpSp>
          <p:nvGrpSpPr>
            <p:cNvPr id="4" name="Group 3">
              <a:extLst>
                <a:ext uri="{FF2B5EF4-FFF2-40B4-BE49-F238E27FC236}">
                  <a16:creationId xmlns:a16="http://schemas.microsoft.com/office/drawing/2014/main" id="{732C1A1E-2A0B-834C-F8F4-2BC794EC0050}"/>
                </a:ext>
              </a:extLst>
            </p:cNvPr>
            <p:cNvGrpSpPr/>
            <p:nvPr/>
          </p:nvGrpSpPr>
          <p:grpSpPr>
            <a:xfrm>
              <a:off x="1169582" y="2382837"/>
              <a:ext cx="3592271" cy="2375095"/>
              <a:chOff x="4927194" y="5668962"/>
              <a:chExt cx="3592271" cy="2375095"/>
            </a:xfrm>
          </p:grpSpPr>
          <p:grpSp>
            <p:nvGrpSpPr>
              <p:cNvPr id="5" name="Group 4">
                <a:extLst>
                  <a:ext uri="{FF2B5EF4-FFF2-40B4-BE49-F238E27FC236}">
                    <a16:creationId xmlns:a16="http://schemas.microsoft.com/office/drawing/2014/main" id="{CADD7B33-0F40-F74E-4F0E-6F951DC722CC}"/>
                  </a:ext>
                </a:extLst>
              </p:cNvPr>
              <p:cNvGrpSpPr/>
              <p:nvPr/>
            </p:nvGrpSpPr>
            <p:grpSpPr>
              <a:xfrm>
                <a:off x="5395859" y="5668962"/>
                <a:ext cx="2893323" cy="1177927"/>
                <a:chOff x="7326902" y="5133973"/>
                <a:chExt cx="2893323" cy="1177927"/>
              </a:xfrm>
            </p:grpSpPr>
            <p:pic>
              <p:nvPicPr>
                <p:cNvPr id="7" name="Picture 6">
                  <a:extLst>
                    <a:ext uri="{FF2B5EF4-FFF2-40B4-BE49-F238E27FC236}">
                      <a16:creationId xmlns:a16="http://schemas.microsoft.com/office/drawing/2014/main" id="{74F28B4E-5DBD-E3D7-EF52-43E8E415056E}"/>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8" name="Picture 7">
                  <a:extLst>
                    <a:ext uri="{FF2B5EF4-FFF2-40B4-BE49-F238E27FC236}">
                      <a16:creationId xmlns:a16="http://schemas.microsoft.com/office/drawing/2014/main" id="{BE514B39-E15A-A205-F847-6BDEA06D5D57}"/>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9" name="Picture 8">
                  <a:extLst>
                    <a:ext uri="{FF2B5EF4-FFF2-40B4-BE49-F238E27FC236}">
                      <a16:creationId xmlns:a16="http://schemas.microsoft.com/office/drawing/2014/main" id="{F8CECA0A-CC68-03FA-2153-4966D29E7620}"/>
                    </a:ext>
                  </a:extLst>
                </p:cNvPr>
                <p:cNvPicPr>
                  <a:picLocks noChangeAspect="1"/>
                </p:cNvPicPr>
                <p:nvPr/>
              </p:nvPicPr>
              <p:blipFill>
                <a:blip r:embed="rId2"/>
                <a:stretch>
                  <a:fillRect/>
                </a:stretch>
              </p:blipFill>
              <p:spPr>
                <a:xfrm>
                  <a:off x="8735692" y="5133974"/>
                  <a:ext cx="780138" cy="1177925"/>
                </a:xfrm>
                <a:prstGeom prst="rect">
                  <a:avLst/>
                </a:prstGeom>
              </p:spPr>
            </p:pic>
            <p:pic>
              <p:nvPicPr>
                <p:cNvPr id="10" name="Picture 9">
                  <a:extLst>
                    <a:ext uri="{FF2B5EF4-FFF2-40B4-BE49-F238E27FC236}">
                      <a16:creationId xmlns:a16="http://schemas.microsoft.com/office/drawing/2014/main" id="{7D2D3D68-14C9-268A-8AF0-8250FF544786}"/>
                    </a:ext>
                  </a:extLst>
                </p:cNvPr>
                <p:cNvPicPr>
                  <a:picLocks noChangeAspect="1"/>
                </p:cNvPicPr>
                <p:nvPr/>
              </p:nvPicPr>
              <p:blipFill>
                <a:blip r:embed="rId2"/>
                <a:stretch>
                  <a:fillRect/>
                </a:stretch>
              </p:blipFill>
              <p:spPr>
                <a:xfrm>
                  <a:off x="9440087" y="5133973"/>
                  <a:ext cx="780138" cy="1177925"/>
                </a:xfrm>
                <a:prstGeom prst="rect">
                  <a:avLst/>
                </a:prstGeom>
              </p:spPr>
            </p:pic>
          </p:grpSp>
          <p:sp>
            <p:nvSpPr>
              <p:cNvPr id="6" name="TextBox 5">
                <a:extLst>
                  <a:ext uri="{FF2B5EF4-FFF2-40B4-BE49-F238E27FC236}">
                    <a16:creationId xmlns:a16="http://schemas.microsoft.com/office/drawing/2014/main" id="{2D063C6B-62E2-0108-D7CE-7CC4B4EE44F2}"/>
                  </a:ext>
                </a:extLst>
              </p:cNvPr>
              <p:cNvSpPr txBox="1"/>
              <p:nvPr/>
            </p:nvSpPr>
            <p:spPr>
              <a:xfrm>
                <a:off x="4927194" y="6800709"/>
                <a:ext cx="3592271" cy="1243348"/>
              </a:xfrm>
              <a:prstGeom prst="rect">
                <a:avLst/>
              </a:prstGeom>
              <a:noFill/>
            </p:spPr>
            <p:txBody>
              <a:bodyPr wrap="square" rtlCol="0">
                <a:spAutoFit/>
              </a:bodyPr>
              <a:lstStyle/>
              <a:p>
                <a:pPr algn="ctr"/>
                <a:r>
                  <a:rPr lang="en-US" sz="2400" dirty="0">
                    <a:solidFill>
                      <a:schemeClr val="accent6">
                        <a:lumMod val="75000"/>
                      </a:schemeClr>
                    </a:solidFill>
                  </a:rPr>
                  <a:t>40 compliers</a:t>
                </a:r>
              </a:p>
              <a:p>
                <a:pPr algn="ctr"/>
                <a:r>
                  <a:rPr lang="en-US" dirty="0">
                    <a:solidFill>
                      <a:schemeClr val="accent6">
                        <a:lumMod val="75000"/>
                      </a:schemeClr>
                    </a:solidFill>
                  </a:rPr>
                  <a:t>20 treatment       20 control</a:t>
                </a:r>
              </a:p>
              <a:p>
                <a:pPr algn="ctr"/>
                <a:endParaRPr lang="en-US" sz="2400" dirty="0">
                  <a:solidFill>
                    <a:schemeClr val="accent6">
                      <a:lumMod val="75000"/>
                    </a:schemeClr>
                  </a:solidFill>
                </a:endParaRPr>
              </a:p>
            </p:txBody>
          </p:sp>
        </p:grpSp>
        <p:grpSp>
          <p:nvGrpSpPr>
            <p:cNvPr id="11" name="Group 10">
              <a:extLst>
                <a:ext uri="{FF2B5EF4-FFF2-40B4-BE49-F238E27FC236}">
                  <a16:creationId xmlns:a16="http://schemas.microsoft.com/office/drawing/2014/main" id="{2E845592-4380-9576-CB7B-47662D173108}"/>
                </a:ext>
              </a:extLst>
            </p:cNvPr>
            <p:cNvGrpSpPr/>
            <p:nvPr/>
          </p:nvGrpSpPr>
          <p:grpSpPr>
            <a:xfrm>
              <a:off x="4587522" y="2382838"/>
              <a:ext cx="3592270" cy="1995378"/>
              <a:chOff x="4752863" y="5668963"/>
              <a:chExt cx="3592270" cy="1995378"/>
            </a:xfrm>
          </p:grpSpPr>
          <p:grpSp>
            <p:nvGrpSpPr>
              <p:cNvPr id="12" name="Group 11">
                <a:extLst>
                  <a:ext uri="{FF2B5EF4-FFF2-40B4-BE49-F238E27FC236}">
                    <a16:creationId xmlns:a16="http://schemas.microsoft.com/office/drawing/2014/main" id="{F0035C59-E1DA-BB56-354A-961BBE92C02B}"/>
                  </a:ext>
                </a:extLst>
              </p:cNvPr>
              <p:cNvGrpSpPr/>
              <p:nvPr/>
            </p:nvGrpSpPr>
            <p:grpSpPr>
              <a:xfrm>
                <a:off x="5395859" y="5668963"/>
                <a:ext cx="2188928" cy="1177926"/>
                <a:chOff x="7326902" y="5133974"/>
                <a:chExt cx="2188928" cy="1177926"/>
              </a:xfrm>
            </p:grpSpPr>
            <p:pic>
              <p:nvPicPr>
                <p:cNvPr id="14" name="Picture 13">
                  <a:extLst>
                    <a:ext uri="{FF2B5EF4-FFF2-40B4-BE49-F238E27FC236}">
                      <a16:creationId xmlns:a16="http://schemas.microsoft.com/office/drawing/2014/main" id="{E9C9E4A5-BCB5-69DD-5C02-B7C83B8B6809}"/>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15" name="Picture 14">
                  <a:extLst>
                    <a:ext uri="{FF2B5EF4-FFF2-40B4-BE49-F238E27FC236}">
                      <a16:creationId xmlns:a16="http://schemas.microsoft.com/office/drawing/2014/main" id="{A38D362B-D71B-6563-1705-62410BEC3D3F}"/>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16" name="Picture 15">
                  <a:extLst>
                    <a:ext uri="{FF2B5EF4-FFF2-40B4-BE49-F238E27FC236}">
                      <a16:creationId xmlns:a16="http://schemas.microsoft.com/office/drawing/2014/main" id="{30A33A29-AF04-508B-E693-053CD418F53A}"/>
                    </a:ext>
                  </a:extLst>
                </p:cNvPr>
                <p:cNvPicPr>
                  <a:picLocks noChangeAspect="1"/>
                </p:cNvPicPr>
                <p:nvPr/>
              </p:nvPicPr>
              <p:blipFill>
                <a:blip r:embed="rId2"/>
                <a:stretch>
                  <a:fillRect/>
                </a:stretch>
              </p:blipFill>
              <p:spPr>
                <a:xfrm>
                  <a:off x="8735692" y="5133974"/>
                  <a:ext cx="780138" cy="1177925"/>
                </a:xfrm>
                <a:prstGeom prst="rect">
                  <a:avLst/>
                </a:prstGeom>
              </p:spPr>
            </p:pic>
          </p:grpSp>
          <p:sp>
            <p:nvSpPr>
              <p:cNvPr id="13" name="TextBox 12">
                <a:extLst>
                  <a:ext uri="{FF2B5EF4-FFF2-40B4-BE49-F238E27FC236}">
                    <a16:creationId xmlns:a16="http://schemas.microsoft.com/office/drawing/2014/main" id="{33A6490E-2856-1A75-9DEC-D5A8C83D94F8}"/>
                  </a:ext>
                </a:extLst>
              </p:cNvPr>
              <p:cNvSpPr txBox="1"/>
              <p:nvPr/>
            </p:nvSpPr>
            <p:spPr>
              <a:xfrm>
                <a:off x="4752863" y="6857843"/>
                <a:ext cx="3592270" cy="806498"/>
              </a:xfrm>
              <a:prstGeom prst="rect">
                <a:avLst/>
              </a:prstGeom>
              <a:noFill/>
            </p:spPr>
            <p:txBody>
              <a:bodyPr wrap="square" rtlCol="0">
                <a:spAutoFit/>
              </a:bodyPr>
              <a:lstStyle/>
              <a:p>
                <a:pPr algn="ctr"/>
                <a:r>
                  <a:rPr lang="en-US" sz="2400" dirty="0">
                    <a:solidFill>
                      <a:schemeClr val="accent1"/>
                    </a:solidFill>
                  </a:rPr>
                  <a:t>30 always-takers</a:t>
                </a:r>
              </a:p>
              <a:p>
                <a:pPr algn="ctr"/>
                <a:r>
                  <a:rPr lang="en-US" dirty="0">
                    <a:solidFill>
                      <a:schemeClr val="accent1"/>
                    </a:solidFill>
                  </a:rPr>
                  <a:t>15 treatment     15 control</a:t>
                </a:r>
              </a:p>
            </p:txBody>
          </p:sp>
        </p:grpSp>
        <p:grpSp>
          <p:nvGrpSpPr>
            <p:cNvPr id="17" name="Group 16">
              <a:extLst>
                <a:ext uri="{FF2B5EF4-FFF2-40B4-BE49-F238E27FC236}">
                  <a16:creationId xmlns:a16="http://schemas.microsoft.com/office/drawing/2014/main" id="{0B20F589-B0BC-DF14-CFF2-7793EBE57CF4}"/>
                </a:ext>
              </a:extLst>
            </p:cNvPr>
            <p:cNvGrpSpPr/>
            <p:nvPr/>
          </p:nvGrpSpPr>
          <p:grpSpPr>
            <a:xfrm>
              <a:off x="7927161" y="2398197"/>
              <a:ext cx="3448288" cy="2001851"/>
              <a:chOff x="4766178" y="5668963"/>
              <a:chExt cx="3448288" cy="2001851"/>
            </a:xfrm>
          </p:grpSpPr>
          <p:grpSp>
            <p:nvGrpSpPr>
              <p:cNvPr id="18" name="Group 17">
                <a:extLst>
                  <a:ext uri="{FF2B5EF4-FFF2-40B4-BE49-F238E27FC236}">
                    <a16:creationId xmlns:a16="http://schemas.microsoft.com/office/drawing/2014/main" id="{488891BF-61B4-08E1-9658-A7F46463512F}"/>
                  </a:ext>
                </a:extLst>
              </p:cNvPr>
              <p:cNvGrpSpPr/>
              <p:nvPr/>
            </p:nvGrpSpPr>
            <p:grpSpPr>
              <a:xfrm>
                <a:off x="5395859" y="5668963"/>
                <a:ext cx="2188928" cy="1177926"/>
                <a:chOff x="7326902" y="5133974"/>
                <a:chExt cx="2188928" cy="1177926"/>
              </a:xfrm>
            </p:grpSpPr>
            <p:pic>
              <p:nvPicPr>
                <p:cNvPr id="20" name="Picture 19">
                  <a:extLst>
                    <a:ext uri="{FF2B5EF4-FFF2-40B4-BE49-F238E27FC236}">
                      <a16:creationId xmlns:a16="http://schemas.microsoft.com/office/drawing/2014/main" id="{880EEA7B-5753-C29C-F52D-F9E7DCA8EC72}"/>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21" name="Picture 20">
                  <a:extLst>
                    <a:ext uri="{FF2B5EF4-FFF2-40B4-BE49-F238E27FC236}">
                      <a16:creationId xmlns:a16="http://schemas.microsoft.com/office/drawing/2014/main" id="{F54FAB53-90F2-03E1-89F0-B716D1ABC175}"/>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22" name="Picture 21">
                  <a:extLst>
                    <a:ext uri="{FF2B5EF4-FFF2-40B4-BE49-F238E27FC236}">
                      <a16:creationId xmlns:a16="http://schemas.microsoft.com/office/drawing/2014/main" id="{B2C03CD7-6B6B-191D-9180-39DC54C9D153}"/>
                    </a:ext>
                  </a:extLst>
                </p:cNvPr>
                <p:cNvPicPr>
                  <a:picLocks noChangeAspect="1"/>
                </p:cNvPicPr>
                <p:nvPr/>
              </p:nvPicPr>
              <p:blipFill>
                <a:blip r:embed="rId2"/>
                <a:stretch>
                  <a:fillRect/>
                </a:stretch>
              </p:blipFill>
              <p:spPr>
                <a:xfrm>
                  <a:off x="8735692" y="5133974"/>
                  <a:ext cx="780138" cy="1177925"/>
                </a:xfrm>
                <a:prstGeom prst="rect">
                  <a:avLst/>
                </a:prstGeom>
              </p:spPr>
            </p:pic>
          </p:grpSp>
          <p:sp>
            <p:nvSpPr>
              <p:cNvPr id="19" name="TextBox 18">
                <a:extLst>
                  <a:ext uri="{FF2B5EF4-FFF2-40B4-BE49-F238E27FC236}">
                    <a16:creationId xmlns:a16="http://schemas.microsoft.com/office/drawing/2014/main" id="{26BBD0BD-5F0F-E079-9897-209C1DBE3C7F}"/>
                  </a:ext>
                </a:extLst>
              </p:cNvPr>
              <p:cNvSpPr txBox="1"/>
              <p:nvPr/>
            </p:nvSpPr>
            <p:spPr>
              <a:xfrm>
                <a:off x="4766178" y="6864318"/>
                <a:ext cx="3448288" cy="806496"/>
              </a:xfrm>
              <a:prstGeom prst="rect">
                <a:avLst/>
              </a:prstGeom>
              <a:noFill/>
            </p:spPr>
            <p:txBody>
              <a:bodyPr wrap="square" rtlCol="0">
                <a:spAutoFit/>
              </a:bodyPr>
              <a:lstStyle/>
              <a:p>
                <a:pPr algn="ctr"/>
                <a:r>
                  <a:rPr lang="en-US" sz="2400" dirty="0">
                    <a:solidFill>
                      <a:schemeClr val="accent2"/>
                    </a:solidFill>
                  </a:rPr>
                  <a:t>30 never-takers</a:t>
                </a:r>
              </a:p>
              <a:p>
                <a:pPr algn="ctr"/>
                <a:r>
                  <a:rPr lang="en-US" dirty="0">
                    <a:solidFill>
                      <a:schemeClr val="accent2"/>
                    </a:solidFill>
                  </a:rPr>
                  <a:t>15 treatment      15 control</a:t>
                </a:r>
                <a:endParaRPr lang="en-US" sz="1600" dirty="0">
                  <a:solidFill>
                    <a:schemeClr val="accent2"/>
                  </a:solidFill>
                </a:endParaRPr>
              </a:p>
            </p:txBody>
          </p:sp>
        </p:grpSp>
        <p:pic>
          <p:nvPicPr>
            <p:cNvPr id="23" name="Picture 2" descr="Money Stack | Totally Accurate BattleGrounds Wiki | Fandom">
              <a:extLst>
                <a:ext uri="{FF2B5EF4-FFF2-40B4-BE49-F238E27FC236}">
                  <a16:creationId xmlns:a16="http://schemas.microsoft.com/office/drawing/2014/main" id="{8AD67CD1-9C5F-F111-CF3F-CDD1E63A7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59" y="4582250"/>
              <a:ext cx="641665" cy="6385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Money Stack | Totally Accurate BattleGrounds Wiki | Fandom">
              <a:extLst>
                <a:ext uri="{FF2B5EF4-FFF2-40B4-BE49-F238E27FC236}">
                  <a16:creationId xmlns:a16="http://schemas.microsoft.com/office/drawing/2014/main" id="{7AD7746B-31F7-B7EB-C4B2-A14AE7195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367" y="5538450"/>
              <a:ext cx="641665" cy="63851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Page 12 | Mortarboard Cap Images - Free Download on Freepik">
              <a:extLst>
                <a:ext uri="{FF2B5EF4-FFF2-40B4-BE49-F238E27FC236}">
                  <a16:creationId xmlns:a16="http://schemas.microsoft.com/office/drawing/2014/main" id="{D814C16D-8A04-2C67-0713-E71D31607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903155" y="5538450"/>
              <a:ext cx="345869" cy="34417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64B06F1-50C8-21DD-D874-9D47752B6BEF}"/>
                </a:ext>
              </a:extLst>
            </p:cNvPr>
            <p:cNvSpPr txBox="1"/>
            <p:nvPr/>
          </p:nvSpPr>
          <p:spPr>
            <a:xfrm>
              <a:off x="1775195" y="5589620"/>
              <a:ext cx="1915033" cy="826106"/>
            </a:xfrm>
            <a:prstGeom prst="rect">
              <a:avLst/>
            </a:prstGeom>
            <a:noFill/>
          </p:spPr>
          <p:txBody>
            <a:bodyPr wrap="square" rtlCol="0">
              <a:spAutoFit/>
            </a:bodyPr>
            <a:lstStyle/>
            <a:p>
              <a:r>
                <a:rPr lang="en-US" sz="2400" dirty="0"/>
                <a:t>$5</a:t>
              </a:r>
            </a:p>
          </p:txBody>
        </p:sp>
        <p:sp>
          <p:nvSpPr>
            <p:cNvPr id="27" name="TextBox 26">
              <a:extLst>
                <a:ext uri="{FF2B5EF4-FFF2-40B4-BE49-F238E27FC236}">
                  <a16:creationId xmlns:a16="http://schemas.microsoft.com/office/drawing/2014/main" id="{97334304-9F31-F23B-B82C-04C3C88C297B}"/>
                </a:ext>
              </a:extLst>
            </p:cNvPr>
            <p:cNvSpPr txBox="1"/>
            <p:nvPr/>
          </p:nvSpPr>
          <p:spPr>
            <a:xfrm>
              <a:off x="3451207" y="4729344"/>
              <a:ext cx="1915033" cy="826106"/>
            </a:xfrm>
            <a:prstGeom prst="rect">
              <a:avLst/>
            </a:prstGeom>
            <a:noFill/>
          </p:spPr>
          <p:txBody>
            <a:bodyPr wrap="square" rtlCol="0">
              <a:spAutoFit/>
            </a:bodyPr>
            <a:lstStyle/>
            <a:p>
              <a:r>
                <a:rPr lang="en-US" sz="2400" dirty="0"/>
                <a:t>$1</a:t>
              </a:r>
            </a:p>
          </p:txBody>
        </p:sp>
        <p:sp>
          <p:nvSpPr>
            <p:cNvPr id="29" name="TextBox 28">
              <a:extLst>
                <a:ext uri="{FF2B5EF4-FFF2-40B4-BE49-F238E27FC236}">
                  <a16:creationId xmlns:a16="http://schemas.microsoft.com/office/drawing/2014/main" id="{53EEAD82-7FD4-5CB0-8CEB-201B3C8C8FE6}"/>
                </a:ext>
              </a:extLst>
            </p:cNvPr>
            <p:cNvSpPr txBox="1"/>
            <p:nvPr/>
          </p:nvSpPr>
          <p:spPr>
            <a:xfrm>
              <a:off x="10094353" y="4757932"/>
              <a:ext cx="1915033" cy="826106"/>
            </a:xfrm>
            <a:prstGeom prst="rect">
              <a:avLst/>
            </a:prstGeom>
            <a:noFill/>
          </p:spPr>
          <p:txBody>
            <a:bodyPr wrap="square" rtlCol="0">
              <a:spAutoFit/>
            </a:bodyPr>
            <a:lstStyle/>
            <a:p>
              <a:r>
                <a:rPr lang="en-US" sz="2400" dirty="0"/>
                <a:t>$2</a:t>
              </a:r>
            </a:p>
          </p:txBody>
        </p:sp>
        <p:sp>
          <p:nvSpPr>
            <p:cNvPr id="31" name="TextBox 30">
              <a:extLst>
                <a:ext uri="{FF2B5EF4-FFF2-40B4-BE49-F238E27FC236}">
                  <a16:creationId xmlns:a16="http://schemas.microsoft.com/office/drawing/2014/main" id="{BF2A1B4E-65A2-5DC7-0907-EE68C9A0307B}"/>
                </a:ext>
              </a:extLst>
            </p:cNvPr>
            <p:cNvSpPr txBox="1"/>
            <p:nvPr/>
          </p:nvSpPr>
          <p:spPr>
            <a:xfrm>
              <a:off x="5263739" y="5563739"/>
              <a:ext cx="1915033" cy="826106"/>
            </a:xfrm>
            <a:prstGeom prst="rect">
              <a:avLst/>
            </a:prstGeom>
            <a:noFill/>
          </p:spPr>
          <p:txBody>
            <a:bodyPr wrap="square" rtlCol="0">
              <a:spAutoFit/>
            </a:bodyPr>
            <a:lstStyle/>
            <a:p>
              <a:r>
                <a:rPr lang="en-US" sz="2400" dirty="0"/>
                <a:t>$8</a:t>
              </a:r>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CD6A304-7558-7D4F-B2B0-A6BA2574EBA0}"/>
                  </a:ext>
                </a:extLst>
              </p:cNvPr>
              <p:cNvSpPr txBox="1"/>
              <p:nvPr/>
            </p:nvSpPr>
            <p:spPr>
              <a:xfrm>
                <a:off x="10509070" y="56231"/>
                <a:ext cx="1578769" cy="461665"/>
              </a:xfrm>
              <a:prstGeom prst="rect">
                <a:avLst/>
              </a:prstGeom>
              <a:noFill/>
            </p:spPr>
            <p:txBody>
              <a:bodyPr wrap="square">
                <a:spAutoFit/>
              </a:bodyPr>
              <a:lstStyle/>
              <a:p>
                <a:r>
                  <a:rPr lang="en-US" sz="2400" dirty="0">
                    <a:solidFill>
                      <a:schemeClr val="accent1"/>
                    </a:solidFill>
                  </a:rPr>
                  <a:t>ATE </a:t>
                </a:r>
                <a14:m>
                  <m:oMath xmlns:m="http://schemas.openxmlformats.org/officeDocument/2006/math">
                    <m:r>
                      <a:rPr lang="en-US" sz="2400" b="0" i="1" smtClean="0">
                        <a:solidFill>
                          <a:schemeClr val="accent1"/>
                        </a:solidFill>
                        <a:latin typeface="Cambria Math" panose="02040503050406030204" pitchFamily="18" charset="0"/>
                      </a:rPr>
                      <m:t>=$4.3</m:t>
                    </m:r>
                  </m:oMath>
                </a14:m>
                <a:endParaRPr lang="en-US" sz="2400" dirty="0">
                  <a:solidFill>
                    <a:schemeClr val="accent1"/>
                  </a:solidFill>
                </a:endParaRPr>
              </a:p>
            </p:txBody>
          </p:sp>
        </mc:Choice>
        <mc:Fallback xmlns="">
          <p:sp>
            <p:nvSpPr>
              <p:cNvPr id="36" name="TextBox 35">
                <a:extLst>
                  <a:ext uri="{FF2B5EF4-FFF2-40B4-BE49-F238E27FC236}">
                    <a16:creationId xmlns:a16="http://schemas.microsoft.com/office/drawing/2014/main" id="{FCD6A304-7558-7D4F-B2B0-A6BA2574EBA0}"/>
                  </a:ext>
                </a:extLst>
              </p:cNvPr>
              <p:cNvSpPr txBox="1">
                <a:spLocks noRot="1" noChangeAspect="1" noMove="1" noResize="1" noEditPoints="1" noAdjustHandles="1" noChangeArrowheads="1" noChangeShapeType="1" noTextEdit="1"/>
              </p:cNvSpPr>
              <p:nvPr/>
            </p:nvSpPr>
            <p:spPr>
              <a:xfrm>
                <a:off x="10509070" y="56231"/>
                <a:ext cx="1578769" cy="461665"/>
              </a:xfrm>
              <a:prstGeom prst="rect">
                <a:avLst/>
              </a:prstGeom>
              <a:blipFill>
                <a:blip r:embed="rId5"/>
                <a:stretch>
                  <a:fillRect l="-6400" t="-8108" b="-29730"/>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382DD191-98CE-5F02-6742-DE89A7CEB6D0}"/>
              </a:ext>
            </a:extLst>
          </p:cNvPr>
          <p:cNvGrpSpPr/>
          <p:nvPr/>
        </p:nvGrpSpPr>
        <p:grpSpPr>
          <a:xfrm>
            <a:off x="2049891" y="3087103"/>
            <a:ext cx="7428328" cy="423128"/>
            <a:chOff x="2049891" y="3087103"/>
            <a:chExt cx="7428328" cy="423128"/>
          </a:xfrm>
        </p:grpSpPr>
        <p:pic>
          <p:nvPicPr>
            <p:cNvPr id="37" name="Content Placeholder 4">
              <a:extLst>
                <a:ext uri="{FF2B5EF4-FFF2-40B4-BE49-F238E27FC236}">
                  <a16:creationId xmlns:a16="http://schemas.microsoft.com/office/drawing/2014/main" id="{A06D427E-7550-8418-3137-10CAC8E32E57}"/>
                </a:ext>
              </a:extLst>
            </p:cNvPr>
            <p:cNvPicPr>
              <a:picLocks noChangeAspect="1"/>
            </p:cNvPicPr>
            <p:nvPr/>
          </p:nvPicPr>
          <p:blipFill rotWithShape="1">
            <a:blip r:embed="rId6"/>
            <a:srcRect l="4952" t="6679" r="10267" b="6847"/>
            <a:stretch/>
          </p:blipFill>
          <p:spPr>
            <a:xfrm>
              <a:off x="2723147" y="3142864"/>
              <a:ext cx="436414" cy="313322"/>
            </a:xfrm>
            <a:prstGeom prst="rect">
              <a:avLst/>
            </a:prstGeom>
            <a:effectLst>
              <a:outerShdw blurRad="50800" dist="38100" dir="8100000" algn="tr" rotWithShape="0">
                <a:prstClr val="black">
                  <a:alpha val="40000"/>
                </a:prstClr>
              </a:outerShdw>
            </a:effectLst>
          </p:spPr>
        </p:pic>
        <p:pic>
          <p:nvPicPr>
            <p:cNvPr id="38" name="Content Placeholder 4">
              <a:extLst>
                <a:ext uri="{FF2B5EF4-FFF2-40B4-BE49-F238E27FC236}">
                  <a16:creationId xmlns:a16="http://schemas.microsoft.com/office/drawing/2014/main" id="{A13E0158-5C76-F425-AF2A-38691477DFBE}"/>
                </a:ext>
              </a:extLst>
            </p:cNvPr>
            <p:cNvPicPr>
              <a:picLocks noChangeAspect="1"/>
            </p:cNvPicPr>
            <p:nvPr/>
          </p:nvPicPr>
          <p:blipFill rotWithShape="1">
            <a:blip r:embed="rId6"/>
            <a:srcRect l="4952" t="6679" r="10267" b="6847"/>
            <a:stretch/>
          </p:blipFill>
          <p:spPr>
            <a:xfrm>
              <a:off x="2049891" y="3087103"/>
              <a:ext cx="436414" cy="313322"/>
            </a:xfrm>
            <a:prstGeom prst="rect">
              <a:avLst/>
            </a:prstGeom>
            <a:effectLst>
              <a:outerShdw blurRad="50800" dist="38100" dir="8100000" algn="tr" rotWithShape="0">
                <a:prstClr val="black">
                  <a:alpha val="40000"/>
                </a:prstClr>
              </a:outerShdw>
            </a:effectLst>
          </p:spPr>
        </p:pic>
        <p:pic>
          <p:nvPicPr>
            <p:cNvPr id="39" name="Content Placeholder 4">
              <a:extLst>
                <a:ext uri="{FF2B5EF4-FFF2-40B4-BE49-F238E27FC236}">
                  <a16:creationId xmlns:a16="http://schemas.microsoft.com/office/drawing/2014/main" id="{B9E97002-B2CC-4240-893A-F3122EB26B14}"/>
                </a:ext>
              </a:extLst>
            </p:cNvPr>
            <p:cNvPicPr>
              <a:picLocks noChangeAspect="1"/>
            </p:cNvPicPr>
            <p:nvPr/>
          </p:nvPicPr>
          <p:blipFill rotWithShape="1">
            <a:blip r:embed="rId6"/>
            <a:srcRect l="4952" t="6679" r="10267" b="6847"/>
            <a:stretch/>
          </p:blipFill>
          <p:spPr>
            <a:xfrm>
              <a:off x="5346482" y="3139431"/>
              <a:ext cx="436414" cy="313322"/>
            </a:xfrm>
            <a:prstGeom prst="rect">
              <a:avLst/>
            </a:prstGeom>
            <a:effectLst>
              <a:outerShdw blurRad="50800" dist="38100" dir="8100000" algn="tr" rotWithShape="0">
                <a:prstClr val="black">
                  <a:alpha val="40000"/>
                </a:prstClr>
              </a:outerShdw>
            </a:effectLst>
          </p:spPr>
        </p:pic>
        <p:pic>
          <p:nvPicPr>
            <p:cNvPr id="40" name="Content Placeholder 4">
              <a:extLst>
                <a:ext uri="{FF2B5EF4-FFF2-40B4-BE49-F238E27FC236}">
                  <a16:creationId xmlns:a16="http://schemas.microsoft.com/office/drawing/2014/main" id="{39F20060-8221-8A05-62E4-29B498866DBB}"/>
                </a:ext>
              </a:extLst>
            </p:cNvPr>
            <p:cNvPicPr>
              <a:picLocks noChangeAspect="1"/>
            </p:cNvPicPr>
            <p:nvPr/>
          </p:nvPicPr>
          <p:blipFill rotWithShape="1">
            <a:blip r:embed="rId6"/>
            <a:srcRect l="4952" t="6679" r="59521" b="6847"/>
            <a:stretch/>
          </p:blipFill>
          <p:spPr>
            <a:xfrm>
              <a:off x="6228877" y="3139431"/>
              <a:ext cx="182880" cy="313322"/>
            </a:xfrm>
            <a:prstGeom prst="rect">
              <a:avLst/>
            </a:prstGeom>
            <a:effectLst>
              <a:outerShdw blurRad="50800" dist="38100" dir="8100000" algn="tr" rotWithShape="0">
                <a:prstClr val="black">
                  <a:alpha val="40000"/>
                </a:prstClr>
              </a:outerShdw>
            </a:effectLst>
          </p:spPr>
        </p:pic>
        <p:pic>
          <p:nvPicPr>
            <p:cNvPr id="41" name="Content Placeholder 4">
              <a:extLst>
                <a:ext uri="{FF2B5EF4-FFF2-40B4-BE49-F238E27FC236}">
                  <a16:creationId xmlns:a16="http://schemas.microsoft.com/office/drawing/2014/main" id="{2FDF8734-B4B9-CFD4-A85F-D566590BBF46}"/>
                </a:ext>
              </a:extLst>
            </p:cNvPr>
            <p:cNvPicPr>
              <a:picLocks noChangeAspect="1"/>
            </p:cNvPicPr>
            <p:nvPr/>
          </p:nvPicPr>
          <p:blipFill rotWithShape="1">
            <a:blip r:embed="rId6"/>
            <a:srcRect l="4952" t="6679" r="59521" b="6847"/>
            <a:stretch/>
          </p:blipFill>
          <p:spPr>
            <a:xfrm>
              <a:off x="9295339" y="3140420"/>
              <a:ext cx="182880" cy="313322"/>
            </a:xfrm>
            <a:prstGeom prst="rect">
              <a:avLst/>
            </a:prstGeom>
            <a:effectLst>
              <a:outerShdw blurRad="50800" dist="38100" dir="8100000" algn="tr" rotWithShape="0">
                <a:prstClr val="black">
                  <a:alpha val="40000"/>
                </a:prstClr>
              </a:outerShdw>
            </a:effectLst>
          </p:spPr>
        </p:pic>
        <p:pic>
          <p:nvPicPr>
            <p:cNvPr id="42" name="Content Placeholder 4">
              <a:extLst>
                <a:ext uri="{FF2B5EF4-FFF2-40B4-BE49-F238E27FC236}">
                  <a16:creationId xmlns:a16="http://schemas.microsoft.com/office/drawing/2014/main" id="{6C4E54C5-815D-5806-53EF-4A88874793D9}"/>
                </a:ext>
              </a:extLst>
            </p:cNvPr>
            <p:cNvPicPr>
              <a:picLocks noChangeAspect="1"/>
            </p:cNvPicPr>
            <p:nvPr/>
          </p:nvPicPr>
          <p:blipFill rotWithShape="1">
            <a:blip r:embed="rId6"/>
            <a:srcRect l="4952" t="6679" r="10267" b="6847"/>
            <a:stretch/>
          </p:blipFill>
          <p:spPr>
            <a:xfrm>
              <a:off x="8399116" y="3196909"/>
              <a:ext cx="436414" cy="313322"/>
            </a:xfrm>
            <a:prstGeom prst="rect">
              <a:avLst/>
            </a:prstGeom>
            <a:effectLst>
              <a:outerShdw blurRad="50800" dist="38100" dir="8100000" algn="tr" rotWithShape="0">
                <a:prstClr val="black">
                  <a:alpha val="40000"/>
                </a:prstClr>
              </a:outerShdw>
            </a:effectLst>
          </p:spPr>
        </p:pic>
      </p:grpSp>
      <p:grpSp>
        <p:nvGrpSpPr>
          <p:cNvPr id="50" name="Group 49">
            <a:extLst>
              <a:ext uri="{FF2B5EF4-FFF2-40B4-BE49-F238E27FC236}">
                <a16:creationId xmlns:a16="http://schemas.microsoft.com/office/drawing/2014/main" id="{75CD15A9-6F2B-769A-C1C7-0316D871B3F4}"/>
              </a:ext>
            </a:extLst>
          </p:cNvPr>
          <p:cNvGrpSpPr/>
          <p:nvPr/>
        </p:nvGrpSpPr>
        <p:grpSpPr>
          <a:xfrm>
            <a:off x="2489922" y="2696858"/>
            <a:ext cx="4911192" cy="369473"/>
            <a:chOff x="2489922" y="2696858"/>
            <a:chExt cx="4911192" cy="369473"/>
          </a:xfrm>
        </p:grpSpPr>
        <p:pic>
          <p:nvPicPr>
            <p:cNvPr id="45" name="Picture 4" descr="Page 12 | Mortarboard Cap Images - Free Download on Freepik">
              <a:extLst>
                <a:ext uri="{FF2B5EF4-FFF2-40B4-BE49-F238E27FC236}">
                  <a16:creationId xmlns:a16="http://schemas.microsoft.com/office/drawing/2014/main" id="{8E999F10-BD41-FD01-F3F6-9DEC96FF8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2489922" y="2696858"/>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Page 12 | Mortarboard Cap Images - Free Download on Freepik">
              <a:extLst>
                <a:ext uri="{FF2B5EF4-FFF2-40B4-BE49-F238E27FC236}">
                  <a16:creationId xmlns:a16="http://schemas.microsoft.com/office/drawing/2014/main" id="{A16C648B-B71D-9DFA-4EF3-D1E6866DBF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3154016" y="2719675"/>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Page 12 | Mortarboard Cap Images - Free Download on Freepik">
              <a:extLst>
                <a:ext uri="{FF2B5EF4-FFF2-40B4-BE49-F238E27FC236}">
                  <a16:creationId xmlns:a16="http://schemas.microsoft.com/office/drawing/2014/main" id="{F2F56F8C-AB91-2BA9-1BEB-7A2C476DE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5719943" y="2700454"/>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Page 12 | Mortarboard Cap Images - Free Download on Freepik">
              <a:extLst>
                <a:ext uri="{FF2B5EF4-FFF2-40B4-BE49-F238E27FC236}">
                  <a16:creationId xmlns:a16="http://schemas.microsoft.com/office/drawing/2014/main" id="{5274B907-0F25-9BCA-B52E-D60415CA6C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6417476" y="2722161"/>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Page 12 | Mortarboard Cap Images - Free Download on Freepik">
              <a:extLst>
                <a:ext uri="{FF2B5EF4-FFF2-40B4-BE49-F238E27FC236}">
                  <a16:creationId xmlns:a16="http://schemas.microsoft.com/office/drawing/2014/main" id="{280EF806-F765-A43D-4184-97874B7F50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7055245" y="2706541"/>
              <a:ext cx="345869" cy="344170"/>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360528B3-CE41-DEEC-F99A-6CF39EA79398}"/>
              </a:ext>
            </a:extLst>
          </p:cNvPr>
          <p:cNvSpPr txBox="1"/>
          <p:nvPr/>
        </p:nvSpPr>
        <p:spPr>
          <a:xfrm>
            <a:off x="2369557" y="4895179"/>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sp>
        <p:nvSpPr>
          <p:cNvPr id="44" name="TextBox 43">
            <a:extLst>
              <a:ext uri="{FF2B5EF4-FFF2-40B4-BE49-F238E27FC236}">
                <a16:creationId xmlns:a16="http://schemas.microsoft.com/office/drawing/2014/main" id="{39609E8B-19DE-365F-58A4-FE79E93819F1}"/>
              </a:ext>
            </a:extLst>
          </p:cNvPr>
          <p:cNvSpPr txBox="1"/>
          <p:nvPr/>
        </p:nvSpPr>
        <p:spPr>
          <a:xfrm>
            <a:off x="3820886" y="5632814"/>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sp>
        <p:nvSpPr>
          <p:cNvPr id="51" name="TextBox 50">
            <a:extLst>
              <a:ext uri="{FF2B5EF4-FFF2-40B4-BE49-F238E27FC236}">
                <a16:creationId xmlns:a16="http://schemas.microsoft.com/office/drawing/2014/main" id="{EDB73FC7-4CDC-2D5E-02C7-602B99F458A4}"/>
              </a:ext>
            </a:extLst>
          </p:cNvPr>
          <p:cNvSpPr txBox="1"/>
          <p:nvPr/>
        </p:nvSpPr>
        <p:spPr>
          <a:xfrm>
            <a:off x="6863359" y="5656798"/>
            <a:ext cx="1753964" cy="756624"/>
          </a:xfrm>
          <a:prstGeom prst="rect">
            <a:avLst/>
          </a:prstGeom>
          <a:noFill/>
        </p:spPr>
        <p:txBody>
          <a:bodyPr wrap="square" rtlCol="0">
            <a:spAutoFit/>
          </a:bodyPr>
          <a:lstStyle/>
          <a:p>
            <a:r>
              <a:rPr lang="en-US" sz="2400" dirty="0"/>
              <a:t>$8</a:t>
            </a:r>
          </a:p>
        </p:txBody>
      </p:sp>
      <p:sp>
        <p:nvSpPr>
          <p:cNvPr id="52" name="TextBox 51">
            <a:extLst>
              <a:ext uri="{FF2B5EF4-FFF2-40B4-BE49-F238E27FC236}">
                <a16:creationId xmlns:a16="http://schemas.microsoft.com/office/drawing/2014/main" id="{32C4B33A-79A7-9EF4-2AC7-7695E6E2D134}"/>
              </a:ext>
            </a:extLst>
          </p:cNvPr>
          <p:cNvSpPr txBox="1"/>
          <p:nvPr/>
        </p:nvSpPr>
        <p:spPr>
          <a:xfrm>
            <a:off x="5504081" y="4884358"/>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sp>
        <p:nvSpPr>
          <p:cNvPr id="53" name="TextBox 52">
            <a:extLst>
              <a:ext uri="{FF2B5EF4-FFF2-40B4-BE49-F238E27FC236}">
                <a16:creationId xmlns:a16="http://schemas.microsoft.com/office/drawing/2014/main" id="{33502F83-AFB9-ADC7-72B4-407445CD5C07}"/>
              </a:ext>
            </a:extLst>
          </p:cNvPr>
          <p:cNvSpPr txBox="1"/>
          <p:nvPr/>
        </p:nvSpPr>
        <p:spPr>
          <a:xfrm>
            <a:off x="6780814" y="4881133"/>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sp>
        <p:nvSpPr>
          <p:cNvPr id="28" name="TextBox 27">
            <a:extLst>
              <a:ext uri="{FF2B5EF4-FFF2-40B4-BE49-F238E27FC236}">
                <a16:creationId xmlns:a16="http://schemas.microsoft.com/office/drawing/2014/main" id="{A32A89B8-5F51-FB90-DA25-FD007119464C}"/>
              </a:ext>
            </a:extLst>
          </p:cNvPr>
          <p:cNvSpPr txBox="1"/>
          <p:nvPr/>
        </p:nvSpPr>
        <p:spPr>
          <a:xfrm>
            <a:off x="8780428" y="4912966"/>
            <a:ext cx="1753964" cy="756624"/>
          </a:xfrm>
          <a:prstGeom prst="rect">
            <a:avLst/>
          </a:prstGeom>
          <a:noFill/>
        </p:spPr>
        <p:txBody>
          <a:bodyPr wrap="square" rtlCol="0">
            <a:spAutoFit/>
          </a:bodyPr>
          <a:lstStyle/>
          <a:p>
            <a:r>
              <a:rPr lang="en-US" sz="2400" dirty="0"/>
              <a:t>$2</a:t>
            </a:r>
          </a:p>
        </p:txBody>
      </p:sp>
      <p:sp>
        <p:nvSpPr>
          <p:cNvPr id="54" name="TextBox 53">
            <a:extLst>
              <a:ext uri="{FF2B5EF4-FFF2-40B4-BE49-F238E27FC236}">
                <a16:creationId xmlns:a16="http://schemas.microsoft.com/office/drawing/2014/main" id="{06D57F05-424C-D901-B106-B8E337A33A98}"/>
              </a:ext>
            </a:extLst>
          </p:cNvPr>
          <p:cNvSpPr txBox="1"/>
          <p:nvPr/>
        </p:nvSpPr>
        <p:spPr>
          <a:xfrm>
            <a:off x="8619856" y="5627630"/>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sp>
        <p:nvSpPr>
          <p:cNvPr id="55" name="TextBox 54">
            <a:extLst>
              <a:ext uri="{FF2B5EF4-FFF2-40B4-BE49-F238E27FC236}">
                <a16:creationId xmlns:a16="http://schemas.microsoft.com/office/drawing/2014/main" id="{91610DA4-0946-F2CC-2DCA-794BE28EDA99}"/>
              </a:ext>
            </a:extLst>
          </p:cNvPr>
          <p:cNvSpPr txBox="1"/>
          <p:nvPr/>
        </p:nvSpPr>
        <p:spPr>
          <a:xfrm>
            <a:off x="9846943" y="5619420"/>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5024E8F-E9CE-33DB-955F-0D9FB7F4CECB}"/>
                  </a:ext>
                </a:extLst>
              </p:cNvPr>
              <p:cNvSpPr txBox="1"/>
              <p:nvPr/>
            </p:nvSpPr>
            <p:spPr>
              <a:xfrm>
                <a:off x="10390271" y="525454"/>
                <a:ext cx="1927057" cy="461665"/>
              </a:xfrm>
              <a:prstGeom prst="rect">
                <a:avLst/>
              </a:prstGeom>
              <a:noFill/>
            </p:spPr>
            <p:txBody>
              <a:bodyPr wrap="square">
                <a:spAutoFit/>
              </a:bodyPr>
              <a:lstStyle/>
              <a:p>
                <a:r>
                  <a:rPr lang="en-US" sz="2400" dirty="0">
                    <a:solidFill>
                      <a:schemeClr val="accent1"/>
                    </a:solidFill>
                  </a:rPr>
                  <a:t>LATE </a:t>
                </a:r>
                <a14:m>
                  <m:oMath xmlns:m="http://schemas.openxmlformats.org/officeDocument/2006/math">
                    <m:r>
                      <a:rPr lang="en-US" sz="2400" b="0" i="1" smtClean="0">
                        <a:solidFill>
                          <a:schemeClr val="accent1"/>
                        </a:solidFill>
                        <a:latin typeface="Cambria Math" panose="02040503050406030204" pitchFamily="18" charset="0"/>
                      </a:rPr>
                      <m:t>=$4</m:t>
                    </m:r>
                  </m:oMath>
                </a14:m>
                <a:endParaRPr lang="en-US" sz="2400" dirty="0">
                  <a:solidFill>
                    <a:schemeClr val="accent1"/>
                  </a:solidFill>
                </a:endParaRPr>
              </a:p>
            </p:txBody>
          </p:sp>
        </mc:Choice>
        <mc:Fallback xmlns="">
          <p:sp>
            <p:nvSpPr>
              <p:cNvPr id="56" name="TextBox 55">
                <a:extLst>
                  <a:ext uri="{FF2B5EF4-FFF2-40B4-BE49-F238E27FC236}">
                    <a16:creationId xmlns:a16="http://schemas.microsoft.com/office/drawing/2014/main" id="{C5024E8F-E9CE-33DB-955F-0D9FB7F4CECB}"/>
                  </a:ext>
                </a:extLst>
              </p:cNvPr>
              <p:cNvSpPr txBox="1">
                <a:spLocks noRot="1" noChangeAspect="1" noMove="1" noResize="1" noEditPoints="1" noAdjustHandles="1" noChangeArrowheads="1" noChangeShapeType="1" noTextEdit="1"/>
              </p:cNvSpPr>
              <p:nvPr/>
            </p:nvSpPr>
            <p:spPr>
              <a:xfrm>
                <a:off x="10390271" y="525454"/>
                <a:ext cx="1927057" cy="461665"/>
              </a:xfrm>
              <a:prstGeom prst="rect">
                <a:avLst/>
              </a:prstGeom>
              <a:blipFill>
                <a:blip r:embed="rId7"/>
                <a:stretch>
                  <a:fillRect l="-4545" t="-8108" b="-29730"/>
                </a:stretch>
              </a:blipFill>
            </p:spPr>
            <p:txBody>
              <a:bodyPr/>
              <a:lstStyle/>
              <a:p>
                <a:r>
                  <a:rPr lang="en-US">
                    <a:noFill/>
                  </a:rPr>
                  <a:t> </a:t>
                </a:r>
              </a:p>
            </p:txBody>
          </p:sp>
        </mc:Fallback>
      </mc:AlternateContent>
    </p:spTree>
    <p:extLst>
      <p:ext uri="{BB962C8B-B14F-4D97-AF65-F5344CB8AC3E}">
        <p14:creationId xmlns:p14="http://schemas.microsoft.com/office/powerpoint/2010/main" val="2280353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655C-FD02-EB86-1B52-A293FC2EF323}"/>
              </a:ext>
            </a:extLst>
          </p:cNvPr>
          <p:cNvSpPr>
            <a:spLocks noGrp="1"/>
          </p:cNvSpPr>
          <p:nvPr>
            <p:ph type="title"/>
          </p:nvPr>
        </p:nvSpPr>
        <p:spPr/>
        <p:txBody>
          <a:bodyPr/>
          <a:lstStyle/>
          <a:p>
            <a:r>
              <a:rPr lang="en-US" dirty="0"/>
              <a:t>Notes on HW!</a:t>
            </a:r>
          </a:p>
        </p:txBody>
      </p:sp>
      <p:sp>
        <p:nvSpPr>
          <p:cNvPr id="3" name="Text Placeholder 2">
            <a:extLst>
              <a:ext uri="{FF2B5EF4-FFF2-40B4-BE49-F238E27FC236}">
                <a16:creationId xmlns:a16="http://schemas.microsoft.com/office/drawing/2014/main" id="{DF1834B6-5D1A-88BF-5086-219A972AFF3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68912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BFDF-E406-229F-7AA2-15D60E840916}"/>
              </a:ext>
            </a:extLst>
          </p:cNvPr>
          <p:cNvSpPr>
            <a:spLocks noGrp="1"/>
          </p:cNvSpPr>
          <p:nvPr>
            <p:ph type="title"/>
          </p:nvPr>
        </p:nvSpPr>
        <p:spPr/>
        <p:txBody>
          <a:bodyPr/>
          <a:lstStyle/>
          <a:p>
            <a:r>
              <a:rPr lang="en-US" dirty="0"/>
              <a:t>Here’s what we actually see</a:t>
            </a:r>
            <a:br>
              <a:rPr lang="en-US" dirty="0"/>
            </a:br>
            <a:r>
              <a:rPr lang="en-US" sz="3200" dirty="0"/>
              <a:t>How do we find the LATE?</a:t>
            </a:r>
            <a:endParaRPr lang="en-US" dirty="0"/>
          </a:p>
        </p:txBody>
      </p:sp>
      <p:pic>
        <p:nvPicPr>
          <p:cNvPr id="4" name="Picture 3">
            <a:extLst>
              <a:ext uri="{FF2B5EF4-FFF2-40B4-BE49-F238E27FC236}">
                <a16:creationId xmlns:a16="http://schemas.microsoft.com/office/drawing/2014/main" id="{9789F9E7-B983-43BC-A33C-950E44D5AD03}"/>
              </a:ext>
            </a:extLst>
          </p:cNvPr>
          <p:cNvPicPr>
            <a:picLocks noChangeAspect="1"/>
          </p:cNvPicPr>
          <p:nvPr/>
        </p:nvPicPr>
        <p:blipFill>
          <a:blip r:embed="rId2"/>
          <a:stretch>
            <a:fillRect/>
          </a:stretch>
        </p:blipFill>
        <p:spPr>
          <a:xfrm>
            <a:off x="1662766" y="2631732"/>
            <a:ext cx="714523" cy="1078853"/>
          </a:xfrm>
          <a:prstGeom prst="rect">
            <a:avLst/>
          </a:prstGeom>
        </p:spPr>
      </p:pic>
      <p:pic>
        <p:nvPicPr>
          <p:cNvPr id="5" name="Picture 4" descr="Page 12 | Mortarboard Cap Images - Free Download on Freepik">
            <a:extLst>
              <a:ext uri="{FF2B5EF4-FFF2-40B4-BE49-F238E27FC236}">
                <a16:creationId xmlns:a16="http://schemas.microsoft.com/office/drawing/2014/main" id="{5F560325-F1C3-2599-5FC9-ACB96649A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1928506" y="2600023"/>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a:extLst>
              <a:ext uri="{FF2B5EF4-FFF2-40B4-BE49-F238E27FC236}">
                <a16:creationId xmlns:a16="http://schemas.microsoft.com/office/drawing/2014/main" id="{B0E08697-0934-800F-A052-806922383048}"/>
              </a:ext>
            </a:extLst>
          </p:cNvPr>
          <p:cNvPicPr>
            <a:picLocks noChangeAspect="1"/>
          </p:cNvPicPr>
          <p:nvPr/>
        </p:nvPicPr>
        <p:blipFill rotWithShape="1">
          <a:blip r:embed="rId4"/>
          <a:srcRect l="4952" t="6679" r="10267" b="6847"/>
          <a:stretch/>
        </p:blipFill>
        <p:spPr>
          <a:xfrm>
            <a:off x="1444559" y="3014497"/>
            <a:ext cx="436414" cy="313322"/>
          </a:xfrm>
          <a:prstGeom prst="rect">
            <a:avLst/>
          </a:prstGeom>
          <a:effectLst>
            <a:outerShdw blurRad="50800" dist="38100" dir="8100000" algn="tr" rotWithShape="0">
              <a:prstClr val="black">
                <a:alpha val="40000"/>
              </a:prstClr>
            </a:outerShdw>
          </a:effectLst>
        </p:spPr>
      </p:pic>
      <p:pic>
        <p:nvPicPr>
          <p:cNvPr id="7" name="Picture 2" descr="Money Stack | Totally Accurate BattleGrounds Wiki | Fandom">
            <a:extLst>
              <a:ext uri="{FF2B5EF4-FFF2-40B4-BE49-F238E27FC236}">
                <a16:creationId xmlns:a16="http://schemas.microsoft.com/office/drawing/2014/main" id="{CBB8EB54-6767-3FDA-0C10-C0ACE1505B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04" y="4531857"/>
            <a:ext cx="587696" cy="5848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oney Stack | Totally Accurate BattleGrounds Wiki | Fandom">
            <a:extLst>
              <a:ext uri="{FF2B5EF4-FFF2-40B4-BE49-F238E27FC236}">
                <a16:creationId xmlns:a16="http://schemas.microsoft.com/office/drawing/2014/main" id="{8F6E13DB-9FDB-B2AC-B603-A761377760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926" y="5407633"/>
            <a:ext cx="587696" cy="5848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age 12 | Mortarboard Cap Images - Free Download on Freepik">
            <a:extLst>
              <a:ext uri="{FF2B5EF4-FFF2-40B4-BE49-F238E27FC236}">
                <a16:creationId xmlns:a16="http://schemas.microsoft.com/office/drawing/2014/main" id="{0CA455CD-F48E-D7FD-7F38-9E9D30530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586266" y="5407633"/>
            <a:ext cx="316779" cy="31522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348C733-CEC6-B7E0-6E80-33DC2231089C}"/>
              </a:ext>
            </a:extLst>
          </p:cNvPr>
          <p:cNvSpPr txBox="1"/>
          <p:nvPr/>
        </p:nvSpPr>
        <p:spPr>
          <a:xfrm>
            <a:off x="1532655" y="5444566"/>
            <a:ext cx="1753964" cy="523220"/>
          </a:xfrm>
          <a:prstGeom prst="rect">
            <a:avLst/>
          </a:prstGeom>
          <a:noFill/>
        </p:spPr>
        <p:txBody>
          <a:bodyPr wrap="square" rtlCol="0">
            <a:spAutoFit/>
          </a:bodyPr>
          <a:lstStyle/>
          <a:p>
            <a:r>
              <a:rPr lang="en-US" sz="2800" dirty="0"/>
              <a:t>$5</a:t>
            </a:r>
          </a:p>
        </p:txBody>
      </p:sp>
      <p:sp>
        <p:nvSpPr>
          <p:cNvPr id="14" name="TextBox 13">
            <a:extLst>
              <a:ext uri="{FF2B5EF4-FFF2-40B4-BE49-F238E27FC236}">
                <a16:creationId xmlns:a16="http://schemas.microsoft.com/office/drawing/2014/main" id="{F82213AF-B872-E7D2-E107-A59347B1AD19}"/>
              </a:ext>
            </a:extLst>
          </p:cNvPr>
          <p:cNvSpPr txBox="1"/>
          <p:nvPr/>
        </p:nvSpPr>
        <p:spPr>
          <a:xfrm>
            <a:off x="1511624" y="4600135"/>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sp>
        <p:nvSpPr>
          <p:cNvPr id="15" name="TextBox 14">
            <a:extLst>
              <a:ext uri="{FF2B5EF4-FFF2-40B4-BE49-F238E27FC236}">
                <a16:creationId xmlns:a16="http://schemas.microsoft.com/office/drawing/2014/main" id="{58146310-1EF2-9BF7-9273-4102A9828154}"/>
              </a:ext>
            </a:extLst>
          </p:cNvPr>
          <p:cNvSpPr txBox="1"/>
          <p:nvPr/>
        </p:nvSpPr>
        <p:spPr>
          <a:xfrm>
            <a:off x="1444559" y="3710585"/>
            <a:ext cx="1370079" cy="369332"/>
          </a:xfrm>
          <a:prstGeom prst="rect">
            <a:avLst/>
          </a:prstGeom>
          <a:noFill/>
        </p:spPr>
        <p:txBody>
          <a:bodyPr wrap="square" rtlCol="0">
            <a:spAutoFit/>
          </a:bodyPr>
          <a:lstStyle/>
          <a:p>
            <a:r>
              <a:rPr lang="en-US" dirty="0">
                <a:solidFill>
                  <a:schemeClr val="accent1"/>
                </a:solidFill>
              </a:rPr>
              <a:t>20 people</a:t>
            </a:r>
          </a:p>
        </p:txBody>
      </p:sp>
      <p:pic>
        <p:nvPicPr>
          <p:cNvPr id="16" name="Picture 15">
            <a:extLst>
              <a:ext uri="{FF2B5EF4-FFF2-40B4-BE49-F238E27FC236}">
                <a16:creationId xmlns:a16="http://schemas.microsoft.com/office/drawing/2014/main" id="{471A3714-0465-C7B5-DA3B-F71F31F332AE}"/>
              </a:ext>
            </a:extLst>
          </p:cNvPr>
          <p:cNvPicPr>
            <a:picLocks noChangeAspect="1"/>
          </p:cNvPicPr>
          <p:nvPr/>
        </p:nvPicPr>
        <p:blipFill>
          <a:blip r:embed="rId2"/>
          <a:stretch>
            <a:fillRect/>
          </a:stretch>
        </p:blipFill>
        <p:spPr>
          <a:xfrm>
            <a:off x="3351067" y="2631731"/>
            <a:ext cx="714523" cy="1078853"/>
          </a:xfrm>
          <a:prstGeom prst="rect">
            <a:avLst/>
          </a:prstGeom>
        </p:spPr>
      </p:pic>
      <p:pic>
        <p:nvPicPr>
          <p:cNvPr id="17" name="Picture 16" descr="Page 12 | Mortarboard Cap Images - Free Download on Freepik">
            <a:extLst>
              <a:ext uri="{FF2B5EF4-FFF2-40B4-BE49-F238E27FC236}">
                <a16:creationId xmlns:a16="http://schemas.microsoft.com/office/drawing/2014/main" id="{E0C9011B-B5FF-EA42-F38A-0D6C4D0B2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3616807" y="2600022"/>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4">
            <a:extLst>
              <a:ext uri="{FF2B5EF4-FFF2-40B4-BE49-F238E27FC236}">
                <a16:creationId xmlns:a16="http://schemas.microsoft.com/office/drawing/2014/main" id="{411E63B5-15D6-E09C-BE46-17093A2EDDB6}"/>
              </a:ext>
            </a:extLst>
          </p:cNvPr>
          <p:cNvPicPr>
            <a:picLocks noChangeAspect="1"/>
          </p:cNvPicPr>
          <p:nvPr/>
        </p:nvPicPr>
        <p:blipFill rotWithShape="1">
          <a:blip r:embed="rId4"/>
          <a:srcRect l="4952" t="6679" r="10267" b="6847"/>
          <a:stretch/>
        </p:blipFill>
        <p:spPr>
          <a:xfrm>
            <a:off x="3132860" y="3014496"/>
            <a:ext cx="436414" cy="313322"/>
          </a:xfrm>
          <a:prstGeom prst="rect">
            <a:avLst/>
          </a:prstGeom>
          <a:effectLst>
            <a:outerShdw blurRad="50800" dist="38100" dir="8100000" algn="tr" rotWithShape="0">
              <a:prstClr val="black">
                <a:alpha val="40000"/>
              </a:prstClr>
            </a:outerShdw>
          </a:effectLst>
        </p:spPr>
      </p:pic>
      <p:sp>
        <p:nvSpPr>
          <p:cNvPr id="19" name="TextBox 18">
            <a:extLst>
              <a:ext uri="{FF2B5EF4-FFF2-40B4-BE49-F238E27FC236}">
                <a16:creationId xmlns:a16="http://schemas.microsoft.com/office/drawing/2014/main" id="{7F2FD25E-3BFE-2CDF-A496-6EF5156BC832}"/>
              </a:ext>
            </a:extLst>
          </p:cNvPr>
          <p:cNvSpPr txBox="1"/>
          <p:nvPr/>
        </p:nvSpPr>
        <p:spPr>
          <a:xfrm>
            <a:off x="3132860" y="3710584"/>
            <a:ext cx="1370079" cy="369332"/>
          </a:xfrm>
          <a:prstGeom prst="rect">
            <a:avLst/>
          </a:prstGeom>
          <a:noFill/>
        </p:spPr>
        <p:txBody>
          <a:bodyPr wrap="square" rtlCol="0">
            <a:spAutoFit/>
          </a:bodyPr>
          <a:lstStyle/>
          <a:p>
            <a:r>
              <a:rPr lang="en-US" dirty="0">
                <a:solidFill>
                  <a:schemeClr val="accent1"/>
                </a:solidFill>
              </a:rPr>
              <a:t>15 people</a:t>
            </a:r>
          </a:p>
        </p:txBody>
      </p:sp>
      <p:sp>
        <p:nvSpPr>
          <p:cNvPr id="20" name="TextBox 19">
            <a:extLst>
              <a:ext uri="{FF2B5EF4-FFF2-40B4-BE49-F238E27FC236}">
                <a16:creationId xmlns:a16="http://schemas.microsoft.com/office/drawing/2014/main" id="{12E678DB-CCA5-9369-C5CE-1019E228B954}"/>
              </a:ext>
            </a:extLst>
          </p:cNvPr>
          <p:cNvSpPr txBox="1"/>
          <p:nvPr/>
        </p:nvSpPr>
        <p:spPr>
          <a:xfrm>
            <a:off x="3189141" y="5440040"/>
            <a:ext cx="626157" cy="523220"/>
          </a:xfrm>
          <a:prstGeom prst="rect">
            <a:avLst/>
          </a:prstGeom>
          <a:noFill/>
        </p:spPr>
        <p:txBody>
          <a:bodyPr wrap="square" rtlCol="0">
            <a:spAutoFit/>
          </a:bodyPr>
          <a:lstStyle/>
          <a:p>
            <a:r>
              <a:rPr lang="en-US" sz="2800" dirty="0"/>
              <a:t>$8</a:t>
            </a:r>
          </a:p>
        </p:txBody>
      </p:sp>
      <p:sp>
        <p:nvSpPr>
          <p:cNvPr id="21" name="TextBox 20">
            <a:extLst>
              <a:ext uri="{FF2B5EF4-FFF2-40B4-BE49-F238E27FC236}">
                <a16:creationId xmlns:a16="http://schemas.microsoft.com/office/drawing/2014/main" id="{9048F6EC-06D6-645E-2603-9DDC349F94E4}"/>
              </a:ext>
            </a:extLst>
          </p:cNvPr>
          <p:cNvSpPr txBox="1"/>
          <p:nvPr/>
        </p:nvSpPr>
        <p:spPr>
          <a:xfrm>
            <a:off x="3167577" y="4595609"/>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pic>
        <p:nvPicPr>
          <p:cNvPr id="22" name="Picture 21">
            <a:extLst>
              <a:ext uri="{FF2B5EF4-FFF2-40B4-BE49-F238E27FC236}">
                <a16:creationId xmlns:a16="http://schemas.microsoft.com/office/drawing/2014/main" id="{04043B39-3C8B-3607-B789-EEFC29D794EA}"/>
              </a:ext>
            </a:extLst>
          </p:cNvPr>
          <p:cNvPicPr>
            <a:picLocks noChangeAspect="1"/>
          </p:cNvPicPr>
          <p:nvPr/>
        </p:nvPicPr>
        <p:blipFill>
          <a:blip r:embed="rId2"/>
          <a:stretch>
            <a:fillRect/>
          </a:stretch>
        </p:blipFill>
        <p:spPr>
          <a:xfrm>
            <a:off x="5164623" y="2631731"/>
            <a:ext cx="714523" cy="1078853"/>
          </a:xfrm>
          <a:prstGeom prst="rect">
            <a:avLst/>
          </a:prstGeom>
        </p:spPr>
      </p:pic>
      <p:pic>
        <p:nvPicPr>
          <p:cNvPr id="23" name="Picture 22" descr="Page 12 | Mortarboard Cap Images - Free Download on Freepik">
            <a:extLst>
              <a:ext uri="{FF2B5EF4-FFF2-40B4-BE49-F238E27FC236}">
                <a16:creationId xmlns:a16="http://schemas.microsoft.com/office/drawing/2014/main" id="{BFB8436B-2335-8D00-E9DC-BE58F9B60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5430363" y="2600022"/>
            <a:ext cx="345869" cy="34417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3394D93-218C-D827-6EAB-5B13AB1E35D4}"/>
              </a:ext>
            </a:extLst>
          </p:cNvPr>
          <p:cNvSpPr txBox="1"/>
          <p:nvPr/>
        </p:nvSpPr>
        <p:spPr>
          <a:xfrm>
            <a:off x="4946416" y="3710584"/>
            <a:ext cx="1370079" cy="369332"/>
          </a:xfrm>
          <a:prstGeom prst="rect">
            <a:avLst/>
          </a:prstGeom>
          <a:noFill/>
        </p:spPr>
        <p:txBody>
          <a:bodyPr wrap="square" rtlCol="0">
            <a:spAutoFit/>
          </a:bodyPr>
          <a:lstStyle/>
          <a:p>
            <a:r>
              <a:rPr lang="en-US" dirty="0">
                <a:solidFill>
                  <a:schemeClr val="accent1"/>
                </a:solidFill>
              </a:rPr>
              <a:t>15 people</a:t>
            </a:r>
          </a:p>
        </p:txBody>
      </p:sp>
      <p:sp>
        <p:nvSpPr>
          <p:cNvPr id="25" name="TextBox 24">
            <a:extLst>
              <a:ext uri="{FF2B5EF4-FFF2-40B4-BE49-F238E27FC236}">
                <a16:creationId xmlns:a16="http://schemas.microsoft.com/office/drawing/2014/main" id="{8D7E5600-E248-FC2D-7578-C24ED1336B72}"/>
              </a:ext>
            </a:extLst>
          </p:cNvPr>
          <p:cNvSpPr txBox="1"/>
          <p:nvPr/>
        </p:nvSpPr>
        <p:spPr>
          <a:xfrm>
            <a:off x="5145042" y="5440040"/>
            <a:ext cx="1753964" cy="523220"/>
          </a:xfrm>
          <a:prstGeom prst="rect">
            <a:avLst/>
          </a:prstGeom>
          <a:noFill/>
        </p:spPr>
        <p:txBody>
          <a:bodyPr wrap="square" rtlCol="0">
            <a:spAutoFit/>
          </a:bodyPr>
          <a:lstStyle/>
          <a:p>
            <a:r>
              <a:rPr lang="en-US" sz="2800" dirty="0"/>
              <a:t>$8</a:t>
            </a:r>
          </a:p>
        </p:txBody>
      </p:sp>
      <p:sp>
        <p:nvSpPr>
          <p:cNvPr id="26" name="TextBox 25">
            <a:extLst>
              <a:ext uri="{FF2B5EF4-FFF2-40B4-BE49-F238E27FC236}">
                <a16:creationId xmlns:a16="http://schemas.microsoft.com/office/drawing/2014/main" id="{4BA1135F-32A4-D459-D8ED-49D136965644}"/>
              </a:ext>
            </a:extLst>
          </p:cNvPr>
          <p:cNvSpPr txBox="1"/>
          <p:nvPr/>
        </p:nvSpPr>
        <p:spPr>
          <a:xfrm>
            <a:off x="5124011" y="4595609"/>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pic>
        <p:nvPicPr>
          <p:cNvPr id="27" name="Picture 26">
            <a:extLst>
              <a:ext uri="{FF2B5EF4-FFF2-40B4-BE49-F238E27FC236}">
                <a16:creationId xmlns:a16="http://schemas.microsoft.com/office/drawing/2014/main" id="{3A9EA7F6-B0B0-F57B-C796-09E46A57EEE5}"/>
              </a:ext>
            </a:extLst>
          </p:cNvPr>
          <p:cNvPicPr>
            <a:picLocks noChangeAspect="1"/>
          </p:cNvPicPr>
          <p:nvPr/>
        </p:nvPicPr>
        <p:blipFill>
          <a:blip r:embed="rId2"/>
          <a:stretch>
            <a:fillRect/>
          </a:stretch>
        </p:blipFill>
        <p:spPr>
          <a:xfrm>
            <a:off x="6988360" y="2585564"/>
            <a:ext cx="714523" cy="1078853"/>
          </a:xfrm>
          <a:prstGeom prst="rect">
            <a:avLst/>
          </a:prstGeom>
        </p:spPr>
      </p:pic>
      <p:pic>
        <p:nvPicPr>
          <p:cNvPr id="28" name="Content Placeholder 4">
            <a:extLst>
              <a:ext uri="{FF2B5EF4-FFF2-40B4-BE49-F238E27FC236}">
                <a16:creationId xmlns:a16="http://schemas.microsoft.com/office/drawing/2014/main" id="{BDBA2DFD-7783-F28F-F714-34BAB07C6ED4}"/>
              </a:ext>
            </a:extLst>
          </p:cNvPr>
          <p:cNvPicPr>
            <a:picLocks noChangeAspect="1"/>
          </p:cNvPicPr>
          <p:nvPr/>
        </p:nvPicPr>
        <p:blipFill rotWithShape="1">
          <a:blip r:embed="rId4"/>
          <a:srcRect l="4952" t="6679" r="10267" b="6847"/>
          <a:stretch/>
        </p:blipFill>
        <p:spPr>
          <a:xfrm>
            <a:off x="6770153" y="2968329"/>
            <a:ext cx="436414" cy="313322"/>
          </a:xfrm>
          <a:prstGeom prst="rect">
            <a:avLst/>
          </a:prstGeom>
          <a:effectLst>
            <a:outerShdw blurRad="50800" dist="38100" dir="8100000" algn="tr" rotWithShape="0">
              <a:prstClr val="black">
                <a:alpha val="40000"/>
              </a:prstClr>
            </a:outerShdw>
          </a:effectLst>
        </p:spPr>
      </p:pic>
      <p:sp>
        <p:nvSpPr>
          <p:cNvPr id="29" name="TextBox 28">
            <a:extLst>
              <a:ext uri="{FF2B5EF4-FFF2-40B4-BE49-F238E27FC236}">
                <a16:creationId xmlns:a16="http://schemas.microsoft.com/office/drawing/2014/main" id="{C5BCC7F9-44E4-758E-1A2F-C646F248FB95}"/>
              </a:ext>
            </a:extLst>
          </p:cNvPr>
          <p:cNvSpPr txBox="1"/>
          <p:nvPr/>
        </p:nvSpPr>
        <p:spPr>
          <a:xfrm>
            <a:off x="6770153" y="3664417"/>
            <a:ext cx="1370079" cy="369332"/>
          </a:xfrm>
          <a:prstGeom prst="rect">
            <a:avLst/>
          </a:prstGeom>
          <a:noFill/>
        </p:spPr>
        <p:txBody>
          <a:bodyPr wrap="square" rtlCol="0">
            <a:spAutoFit/>
          </a:bodyPr>
          <a:lstStyle/>
          <a:p>
            <a:r>
              <a:rPr lang="en-US" dirty="0">
                <a:solidFill>
                  <a:schemeClr val="accent1"/>
                </a:solidFill>
              </a:rPr>
              <a:t>15 people</a:t>
            </a:r>
          </a:p>
        </p:txBody>
      </p:sp>
      <p:sp>
        <p:nvSpPr>
          <p:cNvPr id="30" name="TextBox 29">
            <a:extLst>
              <a:ext uri="{FF2B5EF4-FFF2-40B4-BE49-F238E27FC236}">
                <a16:creationId xmlns:a16="http://schemas.microsoft.com/office/drawing/2014/main" id="{D7CA3A43-0C95-0C03-A4A3-78ECB830254C}"/>
              </a:ext>
            </a:extLst>
          </p:cNvPr>
          <p:cNvSpPr txBox="1"/>
          <p:nvPr/>
        </p:nvSpPr>
        <p:spPr>
          <a:xfrm>
            <a:off x="6829035" y="4576636"/>
            <a:ext cx="626157" cy="523220"/>
          </a:xfrm>
          <a:prstGeom prst="rect">
            <a:avLst/>
          </a:prstGeom>
          <a:noFill/>
        </p:spPr>
        <p:txBody>
          <a:bodyPr wrap="square" rtlCol="0">
            <a:spAutoFit/>
          </a:bodyPr>
          <a:lstStyle/>
          <a:p>
            <a:r>
              <a:rPr lang="en-US" sz="2800" dirty="0"/>
              <a:t>$2</a:t>
            </a:r>
          </a:p>
        </p:txBody>
      </p:sp>
      <p:sp>
        <p:nvSpPr>
          <p:cNvPr id="31" name="TextBox 30">
            <a:extLst>
              <a:ext uri="{FF2B5EF4-FFF2-40B4-BE49-F238E27FC236}">
                <a16:creationId xmlns:a16="http://schemas.microsoft.com/office/drawing/2014/main" id="{9A937CE5-0DC1-D7E8-C0C8-718C45FC25F9}"/>
              </a:ext>
            </a:extLst>
          </p:cNvPr>
          <p:cNvSpPr txBox="1"/>
          <p:nvPr/>
        </p:nvSpPr>
        <p:spPr>
          <a:xfrm>
            <a:off x="6770002" y="5407633"/>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pic>
        <p:nvPicPr>
          <p:cNvPr id="32" name="Picture 31">
            <a:extLst>
              <a:ext uri="{FF2B5EF4-FFF2-40B4-BE49-F238E27FC236}">
                <a16:creationId xmlns:a16="http://schemas.microsoft.com/office/drawing/2014/main" id="{EAA4E722-9F25-5E71-2A28-FC7B1B9DF3D5}"/>
              </a:ext>
            </a:extLst>
          </p:cNvPr>
          <p:cNvPicPr>
            <a:picLocks noChangeAspect="1"/>
          </p:cNvPicPr>
          <p:nvPr/>
        </p:nvPicPr>
        <p:blipFill>
          <a:blip r:embed="rId2"/>
          <a:stretch>
            <a:fillRect/>
          </a:stretch>
        </p:blipFill>
        <p:spPr>
          <a:xfrm>
            <a:off x="8673977" y="2631730"/>
            <a:ext cx="714523" cy="1078853"/>
          </a:xfrm>
          <a:prstGeom prst="rect">
            <a:avLst/>
          </a:prstGeom>
        </p:spPr>
      </p:pic>
      <p:sp>
        <p:nvSpPr>
          <p:cNvPr id="35" name="TextBox 34">
            <a:extLst>
              <a:ext uri="{FF2B5EF4-FFF2-40B4-BE49-F238E27FC236}">
                <a16:creationId xmlns:a16="http://schemas.microsoft.com/office/drawing/2014/main" id="{1AB90A68-B9E4-2A61-5DEC-53F57527F631}"/>
              </a:ext>
            </a:extLst>
          </p:cNvPr>
          <p:cNvSpPr txBox="1"/>
          <p:nvPr/>
        </p:nvSpPr>
        <p:spPr>
          <a:xfrm>
            <a:off x="8467196" y="3652764"/>
            <a:ext cx="1370079" cy="369332"/>
          </a:xfrm>
          <a:prstGeom prst="rect">
            <a:avLst/>
          </a:prstGeom>
          <a:noFill/>
        </p:spPr>
        <p:txBody>
          <a:bodyPr wrap="square" rtlCol="0">
            <a:spAutoFit/>
          </a:bodyPr>
          <a:lstStyle/>
          <a:p>
            <a:r>
              <a:rPr lang="en-US" dirty="0">
                <a:solidFill>
                  <a:schemeClr val="accent1"/>
                </a:solidFill>
              </a:rPr>
              <a:t>20 people</a:t>
            </a:r>
          </a:p>
        </p:txBody>
      </p:sp>
      <p:sp>
        <p:nvSpPr>
          <p:cNvPr id="36" name="TextBox 35">
            <a:extLst>
              <a:ext uri="{FF2B5EF4-FFF2-40B4-BE49-F238E27FC236}">
                <a16:creationId xmlns:a16="http://schemas.microsoft.com/office/drawing/2014/main" id="{E5604EBB-F206-2726-7F4B-FF464F660E11}"/>
              </a:ext>
            </a:extLst>
          </p:cNvPr>
          <p:cNvSpPr txBox="1"/>
          <p:nvPr/>
        </p:nvSpPr>
        <p:spPr>
          <a:xfrm>
            <a:off x="8597790" y="4573762"/>
            <a:ext cx="626157" cy="523220"/>
          </a:xfrm>
          <a:prstGeom prst="rect">
            <a:avLst/>
          </a:prstGeom>
          <a:noFill/>
        </p:spPr>
        <p:txBody>
          <a:bodyPr wrap="square" rtlCol="0">
            <a:spAutoFit/>
          </a:bodyPr>
          <a:lstStyle/>
          <a:p>
            <a:r>
              <a:rPr lang="en-US" sz="2800" dirty="0"/>
              <a:t>$1</a:t>
            </a:r>
          </a:p>
        </p:txBody>
      </p:sp>
      <p:sp>
        <p:nvSpPr>
          <p:cNvPr id="37" name="TextBox 36">
            <a:extLst>
              <a:ext uri="{FF2B5EF4-FFF2-40B4-BE49-F238E27FC236}">
                <a16:creationId xmlns:a16="http://schemas.microsoft.com/office/drawing/2014/main" id="{BF55E7E2-6EA1-88A8-B5EA-F5C67F3016B4}"/>
              </a:ext>
            </a:extLst>
          </p:cNvPr>
          <p:cNvSpPr txBox="1"/>
          <p:nvPr/>
        </p:nvSpPr>
        <p:spPr>
          <a:xfrm>
            <a:off x="8538757" y="5404759"/>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pic>
        <p:nvPicPr>
          <p:cNvPr id="39" name="Picture 38">
            <a:extLst>
              <a:ext uri="{FF2B5EF4-FFF2-40B4-BE49-F238E27FC236}">
                <a16:creationId xmlns:a16="http://schemas.microsoft.com/office/drawing/2014/main" id="{D7E11EE8-13B9-F23F-1BE0-639DAFB8815B}"/>
              </a:ext>
            </a:extLst>
          </p:cNvPr>
          <p:cNvPicPr>
            <a:picLocks noChangeAspect="1"/>
          </p:cNvPicPr>
          <p:nvPr/>
        </p:nvPicPr>
        <p:blipFill>
          <a:blip r:embed="rId2"/>
          <a:stretch>
            <a:fillRect/>
          </a:stretch>
        </p:blipFill>
        <p:spPr>
          <a:xfrm>
            <a:off x="10213066" y="2631730"/>
            <a:ext cx="714523" cy="1078853"/>
          </a:xfrm>
          <a:prstGeom prst="rect">
            <a:avLst/>
          </a:prstGeom>
        </p:spPr>
      </p:pic>
      <p:sp>
        <p:nvSpPr>
          <p:cNvPr id="40" name="TextBox 39">
            <a:extLst>
              <a:ext uri="{FF2B5EF4-FFF2-40B4-BE49-F238E27FC236}">
                <a16:creationId xmlns:a16="http://schemas.microsoft.com/office/drawing/2014/main" id="{44B0DF64-CA99-E7C7-4C9B-AE70FC327D72}"/>
              </a:ext>
            </a:extLst>
          </p:cNvPr>
          <p:cNvSpPr txBox="1"/>
          <p:nvPr/>
        </p:nvSpPr>
        <p:spPr>
          <a:xfrm>
            <a:off x="10006285" y="3652764"/>
            <a:ext cx="1370079" cy="369332"/>
          </a:xfrm>
          <a:prstGeom prst="rect">
            <a:avLst/>
          </a:prstGeom>
          <a:noFill/>
        </p:spPr>
        <p:txBody>
          <a:bodyPr wrap="square" rtlCol="0">
            <a:spAutoFit/>
          </a:bodyPr>
          <a:lstStyle/>
          <a:p>
            <a:r>
              <a:rPr lang="en-US" dirty="0">
                <a:solidFill>
                  <a:schemeClr val="accent1"/>
                </a:solidFill>
              </a:rPr>
              <a:t>15 people</a:t>
            </a:r>
          </a:p>
        </p:txBody>
      </p:sp>
      <p:sp>
        <p:nvSpPr>
          <p:cNvPr id="41" name="TextBox 40">
            <a:extLst>
              <a:ext uri="{FF2B5EF4-FFF2-40B4-BE49-F238E27FC236}">
                <a16:creationId xmlns:a16="http://schemas.microsoft.com/office/drawing/2014/main" id="{9FC2DBF9-BE7A-E98A-064D-11385D23137E}"/>
              </a:ext>
            </a:extLst>
          </p:cNvPr>
          <p:cNvSpPr txBox="1"/>
          <p:nvPr/>
        </p:nvSpPr>
        <p:spPr>
          <a:xfrm>
            <a:off x="10136879" y="4573762"/>
            <a:ext cx="626157" cy="523220"/>
          </a:xfrm>
          <a:prstGeom prst="rect">
            <a:avLst/>
          </a:prstGeom>
          <a:noFill/>
        </p:spPr>
        <p:txBody>
          <a:bodyPr wrap="square" rtlCol="0">
            <a:spAutoFit/>
          </a:bodyPr>
          <a:lstStyle/>
          <a:p>
            <a:r>
              <a:rPr lang="en-US" sz="2800" dirty="0"/>
              <a:t>$2</a:t>
            </a:r>
          </a:p>
        </p:txBody>
      </p:sp>
      <p:sp>
        <p:nvSpPr>
          <p:cNvPr id="42" name="TextBox 41">
            <a:extLst>
              <a:ext uri="{FF2B5EF4-FFF2-40B4-BE49-F238E27FC236}">
                <a16:creationId xmlns:a16="http://schemas.microsoft.com/office/drawing/2014/main" id="{0299F114-F4BD-CFC5-2959-42B8F695D4CA}"/>
              </a:ext>
            </a:extLst>
          </p:cNvPr>
          <p:cNvSpPr txBox="1"/>
          <p:nvPr/>
        </p:nvSpPr>
        <p:spPr>
          <a:xfrm>
            <a:off x="10077846" y="5404759"/>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5B6C21-B7A5-8032-8470-E139C05DB867}"/>
                  </a:ext>
                </a:extLst>
              </p:cNvPr>
              <p:cNvSpPr txBox="1"/>
              <p:nvPr/>
            </p:nvSpPr>
            <p:spPr>
              <a:xfrm>
                <a:off x="10509070" y="56231"/>
                <a:ext cx="1578769" cy="461665"/>
              </a:xfrm>
              <a:prstGeom prst="rect">
                <a:avLst/>
              </a:prstGeom>
              <a:noFill/>
            </p:spPr>
            <p:txBody>
              <a:bodyPr wrap="square">
                <a:spAutoFit/>
              </a:bodyPr>
              <a:lstStyle/>
              <a:p>
                <a:r>
                  <a:rPr lang="en-US" sz="2400" dirty="0">
                    <a:solidFill>
                      <a:schemeClr val="accent1"/>
                    </a:solidFill>
                  </a:rPr>
                  <a:t>ATE </a:t>
                </a:r>
                <a14:m>
                  <m:oMath xmlns:m="http://schemas.openxmlformats.org/officeDocument/2006/math">
                    <m:r>
                      <a:rPr lang="en-US" sz="2400" b="0" i="1" smtClean="0">
                        <a:solidFill>
                          <a:schemeClr val="accent1"/>
                        </a:solidFill>
                        <a:latin typeface="Cambria Math" panose="02040503050406030204" pitchFamily="18" charset="0"/>
                      </a:rPr>
                      <m:t>=$4.3</m:t>
                    </m:r>
                  </m:oMath>
                </a14:m>
                <a:endParaRPr lang="en-US" sz="2400" dirty="0">
                  <a:solidFill>
                    <a:schemeClr val="accent1"/>
                  </a:solidFill>
                </a:endParaRPr>
              </a:p>
            </p:txBody>
          </p:sp>
        </mc:Choice>
        <mc:Fallback xmlns="">
          <p:sp>
            <p:nvSpPr>
              <p:cNvPr id="43" name="TextBox 42">
                <a:extLst>
                  <a:ext uri="{FF2B5EF4-FFF2-40B4-BE49-F238E27FC236}">
                    <a16:creationId xmlns:a16="http://schemas.microsoft.com/office/drawing/2014/main" id="{E85B6C21-B7A5-8032-8470-E139C05DB867}"/>
                  </a:ext>
                </a:extLst>
              </p:cNvPr>
              <p:cNvSpPr txBox="1">
                <a:spLocks noRot="1" noChangeAspect="1" noMove="1" noResize="1" noEditPoints="1" noAdjustHandles="1" noChangeArrowheads="1" noChangeShapeType="1" noTextEdit="1"/>
              </p:cNvSpPr>
              <p:nvPr/>
            </p:nvSpPr>
            <p:spPr>
              <a:xfrm>
                <a:off x="10509070" y="56231"/>
                <a:ext cx="1578769" cy="461665"/>
              </a:xfrm>
              <a:prstGeom prst="rect">
                <a:avLst/>
              </a:prstGeom>
              <a:blipFill>
                <a:blip r:embed="rId6"/>
                <a:stretch>
                  <a:fillRect l="-6400"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069AF53-861D-D350-0608-A40D7BFBA851}"/>
                  </a:ext>
                </a:extLst>
              </p:cNvPr>
              <p:cNvSpPr txBox="1"/>
              <p:nvPr/>
            </p:nvSpPr>
            <p:spPr>
              <a:xfrm>
                <a:off x="10390271" y="525454"/>
                <a:ext cx="1927057" cy="461665"/>
              </a:xfrm>
              <a:prstGeom prst="rect">
                <a:avLst/>
              </a:prstGeom>
              <a:noFill/>
            </p:spPr>
            <p:txBody>
              <a:bodyPr wrap="square">
                <a:spAutoFit/>
              </a:bodyPr>
              <a:lstStyle/>
              <a:p>
                <a:r>
                  <a:rPr lang="en-US" sz="2400" dirty="0">
                    <a:solidFill>
                      <a:schemeClr val="accent1"/>
                    </a:solidFill>
                  </a:rPr>
                  <a:t>LATE </a:t>
                </a:r>
                <a14:m>
                  <m:oMath xmlns:m="http://schemas.openxmlformats.org/officeDocument/2006/math">
                    <m:r>
                      <a:rPr lang="en-US" sz="2400" b="0" i="1" smtClean="0">
                        <a:solidFill>
                          <a:schemeClr val="accent1"/>
                        </a:solidFill>
                        <a:latin typeface="Cambria Math" panose="02040503050406030204" pitchFamily="18" charset="0"/>
                      </a:rPr>
                      <m:t>=$4</m:t>
                    </m:r>
                  </m:oMath>
                </a14:m>
                <a:endParaRPr lang="en-US" sz="2400" dirty="0">
                  <a:solidFill>
                    <a:schemeClr val="accent1"/>
                  </a:solidFill>
                </a:endParaRPr>
              </a:p>
            </p:txBody>
          </p:sp>
        </mc:Choice>
        <mc:Fallback xmlns="">
          <p:sp>
            <p:nvSpPr>
              <p:cNvPr id="44" name="TextBox 43">
                <a:extLst>
                  <a:ext uri="{FF2B5EF4-FFF2-40B4-BE49-F238E27FC236}">
                    <a16:creationId xmlns:a16="http://schemas.microsoft.com/office/drawing/2014/main" id="{C069AF53-861D-D350-0608-A40D7BFBA851}"/>
                  </a:ext>
                </a:extLst>
              </p:cNvPr>
              <p:cNvSpPr txBox="1">
                <a:spLocks noRot="1" noChangeAspect="1" noMove="1" noResize="1" noEditPoints="1" noAdjustHandles="1" noChangeArrowheads="1" noChangeShapeType="1" noTextEdit="1"/>
              </p:cNvSpPr>
              <p:nvPr/>
            </p:nvSpPr>
            <p:spPr>
              <a:xfrm>
                <a:off x="10390271" y="525454"/>
                <a:ext cx="1927057" cy="461665"/>
              </a:xfrm>
              <a:prstGeom prst="rect">
                <a:avLst/>
              </a:prstGeom>
              <a:blipFill>
                <a:blip r:embed="rId7"/>
                <a:stretch>
                  <a:fillRect l="-4545" t="-8108" b="-29730"/>
                </a:stretch>
              </a:blipFill>
            </p:spPr>
            <p:txBody>
              <a:bodyPr/>
              <a:lstStyle/>
              <a:p>
                <a:r>
                  <a:rPr lang="en-US">
                    <a:noFill/>
                  </a:rPr>
                  <a:t> </a:t>
                </a:r>
              </a:p>
            </p:txBody>
          </p:sp>
        </mc:Fallback>
      </mc:AlternateContent>
    </p:spTree>
    <p:extLst>
      <p:ext uri="{BB962C8B-B14F-4D97-AF65-F5344CB8AC3E}">
        <p14:creationId xmlns:p14="http://schemas.microsoft.com/office/powerpoint/2010/main" val="3096979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BFDF-E406-229F-7AA2-15D60E840916}"/>
              </a:ext>
            </a:extLst>
          </p:cNvPr>
          <p:cNvSpPr>
            <a:spLocks noGrp="1"/>
          </p:cNvSpPr>
          <p:nvPr>
            <p:ph type="title"/>
          </p:nvPr>
        </p:nvSpPr>
        <p:spPr>
          <a:xfrm>
            <a:off x="300943" y="22680"/>
            <a:ext cx="10515600" cy="1325563"/>
          </a:xfrm>
        </p:spPr>
        <p:txBody>
          <a:bodyPr/>
          <a:lstStyle/>
          <a:p>
            <a:r>
              <a:rPr lang="en-US" dirty="0"/>
              <a:t>What does our experiment do?</a:t>
            </a:r>
          </a:p>
        </p:txBody>
      </p:sp>
      <p:pic>
        <p:nvPicPr>
          <p:cNvPr id="4" name="Picture 3">
            <a:extLst>
              <a:ext uri="{FF2B5EF4-FFF2-40B4-BE49-F238E27FC236}">
                <a16:creationId xmlns:a16="http://schemas.microsoft.com/office/drawing/2014/main" id="{9789F9E7-B983-43BC-A33C-950E44D5AD03}"/>
              </a:ext>
            </a:extLst>
          </p:cNvPr>
          <p:cNvPicPr>
            <a:picLocks noChangeAspect="1"/>
          </p:cNvPicPr>
          <p:nvPr/>
        </p:nvPicPr>
        <p:blipFill>
          <a:blip r:embed="rId2"/>
          <a:stretch>
            <a:fillRect/>
          </a:stretch>
        </p:blipFill>
        <p:spPr>
          <a:xfrm>
            <a:off x="1662766" y="2631732"/>
            <a:ext cx="714523" cy="1078853"/>
          </a:xfrm>
          <a:prstGeom prst="rect">
            <a:avLst/>
          </a:prstGeom>
        </p:spPr>
      </p:pic>
      <p:pic>
        <p:nvPicPr>
          <p:cNvPr id="5" name="Picture 4" descr="Page 12 | Mortarboard Cap Images - Free Download on Freepik">
            <a:extLst>
              <a:ext uri="{FF2B5EF4-FFF2-40B4-BE49-F238E27FC236}">
                <a16:creationId xmlns:a16="http://schemas.microsoft.com/office/drawing/2014/main" id="{5F560325-F1C3-2599-5FC9-ACB96649A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1928506" y="2600023"/>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a:extLst>
              <a:ext uri="{FF2B5EF4-FFF2-40B4-BE49-F238E27FC236}">
                <a16:creationId xmlns:a16="http://schemas.microsoft.com/office/drawing/2014/main" id="{B0E08697-0934-800F-A052-806922383048}"/>
              </a:ext>
            </a:extLst>
          </p:cNvPr>
          <p:cNvPicPr>
            <a:picLocks noChangeAspect="1"/>
          </p:cNvPicPr>
          <p:nvPr/>
        </p:nvPicPr>
        <p:blipFill rotWithShape="1">
          <a:blip r:embed="rId4"/>
          <a:srcRect l="4952" t="6679" r="10267" b="6847"/>
          <a:stretch/>
        </p:blipFill>
        <p:spPr>
          <a:xfrm>
            <a:off x="1444559" y="3014497"/>
            <a:ext cx="436414" cy="313322"/>
          </a:xfrm>
          <a:prstGeom prst="rect">
            <a:avLst/>
          </a:prstGeom>
          <a:effectLst>
            <a:outerShdw blurRad="50800" dist="38100" dir="8100000" algn="tr" rotWithShape="0">
              <a:prstClr val="black">
                <a:alpha val="40000"/>
              </a:prstClr>
            </a:outerShdw>
          </a:effectLst>
        </p:spPr>
      </p:pic>
      <p:pic>
        <p:nvPicPr>
          <p:cNvPr id="7" name="Picture 2" descr="Money Stack | Totally Accurate BattleGrounds Wiki | Fandom">
            <a:extLst>
              <a:ext uri="{FF2B5EF4-FFF2-40B4-BE49-F238E27FC236}">
                <a16:creationId xmlns:a16="http://schemas.microsoft.com/office/drawing/2014/main" id="{CBB8EB54-6767-3FDA-0C10-C0ACE1505B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04" y="4531857"/>
            <a:ext cx="587696" cy="5848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oney Stack | Totally Accurate BattleGrounds Wiki | Fandom">
            <a:extLst>
              <a:ext uri="{FF2B5EF4-FFF2-40B4-BE49-F238E27FC236}">
                <a16:creationId xmlns:a16="http://schemas.microsoft.com/office/drawing/2014/main" id="{8F6E13DB-9FDB-B2AC-B603-A761377760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926" y="5407633"/>
            <a:ext cx="587696" cy="5848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age 12 | Mortarboard Cap Images - Free Download on Freepik">
            <a:extLst>
              <a:ext uri="{FF2B5EF4-FFF2-40B4-BE49-F238E27FC236}">
                <a16:creationId xmlns:a16="http://schemas.microsoft.com/office/drawing/2014/main" id="{0CA455CD-F48E-D7FD-7F38-9E9D30530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586266" y="5407633"/>
            <a:ext cx="316779" cy="31522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348C733-CEC6-B7E0-6E80-33DC2231089C}"/>
              </a:ext>
            </a:extLst>
          </p:cNvPr>
          <p:cNvSpPr txBox="1"/>
          <p:nvPr/>
        </p:nvSpPr>
        <p:spPr>
          <a:xfrm>
            <a:off x="1532655" y="5444566"/>
            <a:ext cx="1753964" cy="523220"/>
          </a:xfrm>
          <a:prstGeom prst="rect">
            <a:avLst/>
          </a:prstGeom>
          <a:noFill/>
        </p:spPr>
        <p:txBody>
          <a:bodyPr wrap="square" rtlCol="0">
            <a:spAutoFit/>
          </a:bodyPr>
          <a:lstStyle/>
          <a:p>
            <a:r>
              <a:rPr lang="en-US" sz="2800" dirty="0"/>
              <a:t>$5</a:t>
            </a:r>
          </a:p>
        </p:txBody>
      </p:sp>
      <p:sp>
        <p:nvSpPr>
          <p:cNvPr id="14" name="TextBox 13">
            <a:extLst>
              <a:ext uri="{FF2B5EF4-FFF2-40B4-BE49-F238E27FC236}">
                <a16:creationId xmlns:a16="http://schemas.microsoft.com/office/drawing/2014/main" id="{F82213AF-B872-E7D2-E107-A59347B1AD19}"/>
              </a:ext>
            </a:extLst>
          </p:cNvPr>
          <p:cNvSpPr txBox="1"/>
          <p:nvPr/>
        </p:nvSpPr>
        <p:spPr>
          <a:xfrm>
            <a:off x="1511624" y="4600135"/>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sp>
        <p:nvSpPr>
          <p:cNvPr id="15" name="TextBox 14">
            <a:extLst>
              <a:ext uri="{FF2B5EF4-FFF2-40B4-BE49-F238E27FC236}">
                <a16:creationId xmlns:a16="http://schemas.microsoft.com/office/drawing/2014/main" id="{58146310-1EF2-9BF7-9273-4102A9828154}"/>
              </a:ext>
            </a:extLst>
          </p:cNvPr>
          <p:cNvSpPr txBox="1"/>
          <p:nvPr/>
        </p:nvSpPr>
        <p:spPr>
          <a:xfrm>
            <a:off x="1444559" y="3710585"/>
            <a:ext cx="1370079" cy="369332"/>
          </a:xfrm>
          <a:prstGeom prst="rect">
            <a:avLst/>
          </a:prstGeom>
          <a:noFill/>
        </p:spPr>
        <p:txBody>
          <a:bodyPr wrap="square" rtlCol="0">
            <a:spAutoFit/>
          </a:bodyPr>
          <a:lstStyle/>
          <a:p>
            <a:r>
              <a:rPr lang="en-US" dirty="0">
                <a:solidFill>
                  <a:schemeClr val="accent1"/>
                </a:solidFill>
              </a:rPr>
              <a:t>20 people</a:t>
            </a:r>
          </a:p>
        </p:txBody>
      </p:sp>
      <p:pic>
        <p:nvPicPr>
          <p:cNvPr id="16" name="Picture 15">
            <a:extLst>
              <a:ext uri="{FF2B5EF4-FFF2-40B4-BE49-F238E27FC236}">
                <a16:creationId xmlns:a16="http://schemas.microsoft.com/office/drawing/2014/main" id="{471A3714-0465-C7B5-DA3B-F71F31F332AE}"/>
              </a:ext>
            </a:extLst>
          </p:cNvPr>
          <p:cNvPicPr>
            <a:picLocks noChangeAspect="1"/>
          </p:cNvPicPr>
          <p:nvPr/>
        </p:nvPicPr>
        <p:blipFill>
          <a:blip r:embed="rId2"/>
          <a:stretch>
            <a:fillRect/>
          </a:stretch>
        </p:blipFill>
        <p:spPr>
          <a:xfrm>
            <a:off x="3351067" y="2631731"/>
            <a:ext cx="714523" cy="1078853"/>
          </a:xfrm>
          <a:prstGeom prst="rect">
            <a:avLst/>
          </a:prstGeom>
        </p:spPr>
      </p:pic>
      <p:pic>
        <p:nvPicPr>
          <p:cNvPr id="17" name="Picture 16" descr="Page 12 | Mortarboard Cap Images - Free Download on Freepik">
            <a:extLst>
              <a:ext uri="{FF2B5EF4-FFF2-40B4-BE49-F238E27FC236}">
                <a16:creationId xmlns:a16="http://schemas.microsoft.com/office/drawing/2014/main" id="{E0C9011B-B5FF-EA42-F38A-0D6C4D0B2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3616807" y="2600022"/>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4">
            <a:extLst>
              <a:ext uri="{FF2B5EF4-FFF2-40B4-BE49-F238E27FC236}">
                <a16:creationId xmlns:a16="http://schemas.microsoft.com/office/drawing/2014/main" id="{411E63B5-15D6-E09C-BE46-17093A2EDDB6}"/>
              </a:ext>
            </a:extLst>
          </p:cNvPr>
          <p:cNvPicPr>
            <a:picLocks noChangeAspect="1"/>
          </p:cNvPicPr>
          <p:nvPr/>
        </p:nvPicPr>
        <p:blipFill rotWithShape="1">
          <a:blip r:embed="rId4"/>
          <a:srcRect l="4952" t="6679" r="10267" b="6847"/>
          <a:stretch/>
        </p:blipFill>
        <p:spPr>
          <a:xfrm>
            <a:off x="3132860" y="3014496"/>
            <a:ext cx="436414" cy="313322"/>
          </a:xfrm>
          <a:prstGeom prst="rect">
            <a:avLst/>
          </a:prstGeom>
          <a:effectLst>
            <a:outerShdw blurRad="50800" dist="38100" dir="8100000" algn="tr" rotWithShape="0">
              <a:prstClr val="black">
                <a:alpha val="40000"/>
              </a:prstClr>
            </a:outerShdw>
          </a:effectLst>
        </p:spPr>
      </p:pic>
      <p:sp>
        <p:nvSpPr>
          <p:cNvPr id="19" name="TextBox 18">
            <a:extLst>
              <a:ext uri="{FF2B5EF4-FFF2-40B4-BE49-F238E27FC236}">
                <a16:creationId xmlns:a16="http://schemas.microsoft.com/office/drawing/2014/main" id="{7F2FD25E-3BFE-2CDF-A496-6EF5156BC832}"/>
              </a:ext>
            </a:extLst>
          </p:cNvPr>
          <p:cNvSpPr txBox="1"/>
          <p:nvPr/>
        </p:nvSpPr>
        <p:spPr>
          <a:xfrm>
            <a:off x="3132860" y="3710584"/>
            <a:ext cx="1370079" cy="369332"/>
          </a:xfrm>
          <a:prstGeom prst="rect">
            <a:avLst/>
          </a:prstGeom>
          <a:noFill/>
        </p:spPr>
        <p:txBody>
          <a:bodyPr wrap="square" rtlCol="0">
            <a:spAutoFit/>
          </a:bodyPr>
          <a:lstStyle/>
          <a:p>
            <a:r>
              <a:rPr lang="en-US" dirty="0">
                <a:solidFill>
                  <a:schemeClr val="accent1"/>
                </a:solidFill>
              </a:rPr>
              <a:t>15 people</a:t>
            </a:r>
          </a:p>
        </p:txBody>
      </p:sp>
      <p:sp>
        <p:nvSpPr>
          <p:cNvPr id="20" name="TextBox 19">
            <a:extLst>
              <a:ext uri="{FF2B5EF4-FFF2-40B4-BE49-F238E27FC236}">
                <a16:creationId xmlns:a16="http://schemas.microsoft.com/office/drawing/2014/main" id="{12E678DB-CCA5-9369-C5CE-1019E228B954}"/>
              </a:ext>
            </a:extLst>
          </p:cNvPr>
          <p:cNvSpPr txBox="1"/>
          <p:nvPr/>
        </p:nvSpPr>
        <p:spPr>
          <a:xfrm>
            <a:off x="3189141" y="5440040"/>
            <a:ext cx="626157" cy="523220"/>
          </a:xfrm>
          <a:prstGeom prst="rect">
            <a:avLst/>
          </a:prstGeom>
          <a:noFill/>
        </p:spPr>
        <p:txBody>
          <a:bodyPr wrap="square" rtlCol="0">
            <a:spAutoFit/>
          </a:bodyPr>
          <a:lstStyle/>
          <a:p>
            <a:r>
              <a:rPr lang="en-US" sz="2800" dirty="0"/>
              <a:t>$8</a:t>
            </a:r>
          </a:p>
        </p:txBody>
      </p:sp>
      <p:sp>
        <p:nvSpPr>
          <p:cNvPr id="21" name="TextBox 20">
            <a:extLst>
              <a:ext uri="{FF2B5EF4-FFF2-40B4-BE49-F238E27FC236}">
                <a16:creationId xmlns:a16="http://schemas.microsoft.com/office/drawing/2014/main" id="{9048F6EC-06D6-645E-2603-9DDC349F94E4}"/>
              </a:ext>
            </a:extLst>
          </p:cNvPr>
          <p:cNvSpPr txBox="1"/>
          <p:nvPr/>
        </p:nvSpPr>
        <p:spPr>
          <a:xfrm>
            <a:off x="3167577" y="4595609"/>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pic>
        <p:nvPicPr>
          <p:cNvPr id="22" name="Picture 21">
            <a:extLst>
              <a:ext uri="{FF2B5EF4-FFF2-40B4-BE49-F238E27FC236}">
                <a16:creationId xmlns:a16="http://schemas.microsoft.com/office/drawing/2014/main" id="{04043B39-3C8B-3607-B789-EEFC29D794EA}"/>
              </a:ext>
            </a:extLst>
          </p:cNvPr>
          <p:cNvPicPr>
            <a:picLocks noChangeAspect="1"/>
          </p:cNvPicPr>
          <p:nvPr/>
        </p:nvPicPr>
        <p:blipFill>
          <a:blip r:embed="rId2"/>
          <a:stretch>
            <a:fillRect/>
          </a:stretch>
        </p:blipFill>
        <p:spPr>
          <a:xfrm>
            <a:off x="5164623" y="2631731"/>
            <a:ext cx="714523" cy="1078853"/>
          </a:xfrm>
          <a:prstGeom prst="rect">
            <a:avLst/>
          </a:prstGeom>
        </p:spPr>
      </p:pic>
      <p:pic>
        <p:nvPicPr>
          <p:cNvPr id="23" name="Picture 22" descr="Page 12 | Mortarboard Cap Images - Free Download on Freepik">
            <a:extLst>
              <a:ext uri="{FF2B5EF4-FFF2-40B4-BE49-F238E27FC236}">
                <a16:creationId xmlns:a16="http://schemas.microsoft.com/office/drawing/2014/main" id="{BFB8436B-2335-8D00-E9DC-BE58F9B60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5430363" y="2600022"/>
            <a:ext cx="345869" cy="34417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3394D93-218C-D827-6EAB-5B13AB1E35D4}"/>
              </a:ext>
            </a:extLst>
          </p:cNvPr>
          <p:cNvSpPr txBox="1"/>
          <p:nvPr/>
        </p:nvSpPr>
        <p:spPr>
          <a:xfrm>
            <a:off x="4946416" y="3710584"/>
            <a:ext cx="1370079" cy="369332"/>
          </a:xfrm>
          <a:prstGeom prst="rect">
            <a:avLst/>
          </a:prstGeom>
          <a:noFill/>
        </p:spPr>
        <p:txBody>
          <a:bodyPr wrap="square" rtlCol="0">
            <a:spAutoFit/>
          </a:bodyPr>
          <a:lstStyle/>
          <a:p>
            <a:r>
              <a:rPr lang="en-US" dirty="0">
                <a:solidFill>
                  <a:schemeClr val="accent1"/>
                </a:solidFill>
              </a:rPr>
              <a:t>15 people</a:t>
            </a:r>
          </a:p>
        </p:txBody>
      </p:sp>
      <p:sp>
        <p:nvSpPr>
          <p:cNvPr id="25" name="TextBox 24">
            <a:extLst>
              <a:ext uri="{FF2B5EF4-FFF2-40B4-BE49-F238E27FC236}">
                <a16:creationId xmlns:a16="http://schemas.microsoft.com/office/drawing/2014/main" id="{8D7E5600-E248-FC2D-7578-C24ED1336B72}"/>
              </a:ext>
            </a:extLst>
          </p:cNvPr>
          <p:cNvSpPr txBox="1"/>
          <p:nvPr/>
        </p:nvSpPr>
        <p:spPr>
          <a:xfrm>
            <a:off x="5145042" y="5440040"/>
            <a:ext cx="1753964" cy="523220"/>
          </a:xfrm>
          <a:prstGeom prst="rect">
            <a:avLst/>
          </a:prstGeom>
          <a:noFill/>
        </p:spPr>
        <p:txBody>
          <a:bodyPr wrap="square" rtlCol="0">
            <a:spAutoFit/>
          </a:bodyPr>
          <a:lstStyle/>
          <a:p>
            <a:r>
              <a:rPr lang="en-US" sz="2800" dirty="0"/>
              <a:t>$8</a:t>
            </a:r>
          </a:p>
        </p:txBody>
      </p:sp>
      <p:sp>
        <p:nvSpPr>
          <p:cNvPr id="26" name="TextBox 25">
            <a:extLst>
              <a:ext uri="{FF2B5EF4-FFF2-40B4-BE49-F238E27FC236}">
                <a16:creationId xmlns:a16="http://schemas.microsoft.com/office/drawing/2014/main" id="{4BA1135F-32A4-D459-D8ED-49D136965644}"/>
              </a:ext>
            </a:extLst>
          </p:cNvPr>
          <p:cNvSpPr txBox="1"/>
          <p:nvPr/>
        </p:nvSpPr>
        <p:spPr>
          <a:xfrm>
            <a:off x="5124011" y="4595609"/>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pic>
        <p:nvPicPr>
          <p:cNvPr id="27" name="Picture 26">
            <a:extLst>
              <a:ext uri="{FF2B5EF4-FFF2-40B4-BE49-F238E27FC236}">
                <a16:creationId xmlns:a16="http://schemas.microsoft.com/office/drawing/2014/main" id="{3A9EA7F6-B0B0-F57B-C796-09E46A57EEE5}"/>
              </a:ext>
            </a:extLst>
          </p:cNvPr>
          <p:cNvPicPr>
            <a:picLocks noChangeAspect="1"/>
          </p:cNvPicPr>
          <p:nvPr/>
        </p:nvPicPr>
        <p:blipFill>
          <a:blip r:embed="rId2"/>
          <a:stretch>
            <a:fillRect/>
          </a:stretch>
        </p:blipFill>
        <p:spPr>
          <a:xfrm>
            <a:off x="6988360" y="2585564"/>
            <a:ext cx="714523" cy="1078853"/>
          </a:xfrm>
          <a:prstGeom prst="rect">
            <a:avLst/>
          </a:prstGeom>
        </p:spPr>
      </p:pic>
      <p:pic>
        <p:nvPicPr>
          <p:cNvPr id="28" name="Content Placeholder 4">
            <a:extLst>
              <a:ext uri="{FF2B5EF4-FFF2-40B4-BE49-F238E27FC236}">
                <a16:creationId xmlns:a16="http://schemas.microsoft.com/office/drawing/2014/main" id="{BDBA2DFD-7783-F28F-F714-34BAB07C6ED4}"/>
              </a:ext>
            </a:extLst>
          </p:cNvPr>
          <p:cNvPicPr>
            <a:picLocks noChangeAspect="1"/>
          </p:cNvPicPr>
          <p:nvPr/>
        </p:nvPicPr>
        <p:blipFill rotWithShape="1">
          <a:blip r:embed="rId4"/>
          <a:srcRect l="4952" t="6679" r="10267" b="6847"/>
          <a:stretch/>
        </p:blipFill>
        <p:spPr>
          <a:xfrm>
            <a:off x="6770153" y="2968329"/>
            <a:ext cx="436414" cy="313322"/>
          </a:xfrm>
          <a:prstGeom prst="rect">
            <a:avLst/>
          </a:prstGeom>
          <a:effectLst>
            <a:outerShdw blurRad="50800" dist="38100" dir="8100000" algn="tr" rotWithShape="0">
              <a:prstClr val="black">
                <a:alpha val="40000"/>
              </a:prstClr>
            </a:outerShdw>
          </a:effectLst>
        </p:spPr>
      </p:pic>
      <p:sp>
        <p:nvSpPr>
          <p:cNvPr id="29" name="TextBox 28">
            <a:extLst>
              <a:ext uri="{FF2B5EF4-FFF2-40B4-BE49-F238E27FC236}">
                <a16:creationId xmlns:a16="http://schemas.microsoft.com/office/drawing/2014/main" id="{C5BCC7F9-44E4-758E-1A2F-C646F248FB95}"/>
              </a:ext>
            </a:extLst>
          </p:cNvPr>
          <p:cNvSpPr txBox="1"/>
          <p:nvPr/>
        </p:nvSpPr>
        <p:spPr>
          <a:xfrm>
            <a:off x="6770153" y="3664417"/>
            <a:ext cx="1370079" cy="369332"/>
          </a:xfrm>
          <a:prstGeom prst="rect">
            <a:avLst/>
          </a:prstGeom>
          <a:noFill/>
        </p:spPr>
        <p:txBody>
          <a:bodyPr wrap="square" rtlCol="0">
            <a:spAutoFit/>
          </a:bodyPr>
          <a:lstStyle/>
          <a:p>
            <a:r>
              <a:rPr lang="en-US" dirty="0">
                <a:solidFill>
                  <a:schemeClr val="accent1"/>
                </a:solidFill>
              </a:rPr>
              <a:t>15 people</a:t>
            </a:r>
          </a:p>
        </p:txBody>
      </p:sp>
      <p:sp>
        <p:nvSpPr>
          <p:cNvPr id="30" name="TextBox 29">
            <a:extLst>
              <a:ext uri="{FF2B5EF4-FFF2-40B4-BE49-F238E27FC236}">
                <a16:creationId xmlns:a16="http://schemas.microsoft.com/office/drawing/2014/main" id="{D7CA3A43-0C95-0C03-A4A3-78ECB830254C}"/>
              </a:ext>
            </a:extLst>
          </p:cNvPr>
          <p:cNvSpPr txBox="1"/>
          <p:nvPr/>
        </p:nvSpPr>
        <p:spPr>
          <a:xfrm>
            <a:off x="6829035" y="4576636"/>
            <a:ext cx="626157" cy="523220"/>
          </a:xfrm>
          <a:prstGeom prst="rect">
            <a:avLst/>
          </a:prstGeom>
          <a:noFill/>
        </p:spPr>
        <p:txBody>
          <a:bodyPr wrap="square" rtlCol="0">
            <a:spAutoFit/>
          </a:bodyPr>
          <a:lstStyle/>
          <a:p>
            <a:r>
              <a:rPr lang="en-US" sz="2800" dirty="0"/>
              <a:t>$2</a:t>
            </a:r>
          </a:p>
        </p:txBody>
      </p:sp>
      <p:sp>
        <p:nvSpPr>
          <p:cNvPr id="31" name="TextBox 30">
            <a:extLst>
              <a:ext uri="{FF2B5EF4-FFF2-40B4-BE49-F238E27FC236}">
                <a16:creationId xmlns:a16="http://schemas.microsoft.com/office/drawing/2014/main" id="{9A937CE5-0DC1-D7E8-C0C8-718C45FC25F9}"/>
              </a:ext>
            </a:extLst>
          </p:cNvPr>
          <p:cNvSpPr txBox="1"/>
          <p:nvPr/>
        </p:nvSpPr>
        <p:spPr>
          <a:xfrm>
            <a:off x="6770002" y="5407633"/>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pic>
        <p:nvPicPr>
          <p:cNvPr id="32" name="Picture 31">
            <a:extLst>
              <a:ext uri="{FF2B5EF4-FFF2-40B4-BE49-F238E27FC236}">
                <a16:creationId xmlns:a16="http://schemas.microsoft.com/office/drawing/2014/main" id="{EAA4E722-9F25-5E71-2A28-FC7B1B9DF3D5}"/>
              </a:ext>
            </a:extLst>
          </p:cNvPr>
          <p:cNvPicPr>
            <a:picLocks noChangeAspect="1"/>
          </p:cNvPicPr>
          <p:nvPr/>
        </p:nvPicPr>
        <p:blipFill>
          <a:blip r:embed="rId2"/>
          <a:stretch>
            <a:fillRect/>
          </a:stretch>
        </p:blipFill>
        <p:spPr>
          <a:xfrm>
            <a:off x="8673977" y="2631730"/>
            <a:ext cx="714523" cy="1078853"/>
          </a:xfrm>
          <a:prstGeom prst="rect">
            <a:avLst/>
          </a:prstGeom>
        </p:spPr>
      </p:pic>
      <p:sp>
        <p:nvSpPr>
          <p:cNvPr id="35" name="TextBox 34">
            <a:extLst>
              <a:ext uri="{FF2B5EF4-FFF2-40B4-BE49-F238E27FC236}">
                <a16:creationId xmlns:a16="http://schemas.microsoft.com/office/drawing/2014/main" id="{1AB90A68-B9E4-2A61-5DEC-53F57527F631}"/>
              </a:ext>
            </a:extLst>
          </p:cNvPr>
          <p:cNvSpPr txBox="1"/>
          <p:nvPr/>
        </p:nvSpPr>
        <p:spPr>
          <a:xfrm>
            <a:off x="8467196" y="3652764"/>
            <a:ext cx="1370079" cy="369332"/>
          </a:xfrm>
          <a:prstGeom prst="rect">
            <a:avLst/>
          </a:prstGeom>
          <a:noFill/>
        </p:spPr>
        <p:txBody>
          <a:bodyPr wrap="square" rtlCol="0">
            <a:spAutoFit/>
          </a:bodyPr>
          <a:lstStyle/>
          <a:p>
            <a:r>
              <a:rPr lang="en-US" dirty="0">
                <a:solidFill>
                  <a:schemeClr val="accent1"/>
                </a:solidFill>
              </a:rPr>
              <a:t>20 people</a:t>
            </a:r>
          </a:p>
        </p:txBody>
      </p:sp>
      <p:sp>
        <p:nvSpPr>
          <p:cNvPr id="36" name="TextBox 35">
            <a:extLst>
              <a:ext uri="{FF2B5EF4-FFF2-40B4-BE49-F238E27FC236}">
                <a16:creationId xmlns:a16="http://schemas.microsoft.com/office/drawing/2014/main" id="{E5604EBB-F206-2726-7F4B-FF464F660E11}"/>
              </a:ext>
            </a:extLst>
          </p:cNvPr>
          <p:cNvSpPr txBox="1"/>
          <p:nvPr/>
        </p:nvSpPr>
        <p:spPr>
          <a:xfrm>
            <a:off x="8597790" y="4573762"/>
            <a:ext cx="626157" cy="523220"/>
          </a:xfrm>
          <a:prstGeom prst="rect">
            <a:avLst/>
          </a:prstGeom>
          <a:noFill/>
        </p:spPr>
        <p:txBody>
          <a:bodyPr wrap="square" rtlCol="0">
            <a:spAutoFit/>
          </a:bodyPr>
          <a:lstStyle/>
          <a:p>
            <a:r>
              <a:rPr lang="en-US" sz="2800" dirty="0"/>
              <a:t>$1</a:t>
            </a:r>
          </a:p>
        </p:txBody>
      </p:sp>
      <p:sp>
        <p:nvSpPr>
          <p:cNvPr id="37" name="TextBox 36">
            <a:extLst>
              <a:ext uri="{FF2B5EF4-FFF2-40B4-BE49-F238E27FC236}">
                <a16:creationId xmlns:a16="http://schemas.microsoft.com/office/drawing/2014/main" id="{BF55E7E2-6EA1-88A8-B5EA-F5C67F3016B4}"/>
              </a:ext>
            </a:extLst>
          </p:cNvPr>
          <p:cNvSpPr txBox="1"/>
          <p:nvPr/>
        </p:nvSpPr>
        <p:spPr>
          <a:xfrm>
            <a:off x="8538757" y="5404759"/>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pic>
        <p:nvPicPr>
          <p:cNvPr id="39" name="Picture 38">
            <a:extLst>
              <a:ext uri="{FF2B5EF4-FFF2-40B4-BE49-F238E27FC236}">
                <a16:creationId xmlns:a16="http://schemas.microsoft.com/office/drawing/2014/main" id="{D7E11EE8-13B9-F23F-1BE0-639DAFB8815B}"/>
              </a:ext>
            </a:extLst>
          </p:cNvPr>
          <p:cNvPicPr>
            <a:picLocks noChangeAspect="1"/>
          </p:cNvPicPr>
          <p:nvPr/>
        </p:nvPicPr>
        <p:blipFill>
          <a:blip r:embed="rId2"/>
          <a:stretch>
            <a:fillRect/>
          </a:stretch>
        </p:blipFill>
        <p:spPr>
          <a:xfrm>
            <a:off x="10213066" y="2631730"/>
            <a:ext cx="714523" cy="1078853"/>
          </a:xfrm>
          <a:prstGeom prst="rect">
            <a:avLst/>
          </a:prstGeom>
        </p:spPr>
      </p:pic>
      <p:sp>
        <p:nvSpPr>
          <p:cNvPr id="40" name="TextBox 39">
            <a:extLst>
              <a:ext uri="{FF2B5EF4-FFF2-40B4-BE49-F238E27FC236}">
                <a16:creationId xmlns:a16="http://schemas.microsoft.com/office/drawing/2014/main" id="{44B0DF64-CA99-E7C7-4C9B-AE70FC327D72}"/>
              </a:ext>
            </a:extLst>
          </p:cNvPr>
          <p:cNvSpPr txBox="1"/>
          <p:nvPr/>
        </p:nvSpPr>
        <p:spPr>
          <a:xfrm>
            <a:off x="10006285" y="3652764"/>
            <a:ext cx="1370079" cy="369332"/>
          </a:xfrm>
          <a:prstGeom prst="rect">
            <a:avLst/>
          </a:prstGeom>
          <a:noFill/>
        </p:spPr>
        <p:txBody>
          <a:bodyPr wrap="square" rtlCol="0">
            <a:spAutoFit/>
          </a:bodyPr>
          <a:lstStyle/>
          <a:p>
            <a:r>
              <a:rPr lang="en-US" dirty="0">
                <a:solidFill>
                  <a:schemeClr val="accent1"/>
                </a:solidFill>
              </a:rPr>
              <a:t>15 people</a:t>
            </a:r>
          </a:p>
        </p:txBody>
      </p:sp>
      <p:sp>
        <p:nvSpPr>
          <p:cNvPr id="41" name="TextBox 40">
            <a:extLst>
              <a:ext uri="{FF2B5EF4-FFF2-40B4-BE49-F238E27FC236}">
                <a16:creationId xmlns:a16="http://schemas.microsoft.com/office/drawing/2014/main" id="{9FC2DBF9-BE7A-E98A-064D-11385D23137E}"/>
              </a:ext>
            </a:extLst>
          </p:cNvPr>
          <p:cNvSpPr txBox="1"/>
          <p:nvPr/>
        </p:nvSpPr>
        <p:spPr>
          <a:xfrm>
            <a:off x="10136879" y="4573762"/>
            <a:ext cx="626157" cy="523220"/>
          </a:xfrm>
          <a:prstGeom prst="rect">
            <a:avLst/>
          </a:prstGeom>
          <a:noFill/>
        </p:spPr>
        <p:txBody>
          <a:bodyPr wrap="square" rtlCol="0">
            <a:spAutoFit/>
          </a:bodyPr>
          <a:lstStyle/>
          <a:p>
            <a:r>
              <a:rPr lang="en-US" sz="2800" dirty="0"/>
              <a:t>$2</a:t>
            </a:r>
          </a:p>
        </p:txBody>
      </p:sp>
      <p:sp>
        <p:nvSpPr>
          <p:cNvPr id="42" name="TextBox 41">
            <a:extLst>
              <a:ext uri="{FF2B5EF4-FFF2-40B4-BE49-F238E27FC236}">
                <a16:creationId xmlns:a16="http://schemas.microsoft.com/office/drawing/2014/main" id="{0299F114-F4BD-CFC5-2959-42B8F695D4CA}"/>
              </a:ext>
            </a:extLst>
          </p:cNvPr>
          <p:cNvSpPr txBox="1"/>
          <p:nvPr/>
        </p:nvSpPr>
        <p:spPr>
          <a:xfrm>
            <a:off x="10077846" y="5404759"/>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B2786F-325E-8CCB-C906-5CF562D4B487}"/>
                  </a:ext>
                </a:extLst>
              </p:cNvPr>
              <p:cNvSpPr txBox="1"/>
              <p:nvPr/>
            </p:nvSpPr>
            <p:spPr>
              <a:xfrm>
                <a:off x="10509070" y="56231"/>
                <a:ext cx="1578769" cy="461665"/>
              </a:xfrm>
              <a:prstGeom prst="rect">
                <a:avLst/>
              </a:prstGeom>
              <a:noFill/>
            </p:spPr>
            <p:txBody>
              <a:bodyPr wrap="square">
                <a:spAutoFit/>
              </a:bodyPr>
              <a:lstStyle/>
              <a:p>
                <a:r>
                  <a:rPr lang="en-US" sz="2400" dirty="0">
                    <a:solidFill>
                      <a:schemeClr val="accent1"/>
                    </a:solidFill>
                  </a:rPr>
                  <a:t>ATE </a:t>
                </a:r>
                <a14:m>
                  <m:oMath xmlns:m="http://schemas.openxmlformats.org/officeDocument/2006/math">
                    <m:r>
                      <a:rPr lang="en-US" sz="2400" b="0" i="1" smtClean="0">
                        <a:solidFill>
                          <a:schemeClr val="accent1"/>
                        </a:solidFill>
                        <a:latin typeface="Cambria Math" panose="02040503050406030204" pitchFamily="18" charset="0"/>
                      </a:rPr>
                      <m:t>=$4.3</m:t>
                    </m:r>
                  </m:oMath>
                </a14:m>
                <a:endParaRPr lang="en-US" sz="2400" dirty="0">
                  <a:solidFill>
                    <a:schemeClr val="accent1"/>
                  </a:solidFill>
                </a:endParaRPr>
              </a:p>
            </p:txBody>
          </p:sp>
        </mc:Choice>
        <mc:Fallback xmlns="">
          <p:sp>
            <p:nvSpPr>
              <p:cNvPr id="3" name="TextBox 2">
                <a:extLst>
                  <a:ext uri="{FF2B5EF4-FFF2-40B4-BE49-F238E27FC236}">
                    <a16:creationId xmlns:a16="http://schemas.microsoft.com/office/drawing/2014/main" id="{DFB2786F-325E-8CCB-C906-5CF562D4B487}"/>
                  </a:ext>
                </a:extLst>
              </p:cNvPr>
              <p:cNvSpPr txBox="1">
                <a:spLocks noRot="1" noChangeAspect="1" noMove="1" noResize="1" noEditPoints="1" noAdjustHandles="1" noChangeArrowheads="1" noChangeShapeType="1" noTextEdit="1"/>
              </p:cNvSpPr>
              <p:nvPr/>
            </p:nvSpPr>
            <p:spPr>
              <a:xfrm>
                <a:off x="10509070" y="56231"/>
                <a:ext cx="1578769" cy="461665"/>
              </a:xfrm>
              <a:prstGeom prst="rect">
                <a:avLst/>
              </a:prstGeom>
              <a:blipFill>
                <a:blip r:embed="rId6"/>
                <a:stretch>
                  <a:fillRect l="-6400"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F86C19-385D-E0C2-41D7-E4B078261AE6}"/>
                  </a:ext>
                </a:extLst>
              </p:cNvPr>
              <p:cNvSpPr txBox="1"/>
              <p:nvPr/>
            </p:nvSpPr>
            <p:spPr>
              <a:xfrm>
                <a:off x="10390271" y="525454"/>
                <a:ext cx="1927057" cy="461665"/>
              </a:xfrm>
              <a:prstGeom prst="rect">
                <a:avLst/>
              </a:prstGeom>
              <a:noFill/>
            </p:spPr>
            <p:txBody>
              <a:bodyPr wrap="square">
                <a:spAutoFit/>
              </a:bodyPr>
              <a:lstStyle/>
              <a:p>
                <a:r>
                  <a:rPr lang="en-US" sz="2400" dirty="0">
                    <a:solidFill>
                      <a:schemeClr val="accent1"/>
                    </a:solidFill>
                  </a:rPr>
                  <a:t>LATE </a:t>
                </a:r>
                <a14:m>
                  <m:oMath xmlns:m="http://schemas.openxmlformats.org/officeDocument/2006/math">
                    <m:r>
                      <a:rPr lang="en-US" sz="2400" b="0" i="1" smtClean="0">
                        <a:solidFill>
                          <a:schemeClr val="accent1"/>
                        </a:solidFill>
                        <a:latin typeface="Cambria Math" panose="02040503050406030204" pitchFamily="18" charset="0"/>
                      </a:rPr>
                      <m:t>=$4</m:t>
                    </m:r>
                  </m:oMath>
                </a14:m>
                <a:endParaRPr lang="en-US" sz="2400" dirty="0">
                  <a:solidFill>
                    <a:schemeClr val="accent1"/>
                  </a:solidFill>
                </a:endParaRPr>
              </a:p>
            </p:txBody>
          </p:sp>
        </mc:Choice>
        <mc:Fallback xmlns="">
          <p:sp>
            <p:nvSpPr>
              <p:cNvPr id="10" name="TextBox 9">
                <a:extLst>
                  <a:ext uri="{FF2B5EF4-FFF2-40B4-BE49-F238E27FC236}">
                    <a16:creationId xmlns:a16="http://schemas.microsoft.com/office/drawing/2014/main" id="{F5F86C19-385D-E0C2-41D7-E4B078261AE6}"/>
                  </a:ext>
                </a:extLst>
              </p:cNvPr>
              <p:cNvSpPr txBox="1">
                <a:spLocks noRot="1" noChangeAspect="1" noMove="1" noResize="1" noEditPoints="1" noAdjustHandles="1" noChangeArrowheads="1" noChangeShapeType="1" noTextEdit="1"/>
              </p:cNvSpPr>
              <p:nvPr/>
            </p:nvSpPr>
            <p:spPr>
              <a:xfrm>
                <a:off x="10390271" y="525454"/>
                <a:ext cx="1927057" cy="461665"/>
              </a:xfrm>
              <a:prstGeom prst="rect">
                <a:avLst/>
              </a:prstGeom>
              <a:blipFill>
                <a:blip r:embed="rId7"/>
                <a:stretch>
                  <a:fillRect l="-4545" t="-8108" b="-2973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0B6FAC9-066A-5A92-5B97-5E23349DD3D6}"/>
              </a:ext>
            </a:extLst>
          </p:cNvPr>
          <p:cNvSpPr txBox="1"/>
          <p:nvPr/>
        </p:nvSpPr>
        <p:spPr>
          <a:xfrm>
            <a:off x="838200" y="1089959"/>
            <a:ext cx="8403325" cy="461665"/>
          </a:xfrm>
          <a:prstGeom prst="rect">
            <a:avLst/>
          </a:prstGeom>
          <a:noFill/>
        </p:spPr>
        <p:txBody>
          <a:bodyPr wrap="square" rtlCol="0">
            <a:spAutoFit/>
          </a:bodyPr>
          <a:lstStyle/>
          <a:p>
            <a:r>
              <a:rPr lang="en-US" sz="2400" dirty="0">
                <a:solidFill>
                  <a:schemeClr val="accent1"/>
                </a:solidFill>
              </a:rPr>
              <a:t>(Average in treatment group) – (Average in control group)</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801FA1A-9C9C-B819-D718-562936B25FA3}"/>
                  </a:ext>
                </a:extLst>
              </p:cNvPr>
              <p:cNvSpPr txBox="1"/>
              <p:nvPr/>
            </p:nvSpPr>
            <p:spPr>
              <a:xfrm>
                <a:off x="429095" y="1640788"/>
                <a:ext cx="9471056"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chemeClr val="accent1"/>
                              </a:solidFill>
                              <a:latin typeface="Cambria Math" panose="02040503050406030204" pitchFamily="18" charset="0"/>
                            </a:rPr>
                          </m:ctrlPr>
                        </m:fPr>
                        <m:num>
                          <m:r>
                            <a:rPr lang="en-US" sz="2400" b="0" i="1" smtClean="0">
                              <a:solidFill>
                                <a:schemeClr val="accent1"/>
                              </a:solidFill>
                              <a:latin typeface="Cambria Math" panose="02040503050406030204" pitchFamily="18" charset="0"/>
                            </a:rPr>
                            <m:t>1</m:t>
                          </m:r>
                        </m:num>
                        <m:den>
                          <m:r>
                            <a:rPr lang="en-US" sz="2400" b="0" i="1" smtClean="0">
                              <a:solidFill>
                                <a:schemeClr val="accent1"/>
                              </a:solidFill>
                              <a:latin typeface="Cambria Math" panose="02040503050406030204" pitchFamily="18" charset="0"/>
                            </a:rPr>
                            <m:t>50</m:t>
                          </m:r>
                        </m:den>
                      </m:f>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20×5+15×8+15×2</m:t>
                          </m:r>
                        </m:e>
                      </m:d>
                      <m:r>
                        <a:rPr lang="en-US" sz="2400" b="0" i="1" smtClean="0">
                          <a:solidFill>
                            <a:schemeClr val="accent1"/>
                          </a:solidFill>
                          <a:latin typeface="Cambria Math" panose="02040503050406030204" pitchFamily="18" charset="0"/>
                        </a:rPr>
                        <m:t>−</m:t>
                      </m:r>
                      <m:f>
                        <m:fPr>
                          <m:ctrlPr>
                            <a:rPr lang="en-US" sz="2400" b="0" i="1" smtClean="0">
                              <a:solidFill>
                                <a:schemeClr val="accent1"/>
                              </a:solidFill>
                              <a:latin typeface="Cambria Math" panose="02040503050406030204" pitchFamily="18" charset="0"/>
                            </a:rPr>
                          </m:ctrlPr>
                        </m:fPr>
                        <m:num>
                          <m:r>
                            <a:rPr lang="en-US" sz="2400" b="0" i="1" smtClean="0">
                              <a:solidFill>
                                <a:schemeClr val="accent1"/>
                              </a:solidFill>
                              <a:latin typeface="Cambria Math" panose="02040503050406030204" pitchFamily="18" charset="0"/>
                            </a:rPr>
                            <m:t>1</m:t>
                          </m:r>
                        </m:num>
                        <m:den>
                          <m:r>
                            <a:rPr lang="en-US" sz="2400" b="0" i="1" smtClean="0">
                              <a:solidFill>
                                <a:schemeClr val="accent1"/>
                              </a:solidFill>
                              <a:latin typeface="Cambria Math" panose="02040503050406030204" pitchFamily="18" charset="0"/>
                            </a:rPr>
                            <m:t>50</m:t>
                          </m:r>
                        </m:den>
                      </m:f>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15×8+20×1+15×2</m:t>
                          </m:r>
                        </m:e>
                      </m:d>
                      <m:r>
                        <a:rPr lang="en-US" sz="2400" b="0" i="1" smtClean="0">
                          <a:solidFill>
                            <a:schemeClr val="accent1"/>
                          </a:solidFill>
                          <a:latin typeface="Cambria Math" panose="02040503050406030204" pitchFamily="18" charset="0"/>
                        </a:rPr>
                        <m:t>=$1.6</m:t>
                      </m:r>
                    </m:oMath>
                  </m:oMathPara>
                </a14:m>
                <a:endParaRPr lang="en-US" sz="2400" dirty="0">
                  <a:solidFill>
                    <a:schemeClr val="accent1"/>
                  </a:solidFill>
                </a:endParaRPr>
              </a:p>
            </p:txBody>
          </p:sp>
        </mc:Choice>
        <mc:Fallback xmlns="">
          <p:sp>
            <p:nvSpPr>
              <p:cNvPr id="12" name="TextBox 11">
                <a:extLst>
                  <a:ext uri="{FF2B5EF4-FFF2-40B4-BE49-F238E27FC236}">
                    <a16:creationId xmlns:a16="http://schemas.microsoft.com/office/drawing/2014/main" id="{0801FA1A-9C9C-B819-D718-562936B25FA3}"/>
                  </a:ext>
                </a:extLst>
              </p:cNvPr>
              <p:cNvSpPr txBox="1">
                <a:spLocks noRot="1" noChangeAspect="1" noMove="1" noResize="1" noEditPoints="1" noAdjustHandles="1" noChangeArrowheads="1" noChangeShapeType="1" noTextEdit="1"/>
              </p:cNvSpPr>
              <p:nvPr/>
            </p:nvSpPr>
            <p:spPr>
              <a:xfrm>
                <a:off x="429095" y="1640788"/>
                <a:ext cx="9471056" cy="786177"/>
              </a:xfrm>
              <a:prstGeom prst="rect">
                <a:avLst/>
              </a:prstGeom>
              <a:blipFill>
                <a:blip r:embed="rId8"/>
                <a:stretch>
                  <a:fillRect b="-6349"/>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55106C3A-B600-34F3-4C41-A230717874B3}"/>
              </a:ext>
            </a:extLst>
          </p:cNvPr>
          <p:cNvSpPr txBox="1"/>
          <p:nvPr/>
        </p:nvSpPr>
        <p:spPr>
          <a:xfrm rot="655103">
            <a:off x="9288375" y="1483261"/>
            <a:ext cx="1987864" cy="954107"/>
          </a:xfrm>
          <a:prstGeom prst="rect">
            <a:avLst/>
          </a:prstGeom>
          <a:noFill/>
        </p:spPr>
        <p:txBody>
          <a:bodyPr wrap="square" rtlCol="0">
            <a:spAutoFit/>
          </a:bodyPr>
          <a:lstStyle/>
          <a:p>
            <a:pPr algn="ctr"/>
            <a:r>
              <a:rPr lang="en-US" sz="2800" b="1" dirty="0">
                <a:solidFill>
                  <a:schemeClr val="accent2"/>
                </a:solidFill>
              </a:rPr>
              <a:t>That’s not right!!!</a:t>
            </a:r>
          </a:p>
        </p:txBody>
      </p:sp>
    </p:spTree>
    <p:extLst>
      <p:ext uri="{BB962C8B-B14F-4D97-AF65-F5344CB8AC3E}">
        <p14:creationId xmlns:p14="http://schemas.microsoft.com/office/powerpoint/2010/main" val="79439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CB93-146E-8FDB-E460-FB4D43334C86}"/>
              </a:ext>
            </a:extLst>
          </p:cNvPr>
          <p:cNvSpPr>
            <a:spLocks noGrp="1"/>
          </p:cNvSpPr>
          <p:nvPr>
            <p:ph type="title"/>
          </p:nvPr>
        </p:nvSpPr>
        <p:spPr>
          <a:xfrm>
            <a:off x="801985" y="214584"/>
            <a:ext cx="10515600" cy="1325563"/>
          </a:xfrm>
        </p:spPr>
        <p:txBody>
          <a:bodyPr/>
          <a:lstStyle/>
          <a:p>
            <a:r>
              <a:rPr lang="en-US" dirty="0"/>
              <a:t>How to fix it!</a:t>
            </a:r>
          </a:p>
        </p:txBody>
      </p:sp>
      <p:sp>
        <p:nvSpPr>
          <p:cNvPr id="3" name="Content Placeholder 2">
            <a:extLst>
              <a:ext uri="{FF2B5EF4-FFF2-40B4-BE49-F238E27FC236}">
                <a16:creationId xmlns:a16="http://schemas.microsoft.com/office/drawing/2014/main" id="{E0C2D30E-92D6-69C2-0572-D6674F51A0F5}"/>
              </a:ext>
            </a:extLst>
          </p:cNvPr>
          <p:cNvSpPr>
            <a:spLocks noGrp="1"/>
          </p:cNvSpPr>
          <p:nvPr>
            <p:ph idx="1"/>
          </p:nvPr>
        </p:nvSpPr>
        <p:spPr>
          <a:xfrm>
            <a:off x="693048" y="1411659"/>
            <a:ext cx="10515600" cy="4351338"/>
          </a:xfrm>
        </p:spPr>
        <p:txBody>
          <a:bodyPr/>
          <a:lstStyle/>
          <a:p>
            <a:r>
              <a:rPr lang="en-US" dirty="0"/>
              <a:t>Intuitively, the problem is that we’re not taking into account the effect of             on  </a:t>
            </a:r>
          </a:p>
          <a:p>
            <a:endParaRPr lang="en-US" dirty="0"/>
          </a:p>
          <a:p>
            <a:r>
              <a:rPr lang="en-US" dirty="0"/>
              <a:t>We’re computing the effect of             on</a:t>
            </a:r>
          </a:p>
          <a:p>
            <a:r>
              <a:rPr lang="en-US" dirty="0"/>
              <a:t>We want the effect of           on</a:t>
            </a:r>
          </a:p>
          <a:p>
            <a:endParaRPr lang="en-US" dirty="0"/>
          </a:p>
          <a:p>
            <a:r>
              <a:rPr lang="en-US" dirty="0"/>
              <a:t>Morally:  </a:t>
            </a:r>
          </a:p>
        </p:txBody>
      </p:sp>
      <p:grpSp>
        <p:nvGrpSpPr>
          <p:cNvPr id="63" name="Group 62">
            <a:extLst>
              <a:ext uri="{FF2B5EF4-FFF2-40B4-BE49-F238E27FC236}">
                <a16:creationId xmlns:a16="http://schemas.microsoft.com/office/drawing/2014/main" id="{ADFBC01C-377F-0332-E490-05CCFBFBDECC}"/>
              </a:ext>
            </a:extLst>
          </p:cNvPr>
          <p:cNvGrpSpPr/>
          <p:nvPr/>
        </p:nvGrpSpPr>
        <p:grpSpPr>
          <a:xfrm>
            <a:off x="2378504" y="1747076"/>
            <a:ext cx="1992029" cy="683728"/>
            <a:chOff x="2378504" y="1747076"/>
            <a:chExt cx="1992029" cy="683728"/>
          </a:xfrm>
        </p:grpSpPr>
        <p:pic>
          <p:nvPicPr>
            <p:cNvPr id="40" name="Content Placeholder 4">
              <a:extLst>
                <a:ext uri="{FF2B5EF4-FFF2-40B4-BE49-F238E27FC236}">
                  <a16:creationId xmlns:a16="http://schemas.microsoft.com/office/drawing/2014/main" id="{4B14FBD9-E059-5718-A5BE-BF0DEF9D1C35}"/>
                </a:ext>
              </a:extLst>
            </p:cNvPr>
            <p:cNvPicPr>
              <a:picLocks noChangeAspect="1"/>
            </p:cNvPicPr>
            <p:nvPr/>
          </p:nvPicPr>
          <p:blipFill rotWithShape="1">
            <a:blip r:embed="rId2"/>
            <a:srcRect l="4952" t="6679" r="10267" b="6847"/>
            <a:stretch/>
          </p:blipFill>
          <p:spPr>
            <a:xfrm>
              <a:off x="2378504" y="1829803"/>
              <a:ext cx="721884" cy="518274"/>
            </a:xfrm>
            <a:prstGeom prst="rect">
              <a:avLst/>
            </a:prstGeom>
            <a:effectLst>
              <a:outerShdw blurRad="50800" dist="38100" dir="8100000" algn="tr" rotWithShape="0">
                <a:prstClr val="black">
                  <a:alpha val="40000"/>
                </a:prstClr>
              </a:outerShdw>
            </a:effectLst>
          </p:spPr>
        </p:pic>
        <p:pic>
          <p:nvPicPr>
            <p:cNvPr id="41" name="Picture 40" descr="Page 12 | Mortarboard Cap Images - Free Download on Freepik">
              <a:extLst>
                <a:ext uri="{FF2B5EF4-FFF2-40B4-BE49-F238E27FC236}">
                  <a16:creationId xmlns:a16="http://schemas.microsoft.com/office/drawing/2014/main" id="{B97BF179-4D2F-0C7C-8235-144BF06CF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3687615" y="1747076"/>
              <a:ext cx="682918" cy="6837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a:extLst>
              <a:ext uri="{FF2B5EF4-FFF2-40B4-BE49-F238E27FC236}">
                <a16:creationId xmlns:a16="http://schemas.microsoft.com/office/drawing/2014/main" id="{C50605AB-2373-CF97-EFC1-56D240F1BBAF}"/>
              </a:ext>
            </a:extLst>
          </p:cNvPr>
          <p:cNvGrpSpPr/>
          <p:nvPr/>
        </p:nvGrpSpPr>
        <p:grpSpPr>
          <a:xfrm>
            <a:off x="5522831" y="2677709"/>
            <a:ext cx="2072501" cy="716633"/>
            <a:chOff x="5522831" y="2677709"/>
            <a:chExt cx="2072501" cy="716633"/>
          </a:xfrm>
        </p:grpSpPr>
        <p:pic>
          <p:nvPicPr>
            <p:cNvPr id="42" name="Content Placeholder 4">
              <a:extLst>
                <a:ext uri="{FF2B5EF4-FFF2-40B4-BE49-F238E27FC236}">
                  <a16:creationId xmlns:a16="http://schemas.microsoft.com/office/drawing/2014/main" id="{E29709A9-A41F-3841-3DE2-1649A69B4081}"/>
                </a:ext>
              </a:extLst>
            </p:cNvPr>
            <p:cNvPicPr>
              <a:picLocks noChangeAspect="1"/>
            </p:cNvPicPr>
            <p:nvPr/>
          </p:nvPicPr>
          <p:blipFill rotWithShape="1">
            <a:blip r:embed="rId2"/>
            <a:srcRect l="4952" t="6679" r="10267" b="6847"/>
            <a:stretch/>
          </p:blipFill>
          <p:spPr>
            <a:xfrm>
              <a:off x="5522831" y="2776889"/>
              <a:ext cx="721884" cy="518274"/>
            </a:xfrm>
            <a:prstGeom prst="rect">
              <a:avLst/>
            </a:prstGeom>
            <a:effectLst>
              <a:outerShdw blurRad="50800" dist="38100" dir="8100000" algn="tr" rotWithShape="0">
                <a:prstClr val="black">
                  <a:alpha val="40000"/>
                </a:prstClr>
              </a:outerShdw>
            </a:effectLst>
          </p:spPr>
        </p:pic>
        <p:pic>
          <p:nvPicPr>
            <p:cNvPr id="43" name="Picture 2" descr="Money Stack | Totally Accurate BattleGrounds Wiki | Fandom">
              <a:extLst>
                <a:ext uri="{FF2B5EF4-FFF2-40B4-BE49-F238E27FC236}">
                  <a16:creationId xmlns:a16="http://schemas.microsoft.com/office/drawing/2014/main" id="{53A93AE6-1FBF-C0DE-DA00-43BEA3936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9545" y="2677709"/>
              <a:ext cx="715787" cy="7166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 name="Group 64">
            <a:extLst>
              <a:ext uri="{FF2B5EF4-FFF2-40B4-BE49-F238E27FC236}">
                <a16:creationId xmlns:a16="http://schemas.microsoft.com/office/drawing/2014/main" id="{D47752B9-FC43-EEC0-AD38-EE60BEC13320}"/>
              </a:ext>
            </a:extLst>
          </p:cNvPr>
          <p:cNvGrpSpPr/>
          <p:nvPr/>
        </p:nvGrpSpPr>
        <p:grpSpPr>
          <a:xfrm>
            <a:off x="4222558" y="3240598"/>
            <a:ext cx="1942202" cy="683728"/>
            <a:chOff x="4222558" y="3240598"/>
            <a:chExt cx="1942202" cy="683728"/>
          </a:xfrm>
        </p:grpSpPr>
        <p:pic>
          <p:nvPicPr>
            <p:cNvPr id="44" name="Picture 43" descr="Page 12 | Mortarboard Cap Images - Free Download on Freepik">
              <a:extLst>
                <a:ext uri="{FF2B5EF4-FFF2-40B4-BE49-F238E27FC236}">
                  <a16:creationId xmlns:a16="http://schemas.microsoft.com/office/drawing/2014/main" id="{0F6BFD13-2002-428A-263A-DB9803C38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4222558" y="3240598"/>
              <a:ext cx="682918" cy="68372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Money Stack | Totally Accurate BattleGrounds Wiki | Fandom">
              <a:extLst>
                <a:ext uri="{FF2B5EF4-FFF2-40B4-BE49-F238E27FC236}">
                  <a16:creationId xmlns:a16="http://schemas.microsoft.com/office/drawing/2014/main" id="{4E1EE3E3-EFA3-06C8-1550-ED431783EE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6972" y="3258185"/>
              <a:ext cx="647788" cy="6485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8C32C447-47FD-1C47-F186-E79F80FF66AC}"/>
              </a:ext>
            </a:extLst>
          </p:cNvPr>
          <p:cNvGrpSpPr/>
          <p:nvPr/>
        </p:nvGrpSpPr>
        <p:grpSpPr>
          <a:xfrm>
            <a:off x="1602092" y="4972050"/>
            <a:ext cx="2967428" cy="1077816"/>
            <a:chOff x="1602092" y="4972050"/>
            <a:chExt cx="2967428" cy="1077816"/>
          </a:xfrm>
        </p:grpSpPr>
        <p:sp>
          <p:nvSpPr>
            <p:cNvPr id="46" name="TextBox 45">
              <a:extLst>
                <a:ext uri="{FF2B5EF4-FFF2-40B4-BE49-F238E27FC236}">
                  <a16:creationId xmlns:a16="http://schemas.microsoft.com/office/drawing/2014/main" id="{6C0A5F57-E980-7718-C3B7-74DEDE9D2F30}"/>
                </a:ext>
              </a:extLst>
            </p:cNvPr>
            <p:cNvSpPr txBox="1"/>
            <p:nvPr/>
          </p:nvSpPr>
          <p:spPr>
            <a:xfrm>
              <a:off x="1783459" y="5072354"/>
              <a:ext cx="2786061" cy="830997"/>
            </a:xfrm>
            <a:prstGeom prst="rect">
              <a:avLst/>
            </a:prstGeom>
            <a:noFill/>
          </p:spPr>
          <p:txBody>
            <a:bodyPr wrap="square" rtlCol="0">
              <a:spAutoFit/>
            </a:bodyPr>
            <a:lstStyle/>
            <a:p>
              <a:r>
                <a:rPr lang="en-US" sz="2400" dirty="0"/>
                <a:t>Effect of</a:t>
              </a:r>
              <a:endParaRPr lang="en-US" sz="2000" dirty="0"/>
            </a:p>
            <a:p>
              <a:r>
                <a:rPr lang="en-US" sz="2400" dirty="0"/>
                <a:t>    on </a:t>
              </a:r>
            </a:p>
          </p:txBody>
        </p:sp>
        <p:grpSp>
          <p:nvGrpSpPr>
            <p:cNvPr id="66" name="Group 65">
              <a:extLst>
                <a:ext uri="{FF2B5EF4-FFF2-40B4-BE49-F238E27FC236}">
                  <a16:creationId xmlns:a16="http://schemas.microsoft.com/office/drawing/2014/main" id="{F92D2D64-86E4-13BC-6D3B-992841D163D0}"/>
                </a:ext>
              </a:extLst>
            </p:cNvPr>
            <p:cNvGrpSpPr/>
            <p:nvPr/>
          </p:nvGrpSpPr>
          <p:grpSpPr>
            <a:xfrm>
              <a:off x="1602092" y="4972050"/>
              <a:ext cx="2298403" cy="1077816"/>
              <a:chOff x="1602092" y="4972050"/>
              <a:chExt cx="2298403" cy="1077816"/>
            </a:xfrm>
          </p:grpSpPr>
          <p:pic>
            <p:nvPicPr>
              <p:cNvPr id="47" name="Content Placeholder 4">
                <a:extLst>
                  <a:ext uri="{FF2B5EF4-FFF2-40B4-BE49-F238E27FC236}">
                    <a16:creationId xmlns:a16="http://schemas.microsoft.com/office/drawing/2014/main" id="{7F217E68-5A0F-0F87-A1C3-C531B9733214}"/>
                  </a:ext>
                </a:extLst>
              </p:cNvPr>
              <p:cNvPicPr>
                <a:picLocks noChangeAspect="1"/>
              </p:cNvPicPr>
              <p:nvPr/>
            </p:nvPicPr>
            <p:blipFill rotWithShape="1">
              <a:blip r:embed="rId2"/>
              <a:srcRect l="4952" t="6679" r="10267" b="6847"/>
              <a:stretch/>
            </p:blipFill>
            <p:spPr>
              <a:xfrm>
                <a:off x="3075208" y="5072354"/>
                <a:ext cx="553824" cy="397616"/>
              </a:xfrm>
              <a:prstGeom prst="rect">
                <a:avLst/>
              </a:prstGeom>
              <a:effectLst>
                <a:outerShdw blurRad="50800" dist="38100" dir="8100000" algn="tr" rotWithShape="0">
                  <a:prstClr val="black">
                    <a:alpha val="40000"/>
                  </a:prstClr>
                </a:outerShdw>
              </a:effectLst>
            </p:spPr>
          </p:pic>
          <p:pic>
            <p:nvPicPr>
              <p:cNvPr id="48" name="Picture 47" descr="Page 12 | Mortarboard Cap Images - Free Download on Freepik">
                <a:extLst>
                  <a:ext uri="{FF2B5EF4-FFF2-40B4-BE49-F238E27FC236}">
                    <a16:creationId xmlns:a16="http://schemas.microsoft.com/office/drawing/2014/main" id="{4A25BD54-18EE-727E-B637-8D31AC87D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2478033" y="5452181"/>
                <a:ext cx="526944" cy="527569"/>
              </a:xfrm>
              <a:prstGeom prst="rect">
                <a:avLst/>
              </a:prstGeom>
              <a:noFill/>
              <a:extLst>
                <a:ext uri="{909E8E84-426E-40DD-AFC4-6F175D3DCCD1}">
                  <a14:hiddenFill xmlns:a14="http://schemas.microsoft.com/office/drawing/2010/main">
                    <a:solidFill>
                      <a:srgbClr val="FFFFFF"/>
                    </a:solidFill>
                  </a14:hiddenFill>
                </a:ext>
              </a:extLst>
            </p:spPr>
          </p:pic>
          <p:sp>
            <p:nvSpPr>
              <p:cNvPr id="49" name="Double Bracket 48">
                <a:extLst>
                  <a:ext uri="{FF2B5EF4-FFF2-40B4-BE49-F238E27FC236}">
                    <a16:creationId xmlns:a16="http://schemas.microsoft.com/office/drawing/2014/main" id="{DC4427B6-8FDB-8E17-66E9-6995CEAC5751}"/>
                  </a:ext>
                </a:extLst>
              </p:cNvPr>
              <p:cNvSpPr/>
              <p:nvPr/>
            </p:nvSpPr>
            <p:spPr>
              <a:xfrm>
                <a:off x="1602092" y="4972050"/>
                <a:ext cx="2298403" cy="1077816"/>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67" name="Group 66">
            <a:extLst>
              <a:ext uri="{FF2B5EF4-FFF2-40B4-BE49-F238E27FC236}">
                <a16:creationId xmlns:a16="http://schemas.microsoft.com/office/drawing/2014/main" id="{2D58B62C-4CB3-F890-B815-A107132115B7}"/>
              </a:ext>
            </a:extLst>
          </p:cNvPr>
          <p:cNvGrpSpPr/>
          <p:nvPr/>
        </p:nvGrpSpPr>
        <p:grpSpPr>
          <a:xfrm>
            <a:off x="4524837" y="4999208"/>
            <a:ext cx="2953140" cy="1077816"/>
            <a:chOff x="4524837" y="4999208"/>
            <a:chExt cx="2953140" cy="1077816"/>
          </a:xfrm>
        </p:grpSpPr>
        <p:sp>
          <p:nvSpPr>
            <p:cNvPr id="51" name="Double Bracket 50">
              <a:extLst>
                <a:ext uri="{FF2B5EF4-FFF2-40B4-BE49-F238E27FC236}">
                  <a16:creationId xmlns:a16="http://schemas.microsoft.com/office/drawing/2014/main" id="{777739F5-D6BA-0FCF-A7D9-4718FA43AA09}"/>
                </a:ext>
              </a:extLst>
            </p:cNvPr>
            <p:cNvSpPr/>
            <p:nvPr/>
          </p:nvSpPr>
          <p:spPr>
            <a:xfrm>
              <a:off x="4524837" y="4999208"/>
              <a:ext cx="2298403" cy="1077816"/>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a:extLst>
                <a:ext uri="{FF2B5EF4-FFF2-40B4-BE49-F238E27FC236}">
                  <a16:creationId xmlns:a16="http://schemas.microsoft.com/office/drawing/2014/main" id="{C5C726AC-5C35-5322-2D02-A6B6384D4E0A}"/>
                </a:ext>
              </a:extLst>
            </p:cNvPr>
            <p:cNvSpPr txBox="1"/>
            <p:nvPr/>
          </p:nvSpPr>
          <p:spPr>
            <a:xfrm>
              <a:off x="4691916" y="5072354"/>
              <a:ext cx="2786061" cy="830997"/>
            </a:xfrm>
            <a:prstGeom prst="rect">
              <a:avLst/>
            </a:prstGeom>
            <a:noFill/>
          </p:spPr>
          <p:txBody>
            <a:bodyPr wrap="square" rtlCol="0">
              <a:spAutoFit/>
            </a:bodyPr>
            <a:lstStyle/>
            <a:p>
              <a:r>
                <a:rPr lang="en-US" sz="2400" dirty="0"/>
                <a:t>Effect of</a:t>
              </a:r>
              <a:endParaRPr lang="en-US" sz="2000" dirty="0"/>
            </a:p>
            <a:p>
              <a:r>
                <a:rPr lang="en-US" sz="2400" dirty="0"/>
                <a:t>    on </a:t>
              </a:r>
            </a:p>
          </p:txBody>
        </p:sp>
        <p:pic>
          <p:nvPicPr>
            <p:cNvPr id="54" name="Picture 53" descr="Page 12 | Mortarboard Cap Images - Free Download on Freepik">
              <a:extLst>
                <a:ext uri="{FF2B5EF4-FFF2-40B4-BE49-F238E27FC236}">
                  <a16:creationId xmlns:a16="http://schemas.microsoft.com/office/drawing/2014/main" id="{D3CED245-FEF7-EC17-CAA3-3F1F93C1E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5834029" y="5022595"/>
              <a:ext cx="526944" cy="52756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Money Stack | Totally Accurate BattleGrounds Wiki | Fandom">
              <a:extLst>
                <a:ext uri="{FF2B5EF4-FFF2-40B4-BE49-F238E27FC236}">
                  <a16:creationId xmlns:a16="http://schemas.microsoft.com/office/drawing/2014/main" id="{9441B946-11E1-B4D5-51C2-2A1A74616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709" y="5353638"/>
              <a:ext cx="647788" cy="6485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7831D356-4590-A9D0-C0D3-BE6E9DCEEB0C}"/>
              </a:ext>
            </a:extLst>
          </p:cNvPr>
          <p:cNvGrpSpPr/>
          <p:nvPr/>
        </p:nvGrpSpPr>
        <p:grpSpPr>
          <a:xfrm>
            <a:off x="8017518" y="4976452"/>
            <a:ext cx="2922745" cy="1077816"/>
            <a:chOff x="8017518" y="4976452"/>
            <a:chExt cx="2922745" cy="1077816"/>
          </a:xfrm>
        </p:grpSpPr>
        <p:sp>
          <p:nvSpPr>
            <p:cNvPr id="50" name="Double Bracket 49">
              <a:extLst>
                <a:ext uri="{FF2B5EF4-FFF2-40B4-BE49-F238E27FC236}">
                  <a16:creationId xmlns:a16="http://schemas.microsoft.com/office/drawing/2014/main" id="{E91BFCE0-D4DD-8CD7-8920-8E4B887FAD90}"/>
                </a:ext>
              </a:extLst>
            </p:cNvPr>
            <p:cNvSpPr/>
            <p:nvPr/>
          </p:nvSpPr>
          <p:spPr>
            <a:xfrm>
              <a:off x="8017518" y="4976452"/>
              <a:ext cx="2298403" cy="1077816"/>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AAC78882-5DEB-81EB-A778-58FDC20720A5}"/>
                </a:ext>
              </a:extLst>
            </p:cNvPr>
            <p:cNvSpPr txBox="1"/>
            <p:nvPr/>
          </p:nvSpPr>
          <p:spPr>
            <a:xfrm>
              <a:off x="8154202" y="5054471"/>
              <a:ext cx="2786061" cy="830997"/>
            </a:xfrm>
            <a:prstGeom prst="rect">
              <a:avLst/>
            </a:prstGeom>
            <a:noFill/>
          </p:spPr>
          <p:txBody>
            <a:bodyPr wrap="square" rtlCol="0">
              <a:spAutoFit/>
            </a:bodyPr>
            <a:lstStyle/>
            <a:p>
              <a:r>
                <a:rPr lang="en-US" sz="2400" dirty="0"/>
                <a:t>Effect of</a:t>
              </a:r>
              <a:endParaRPr lang="en-US" sz="2000" dirty="0"/>
            </a:p>
            <a:p>
              <a:r>
                <a:rPr lang="en-US" sz="2400" dirty="0"/>
                <a:t>    on </a:t>
              </a:r>
            </a:p>
          </p:txBody>
        </p:sp>
        <p:pic>
          <p:nvPicPr>
            <p:cNvPr id="56" name="Content Placeholder 4">
              <a:extLst>
                <a:ext uri="{FF2B5EF4-FFF2-40B4-BE49-F238E27FC236}">
                  <a16:creationId xmlns:a16="http://schemas.microsoft.com/office/drawing/2014/main" id="{E06D48A8-85B7-AE7C-761C-E7FD590E9D1E}"/>
                </a:ext>
              </a:extLst>
            </p:cNvPr>
            <p:cNvPicPr>
              <a:picLocks noChangeAspect="1"/>
            </p:cNvPicPr>
            <p:nvPr/>
          </p:nvPicPr>
          <p:blipFill rotWithShape="1">
            <a:blip r:embed="rId2"/>
            <a:srcRect l="4952" t="6679" r="10267" b="6847"/>
            <a:stretch/>
          </p:blipFill>
          <p:spPr>
            <a:xfrm>
              <a:off x="9445951" y="5054471"/>
              <a:ext cx="553824" cy="397616"/>
            </a:xfrm>
            <a:prstGeom prst="rect">
              <a:avLst/>
            </a:prstGeom>
            <a:effectLst>
              <a:outerShdw blurRad="50800" dist="38100" dir="8100000" algn="tr" rotWithShape="0">
                <a:prstClr val="black">
                  <a:alpha val="40000"/>
                </a:prstClr>
              </a:outerShdw>
            </a:effectLst>
          </p:spPr>
        </p:pic>
        <p:pic>
          <p:nvPicPr>
            <p:cNvPr id="59" name="Picture 2" descr="Money Stack | Totally Accurate BattleGrounds Wiki | Fandom">
              <a:extLst>
                <a:ext uri="{FF2B5EF4-FFF2-40B4-BE49-F238E27FC236}">
                  <a16:creationId xmlns:a16="http://schemas.microsoft.com/office/drawing/2014/main" id="{53C4EBFB-C191-955A-1515-CCFBCC4D2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4227" y="5382065"/>
              <a:ext cx="647788" cy="648554"/>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799AFC3-5D61-73B6-F71E-21E579800FE6}"/>
                  </a:ext>
                </a:extLst>
              </p:cNvPr>
              <p:cNvSpPr txBox="1"/>
              <p:nvPr/>
            </p:nvSpPr>
            <p:spPr>
              <a:xfrm>
                <a:off x="3959131" y="5146803"/>
                <a:ext cx="52615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accent1"/>
                          </a:solidFill>
                          <a:latin typeface="Cambria Math" panose="02040503050406030204" pitchFamily="18" charset="0"/>
                        </a:rPr>
                        <m:t>×</m:t>
                      </m:r>
                    </m:oMath>
                  </m:oMathPara>
                </a14:m>
                <a:endParaRPr lang="en-US" sz="3600" b="0" dirty="0">
                  <a:solidFill>
                    <a:schemeClr val="accent1"/>
                  </a:solidFill>
                </a:endParaRPr>
              </a:p>
            </p:txBody>
          </p:sp>
        </mc:Choice>
        <mc:Fallback xmlns="">
          <p:sp>
            <p:nvSpPr>
              <p:cNvPr id="60" name="TextBox 59">
                <a:extLst>
                  <a:ext uri="{FF2B5EF4-FFF2-40B4-BE49-F238E27FC236}">
                    <a16:creationId xmlns:a16="http://schemas.microsoft.com/office/drawing/2014/main" id="{D799AFC3-5D61-73B6-F71E-21E579800FE6}"/>
                  </a:ext>
                </a:extLst>
              </p:cNvPr>
              <p:cNvSpPr txBox="1">
                <a:spLocks noRot="1" noChangeAspect="1" noMove="1" noResize="1" noEditPoints="1" noAdjustHandles="1" noChangeArrowheads="1" noChangeShapeType="1" noTextEdit="1"/>
              </p:cNvSpPr>
              <p:nvPr/>
            </p:nvSpPr>
            <p:spPr>
              <a:xfrm>
                <a:off x="3959131" y="5146803"/>
                <a:ext cx="526150" cy="646331"/>
              </a:xfrm>
              <a:prstGeom prst="rect">
                <a:avLst/>
              </a:prstGeom>
              <a:blipFill>
                <a:blip r:embed="rId5"/>
                <a:stretch>
                  <a:fillRect l="-4651" r="-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36FED576-F42D-450D-A83E-3BCF9BC87B28}"/>
                  </a:ext>
                </a:extLst>
              </p:cNvPr>
              <p:cNvSpPr txBox="1"/>
              <p:nvPr/>
            </p:nvSpPr>
            <p:spPr>
              <a:xfrm>
                <a:off x="7154698" y="5171533"/>
                <a:ext cx="52615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accent1"/>
                          </a:solidFill>
                          <a:latin typeface="Cambria Math" panose="02040503050406030204" pitchFamily="18" charset="0"/>
                        </a:rPr>
                        <m:t>=</m:t>
                      </m:r>
                    </m:oMath>
                  </m:oMathPara>
                </a14:m>
                <a:endParaRPr lang="en-US" sz="3600" b="0" dirty="0">
                  <a:solidFill>
                    <a:schemeClr val="accent1"/>
                  </a:solidFill>
                </a:endParaRPr>
              </a:p>
            </p:txBody>
          </p:sp>
        </mc:Choice>
        <mc:Fallback xmlns="">
          <p:sp>
            <p:nvSpPr>
              <p:cNvPr id="61" name="TextBox 60">
                <a:extLst>
                  <a:ext uri="{FF2B5EF4-FFF2-40B4-BE49-F238E27FC236}">
                    <a16:creationId xmlns:a16="http://schemas.microsoft.com/office/drawing/2014/main" id="{36FED576-F42D-450D-A83E-3BCF9BC87B28}"/>
                  </a:ext>
                </a:extLst>
              </p:cNvPr>
              <p:cNvSpPr txBox="1">
                <a:spLocks noRot="1" noChangeAspect="1" noMove="1" noResize="1" noEditPoints="1" noAdjustHandles="1" noChangeArrowheads="1" noChangeShapeType="1" noTextEdit="1"/>
              </p:cNvSpPr>
              <p:nvPr/>
            </p:nvSpPr>
            <p:spPr>
              <a:xfrm>
                <a:off x="7154698" y="5171533"/>
                <a:ext cx="526150" cy="646331"/>
              </a:xfrm>
              <a:prstGeom prst="rect">
                <a:avLst/>
              </a:prstGeom>
              <a:blipFill>
                <a:blip r:embed="rId6"/>
                <a:stretch>
                  <a:fillRect r="-2381"/>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BADF9D5A-5588-399A-6A12-7A7529C71E5A}"/>
              </a:ext>
            </a:extLst>
          </p:cNvPr>
          <p:cNvSpPr txBox="1"/>
          <p:nvPr/>
        </p:nvSpPr>
        <p:spPr>
          <a:xfrm rot="907532">
            <a:off x="8586788" y="3638101"/>
            <a:ext cx="3386137" cy="1261884"/>
          </a:xfrm>
          <a:prstGeom prst="rect">
            <a:avLst/>
          </a:prstGeom>
          <a:noFill/>
        </p:spPr>
        <p:txBody>
          <a:bodyPr wrap="square" rtlCol="0">
            <a:spAutoFit/>
          </a:bodyPr>
          <a:lstStyle/>
          <a:p>
            <a:pPr algn="ctr"/>
            <a:r>
              <a:rPr lang="en-US" sz="2400" dirty="0">
                <a:solidFill>
                  <a:schemeClr val="accent2"/>
                </a:solidFill>
              </a:rPr>
              <a:t>This is sort of like the chain rule from calculus!</a:t>
            </a:r>
          </a:p>
          <a:p>
            <a:pPr algn="ctr"/>
            <a:r>
              <a:rPr lang="en-US" sz="1400" dirty="0">
                <a:solidFill>
                  <a:schemeClr val="accent2"/>
                </a:solidFill>
              </a:rPr>
              <a:t>(if you don’t remember/haven’t seen that, don’t worry about it)</a:t>
            </a:r>
          </a:p>
        </p:txBody>
      </p:sp>
    </p:spTree>
    <p:extLst>
      <p:ext uri="{BB962C8B-B14F-4D97-AF65-F5344CB8AC3E}">
        <p14:creationId xmlns:p14="http://schemas.microsoft.com/office/powerpoint/2010/main" val="155398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0" grpId="0"/>
      <p:bldP spid="61" grpId="0"/>
      <p:bldP spid="6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CB93-146E-8FDB-E460-FB4D43334C86}"/>
              </a:ext>
            </a:extLst>
          </p:cNvPr>
          <p:cNvSpPr>
            <a:spLocks noGrp="1"/>
          </p:cNvSpPr>
          <p:nvPr>
            <p:ph type="title"/>
          </p:nvPr>
        </p:nvSpPr>
        <p:spPr>
          <a:xfrm>
            <a:off x="801985" y="214584"/>
            <a:ext cx="10515600" cy="1325563"/>
          </a:xfrm>
        </p:spPr>
        <p:txBody>
          <a:bodyPr/>
          <a:lstStyle/>
          <a:p>
            <a:r>
              <a:rPr lang="en-US" dirty="0"/>
              <a:t>How to fix it continued!</a:t>
            </a:r>
          </a:p>
        </p:txBody>
      </p:sp>
      <p:sp>
        <p:nvSpPr>
          <p:cNvPr id="3" name="Content Placeholder 2">
            <a:extLst>
              <a:ext uri="{FF2B5EF4-FFF2-40B4-BE49-F238E27FC236}">
                <a16:creationId xmlns:a16="http://schemas.microsoft.com/office/drawing/2014/main" id="{E0C2D30E-92D6-69C2-0572-D6674F51A0F5}"/>
              </a:ext>
            </a:extLst>
          </p:cNvPr>
          <p:cNvSpPr>
            <a:spLocks noGrp="1"/>
          </p:cNvSpPr>
          <p:nvPr>
            <p:ph idx="1"/>
          </p:nvPr>
        </p:nvSpPr>
        <p:spPr>
          <a:xfrm>
            <a:off x="801985" y="3041880"/>
            <a:ext cx="10515600" cy="4351338"/>
          </a:xfrm>
        </p:spPr>
        <p:txBody>
          <a:bodyPr/>
          <a:lstStyle/>
          <a:p>
            <a:r>
              <a:rPr lang="en-US" dirty="0"/>
              <a:t>So...</a:t>
            </a:r>
          </a:p>
        </p:txBody>
      </p:sp>
      <p:grpSp>
        <p:nvGrpSpPr>
          <p:cNvPr id="5" name="Group 4">
            <a:extLst>
              <a:ext uri="{FF2B5EF4-FFF2-40B4-BE49-F238E27FC236}">
                <a16:creationId xmlns:a16="http://schemas.microsoft.com/office/drawing/2014/main" id="{9C38C8CA-D418-C7E5-6D25-60B77A0A6164}"/>
              </a:ext>
            </a:extLst>
          </p:cNvPr>
          <p:cNvGrpSpPr/>
          <p:nvPr/>
        </p:nvGrpSpPr>
        <p:grpSpPr>
          <a:xfrm>
            <a:off x="1593933" y="1540147"/>
            <a:ext cx="9404358" cy="1104974"/>
            <a:chOff x="1593933" y="1540147"/>
            <a:chExt cx="9404358" cy="1104974"/>
          </a:xfrm>
        </p:grpSpPr>
        <p:sp>
          <p:nvSpPr>
            <p:cNvPr id="55" name="TextBox 54">
              <a:extLst>
                <a:ext uri="{FF2B5EF4-FFF2-40B4-BE49-F238E27FC236}">
                  <a16:creationId xmlns:a16="http://schemas.microsoft.com/office/drawing/2014/main" id="{AAC78882-5DEB-81EB-A778-58FDC20720A5}"/>
                </a:ext>
              </a:extLst>
            </p:cNvPr>
            <p:cNvSpPr txBox="1"/>
            <p:nvPr/>
          </p:nvSpPr>
          <p:spPr>
            <a:xfrm>
              <a:off x="8212230" y="1622568"/>
              <a:ext cx="2786061" cy="830997"/>
            </a:xfrm>
            <a:prstGeom prst="rect">
              <a:avLst/>
            </a:prstGeom>
            <a:noFill/>
          </p:spPr>
          <p:txBody>
            <a:bodyPr wrap="square" rtlCol="0">
              <a:spAutoFit/>
            </a:bodyPr>
            <a:lstStyle/>
            <a:p>
              <a:r>
                <a:rPr lang="en-US" sz="2400" dirty="0"/>
                <a:t>Effect of</a:t>
              </a:r>
              <a:endParaRPr lang="en-US" sz="2000" dirty="0"/>
            </a:p>
            <a:p>
              <a:r>
                <a:rPr lang="en-US" sz="2400" dirty="0"/>
                <a:t>    on </a:t>
              </a:r>
            </a:p>
          </p:txBody>
        </p:sp>
        <p:grpSp>
          <p:nvGrpSpPr>
            <p:cNvPr id="4" name="Group 3">
              <a:extLst>
                <a:ext uri="{FF2B5EF4-FFF2-40B4-BE49-F238E27FC236}">
                  <a16:creationId xmlns:a16="http://schemas.microsoft.com/office/drawing/2014/main" id="{86EB5160-8832-2FC9-BF89-441AE5B42BEE}"/>
                </a:ext>
              </a:extLst>
            </p:cNvPr>
            <p:cNvGrpSpPr/>
            <p:nvPr/>
          </p:nvGrpSpPr>
          <p:grpSpPr>
            <a:xfrm>
              <a:off x="1593933" y="1540147"/>
              <a:ext cx="8713829" cy="1104974"/>
              <a:chOff x="1602092" y="4972050"/>
              <a:chExt cx="8713829" cy="1104974"/>
            </a:xfrm>
          </p:grpSpPr>
          <p:sp>
            <p:nvSpPr>
              <p:cNvPr id="46" name="TextBox 45">
                <a:extLst>
                  <a:ext uri="{FF2B5EF4-FFF2-40B4-BE49-F238E27FC236}">
                    <a16:creationId xmlns:a16="http://schemas.microsoft.com/office/drawing/2014/main" id="{6C0A5F57-E980-7718-C3B7-74DEDE9D2F30}"/>
                  </a:ext>
                </a:extLst>
              </p:cNvPr>
              <p:cNvSpPr txBox="1"/>
              <p:nvPr/>
            </p:nvSpPr>
            <p:spPr>
              <a:xfrm>
                <a:off x="1783459" y="5072354"/>
                <a:ext cx="2786061" cy="830997"/>
              </a:xfrm>
              <a:prstGeom prst="rect">
                <a:avLst/>
              </a:prstGeom>
              <a:noFill/>
            </p:spPr>
            <p:txBody>
              <a:bodyPr wrap="square" rtlCol="0">
                <a:spAutoFit/>
              </a:bodyPr>
              <a:lstStyle/>
              <a:p>
                <a:r>
                  <a:rPr lang="en-US" sz="2400" dirty="0"/>
                  <a:t>Effect of</a:t>
                </a:r>
                <a:endParaRPr lang="en-US" sz="2000" dirty="0"/>
              </a:p>
              <a:p>
                <a:r>
                  <a:rPr lang="en-US" sz="2400" dirty="0"/>
                  <a:t>    on </a:t>
                </a:r>
              </a:p>
            </p:txBody>
          </p:sp>
          <p:pic>
            <p:nvPicPr>
              <p:cNvPr id="47" name="Content Placeholder 4">
                <a:extLst>
                  <a:ext uri="{FF2B5EF4-FFF2-40B4-BE49-F238E27FC236}">
                    <a16:creationId xmlns:a16="http://schemas.microsoft.com/office/drawing/2014/main" id="{7F217E68-5A0F-0F87-A1C3-C531B9733214}"/>
                  </a:ext>
                </a:extLst>
              </p:cNvPr>
              <p:cNvPicPr>
                <a:picLocks noChangeAspect="1"/>
              </p:cNvPicPr>
              <p:nvPr/>
            </p:nvPicPr>
            <p:blipFill rotWithShape="1">
              <a:blip r:embed="rId2"/>
              <a:srcRect l="4952" t="6679" r="10267" b="6847"/>
              <a:stretch/>
            </p:blipFill>
            <p:spPr>
              <a:xfrm>
                <a:off x="3075208" y="5072354"/>
                <a:ext cx="553824" cy="397616"/>
              </a:xfrm>
              <a:prstGeom prst="rect">
                <a:avLst/>
              </a:prstGeom>
              <a:effectLst>
                <a:outerShdw blurRad="50800" dist="38100" dir="8100000" algn="tr" rotWithShape="0">
                  <a:prstClr val="black">
                    <a:alpha val="40000"/>
                  </a:prstClr>
                </a:outerShdw>
              </a:effectLst>
            </p:spPr>
          </p:pic>
          <p:pic>
            <p:nvPicPr>
              <p:cNvPr id="48" name="Picture 47" descr="Page 12 | Mortarboard Cap Images - Free Download on Freepik">
                <a:extLst>
                  <a:ext uri="{FF2B5EF4-FFF2-40B4-BE49-F238E27FC236}">
                    <a16:creationId xmlns:a16="http://schemas.microsoft.com/office/drawing/2014/main" id="{4A25BD54-18EE-727E-B637-8D31AC87D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2478033" y="5452181"/>
                <a:ext cx="526944" cy="527569"/>
              </a:xfrm>
              <a:prstGeom prst="rect">
                <a:avLst/>
              </a:prstGeom>
              <a:noFill/>
              <a:extLst>
                <a:ext uri="{909E8E84-426E-40DD-AFC4-6F175D3DCCD1}">
                  <a14:hiddenFill xmlns:a14="http://schemas.microsoft.com/office/drawing/2010/main">
                    <a:solidFill>
                      <a:srgbClr val="FFFFFF"/>
                    </a:solidFill>
                  </a14:hiddenFill>
                </a:ext>
              </a:extLst>
            </p:spPr>
          </p:pic>
          <p:sp>
            <p:nvSpPr>
              <p:cNvPr id="49" name="Double Bracket 48">
                <a:extLst>
                  <a:ext uri="{FF2B5EF4-FFF2-40B4-BE49-F238E27FC236}">
                    <a16:creationId xmlns:a16="http://schemas.microsoft.com/office/drawing/2014/main" id="{DC4427B6-8FDB-8E17-66E9-6995CEAC5751}"/>
                  </a:ext>
                </a:extLst>
              </p:cNvPr>
              <p:cNvSpPr/>
              <p:nvPr/>
            </p:nvSpPr>
            <p:spPr>
              <a:xfrm>
                <a:off x="1602092" y="4972050"/>
                <a:ext cx="2298403" cy="1077816"/>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Double Bracket 49">
                <a:extLst>
                  <a:ext uri="{FF2B5EF4-FFF2-40B4-BE49-F238E27FC236}">
                    <a16:creationId xmlns:a16="http://schemas.microsoft.com/office/drawing/2014/main" id="{E91BFCE0-D4DD-8CD7-8920-8E4B887FAD90}"/>
                  </a:ext>
                </a:extLst>
              </p:cNvPr>
              <p:cNvSpPr/>
              <p:nvPr/>
            </p:nvSpPr>
            <p:spPr>
              <a:xfrm>
                <a:off x="8017518" y="4976452"/>
                <a:ext cx="2298403" cy="1077816"/>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Double Bracket 50">
                <a:extLst>
                  <a:ext uri="{FF2B5EF4-FFF2-40B4-BE49-F238E27FC236}">
                    <a16:creationId xmlns:a16="http://schemas.microsoft.com/office/drawing/2014/main" id="{777739F5-D6BA-0FCF-A7D9-4718FA43AA09}"/>
                  </a:ext>
                </a:extLst>
              </p:cNvPr>
              <p:cNvSpPr/>
              <p:nvPr/>
            </p:nvSpPr>
            <p:spPr>
              <a:xfrm>
                <a:off x="4524837" y="4999208"/>
                <a:ext cx="2298403" cy="1077816"/>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a:extLst>
                  <a:ext uri="{FF2B5EF4-FFF2-40B4-BE49-F238E27FC236}">
                    <a16:creationId xmlns:a16="http://schemas.microsoft.com/office/drawing/2014/main" id="{C5C726AC-5C35-5322-2D02-A6B6384D4E0A}"/>
                  </a:ext>
                </a:extLst>
              </p:cNvPr>
              <p:cNvSpPr txBox="1"/>
              <p:nvPr/>
            </p:nvSpPr>
            <p:spPr>
              <a:xfrm>
                <a:off x="4691916" y="5072354"/>
                <a:ext cx="2786061" cy="830997"/>
              </a:xfrm>
              <a:prstGeom prst="rect">
                <a:avLst/>
              </a:prstGeom>
              <a:noFill/>
            </p:spPr>
            <p:txBody>
              <a:bodyPr wrap="square" rtlCol="0">
                <a:spAutoFit/>
              </a:bodyPr>
              <a:lstStyle/>
              <a:p>
                <a:r>
                  <a:rPr lang="en-US" sz="2400" dirty="0"/>
                  <a:t>Effect of</a:t>
                </a:r>
                <a:endParaRPr lang="en-US" sz="2000" dirty="0"/>
              </a:p>
              <a:p>
                <a:r>
                  <a:rPr lang="en-US" sz="2400" dirty="0"/>
                  <a:t>    on </a:t>
                </a:r>
              </a:p>
            </p:txBody>
          </p:sp>
          <p:pic>
            <p:nvPicPr>
              <p:cNvPr id="54" name="Picture 53" descr="Page 12 | Mortarboard Cap Images - Free Download on Freepik">
                <a:extLst>
                  <a:ext uri="{FF2B5EF4-FFF2-40B4-BE49-F238E27FC236}">
                    <a16:creationId xmlns:a16="http://schemas.microsoft.com/office/drawing/2014/main" id="{D3CED245-FEF7-EC17-CAA3-3F1F93C1E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5834029" y="5022595"/>
                <a:ext cx="526944" cy="527569"/>
              </a:xfrm>
              <a:prstGeom prst="rect">
                <a:avLst/>
              </a:prstGeom>
              <a:noFill/>
              <a:extLst>
                <a:ext uri="{909E8E84-426E-40DD-AFC4-6F175D3DCCD1}">
                  <a14:hiddenFill xmlns:a14="http://schemas.microsoft.com/office/drawing/2010/main">
                    <a:solidFill>
                      <a:srgbClr val="FFFFFF"/>
                    </a:solidFill>
                  </a14:hiddenFill>
                </a:ext>
              </a:extLst>
            </p:spPr>
          </p:pic>
          <p:pic>
            <p:nvPicPr>
              <p:cNvPr id="56" name="Content Placeholder 4">
                <a:extLst>
                  <a:ext uri="{FF2B5EF4-FFF2-40B4-BE49-F238E27FC236}">
                    <a16:creationId xmlns:a16="http://schemas.microsoft.com/office/drawing/2014/main" id="{E06D48A8-85B7-AE7C-761C-E7FD590E9D1E}"/>
                  </a:ext>
                </a:extLst>
              </p:cNvPr>
              <p:cNvPicPr>
                <a:picLocks noChangeAspect="1"/>
              </p:cNvPicPr>
              <p:nvPr/>
            </p:nvPicPr>
            <p:blipFill rotWithShape="1">
              <a:blip r:embed="rId2"/>
              <a:srcRect l="4952" t="6679" r="10267" b="6847"/>
              <a:stretch/>
            </p:blipFill>
            <p:spPr>
              <a:xfrm>
                <a:off x="9445951" y="5054471"/>
                <a:ext cx="553824" cy="397616"/>
              </a:xfrm>
              <a:prstGeom prst="rect">
                <a:avLst/>
              </a:prstGeom>
              <a:effectLst>
                <a:outerShdw blurRad="50800" dist="38100" dir="8100000" algn="tr" rotWithShape="0">
                  <a:prstClr val="black">
                    <a:alpha val="40000"/>
                  </a:prstClr>
                </a:outerShdw>
              </a:effectLst>
            </p:spPr>
          </p:pic>
          <p:pic>
            <p:nvPicPr>
              <p:cNvPr id="58" name="Picture 2" descr="Money Stack | Totally Accurate BattleGrounds Wiki | Fandom">
                <a:extLst>
                  <a:ext uri="{FF2B5EF4-FFF2-40B4-BE49-F238E27FC236}">
                    <a16:creationId xmlns:a16="http://schemas.microsoft.com/office/drawing/2014/main" id="{9441B946-11E1-B4D5-51C2-2A1A74616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709" y="5353638"/>
                <a:ext cx="647788" cy="64855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Money Stack | Totally Accurate BattleGrounds Wiki | Fandom">
                <a:extLst>
                  <a:ext uri="{FF2B5EF4-FFF2-40B4-BE49-F238E27FC236}">
                    <a16:creationId xmlns:a16="http://schemas.microsoft.com/office/drawing/2014/main" id="{53C4EBFB-C191-955A-1515-CCFBCC4D2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4227" y="5382065"/>
                <a:ext cx="647788" cy="64855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799AFC3-5D61-73B6-F71E-21E579800FE6}"/>
                      </a:ext>
                    </a:extLst>
                  </p:cNvPr>
                  <p:cNvSpPr txBox="1"/>
                  <p:nvPr/>
                </p:nvSpPr>
                <p:spPr>
                  <a:xfrm>
                    <a:off x="3959131" y="5146803"/>
                    <a:ext cx="52615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accent1"/>
                              </a:solidFill>
                              <a:latin typeface="Cambria Math" panose="02040503050406030204" pitchFamily="18" charset="0"/>
                            </a:rPr>
                            <m:t>×</m:t>
                          </m:r>
                        </m:oMath>
                      </m:oMathPara>
                    </a14:m>
                    <a:endParaRPr lang="en-US" sz="3600" b="0" dirty="0">
                      <a:solidFill>
                        <a:schemeClr val="accent1"/>
                      </a:solidFill>
                    </a:endParaRPr>
                  </a:p>
                </p:txBody>
              </p:sp>
            </mc:Choice>
            <mc:Fallback xmlns="">
              <p:sp>
                <p:nvSpPr>
                  <p:cNvPr id="60" name="TextBox 59">
                    <a:extLst>
                      <a:ext uri="{FF2B5EF4-FFF2-40B4-BE49-F238E27FC236}">
                        <a16:creationId xmlns:a16="http://schemas.microsoft.com/office/drawing/2014/main" id="{D799AFC3-5D61-73B6-F71E-21E579800FE6}"/>
                      </a:ext>
                    </a:extLst>
                  </p:cNvPr>
                  <p:cNvSpPr txBox="1">
                    <a:spLocks noRot="1" noChangeAspect="1" noMove="1" noResize="1" noEditPoints="1" noAdjustHandles="1" noChangeArrowheads="1" noChangeShapeType="1" noTextEdit="1"/>
                  </p:cNvSpPr>
                  <p:nvPr/>
                </p:nvSpPr>
                <p:spPr>
                  <a:xfrm>
                    <a:off x="3959131" y="5146803"/>
                    <a:ext cx="526150" cy="646331"/>
                  </a:xfrm>
                  <a:prstGeom prst="rect">
                    <a:avLst/>
                  </a:prstGeom>
                  <a:blipFill>
                    <a:blip r:embed="rId5"/>
                    <a:stretch>
                      <a:fillRect l="-7143" r="-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36FED576-F42D-450D-A83E-3BCF9BC87B28}"/>
                      </a:ext>
                    </a:extLst>
                  </p:cNvPr>
                  <p:cNvSpPr txBox="1"/>
                  <p:nvPr/>
                </p:nvSpPr>
                <p:spPr>
                  <a:xfrm>
                    <a:off x="7154698" y="5171533"/>
                    <a:ext cx="52615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accent1"/>
                              </a:solidFill>
                              <a:latin typeface="Cambria Math" panose="02040503050406030204" pitchFamily="18" charset="0"/>
                            </a:rPr>
                            <m:t>=</m:t>
                          </m:r>
                        </m:oMath>
                      </m:oMathPara>
                    </a14:m>
                    <a:endParaRPr lang="en-US" sz="3600" b="0" dirty="0">
                      <a:solidFill>
                        <a:schemeClr val="accent1"/>
                      </a:solidFill>
                    </a:endParaRPr>
                  </a:p>
                </p:txBody>
              </p:sp>
            </mc:Choice>
            <mc:Fallback xmlns="">
              <p:sp>
                <p:nvSpPr>
                  <p:cNvPr id="61" name="TextBox 60">
                    <a:extLst>
                      <a:ext uri="{FF2B5EF4-FFF2-40B4-BE49-F238E27FC236}">
                        <a16:creationId xmlns:a16="http://schemas.microsoft.com/office/drawing/2014/main" id="{36FED576-F42D-450D-A83E-3BCF9BC87B28}"/>
                      </a:ext>
                    </a:extLst>
                  </p:cNvPr>
                  <p:cNvSpPr txBox="1">
                    <a:spLocks noRot="1" noChangeAspect="1" noMove="1" noResize="1" noEditPoints="1" noAdjustHandles="1" noChangeArrowheads="1" noChangeShapeType="1" noTextEdit="1"/>
                  </p:cNvSpPr>
                  <p:nvPr/>
                </p:nvSpPr>
                <p:spPr>
                  <a:xfrm>
                    <a:off x="7154698" y="5171533"/>
                    <a:ext cx="526150" cy="646331"/>
                  </a:xfrm>
                  <a:prstGeom prst="rect">
                    <a:avLst/>
                  </a:prstGeom>
                  <a:blipFill>
                    <a:blip r:embed="rId6"/>
                    <a:stretch>
                      <a:fillRect/>
                    </a:stretch>
                  </a:blipFill>
                </p:spPr>
                <p:txBody>
                  <a:bodyPr/>
                  <a:lstStyle/>
                  <a:p>
                    <a:r>
                      <a:rPr lang="en-US">
                        <a:noFill/>
                      </a:rPr>
                      <a:t> </a:t>
                    </a:r>
                  </a:p>
                </p:txBody>
              </p:sp>
            </mc:Fallback>
          </mc:AlternateContent>
        </p:grpSp>
      </p:grpSp>
      <p:grpSp>
        <p:nvGrpSpPr>
          <p:cNvPr id="26" name="Group 25">
            <a:extLst>
              <a:ext uri="{FF2B5EF4-FFF2-40B4-BE49-F238E27FC236}">
                <a16:creationId xmlns:a16="http://schemas.microsoft.com/office/drawing/2014/main" id="{27BFE38E-7252-F290-0C27-1FECF5825BB0}"/>
              </a:ext>
            </a:extLst>
          </p:cNvPr>
          <p:cNvGrpSpPr/>
          <p:nvPr/>
        </p:nvGrpSpPr>
        <p:grpSpPr>
          <a:xfrm>
            <a:off x="1266564" y="3817549"/>
            <a:ext cx="9169664" cy="2473064"/>
            <a:chOff x="1266564" y="3817549"/>
            <a:chExt cx="9169664" cy="2473064"/>
          </a:xfrm>
        </p:grpSpPr>
        <p:grpSp>
          <p:nvGrpSpPr>
            <p:cNvPr id="10" name="Group 9">
              <a:extLst>
                <a:ext uri="{FF2B5EF4-FFF2-40B4-BE49-F238E27FC236}">
                  <a16:creationId xmlns:a16="http://schemas.microsoft.com/office/drawing/2014/main" id="{F10CBEB5-0521-8B7A-E093-7A53B103B0E1}"/>
                </a:ext>
              </a:extLst>
            </p:cNvPr>
            <p:cNvGrpSpPr/>
            <p:nvPr/>
          </p:nvGrpSpPr>
          <p:grpSpPr>
            <a:xfrm>
              <a:off x="1266564" y="4295829"/>
              <a:ext cx="2953140" cy="1077816"/>
              <a:chOff x="4669078" y="1719705"/>
              <a:chExt cx="2953140" cy="1077816"/>
            </a:xfrm>
          </p:grpSpPr>
          <p:sp>
            <p:nvSpPr>
              <p:cNvPr id="6" name="Double Bracket 5">
                <a:extLst>
                  <a:ext uri="{FF2B5EF4-FFF2-40B4-BE49-F238E27FC236}">
                    <a16:creationId xmlns:a16="http://schemas.microsoft.com/office/drawing/2014/main" id="{BC138F22-CE47-07A7-D25F-7B9F92B7CD89}"/>
                  </a:ext>
                </a:extLst>
              </p:cNvPr>
              <p:cNvSpPr/>
              <p:nvPr/>
            </p:nvSpPr>
            <p:spPr>
              <a:xfrm>
                <a:off x="4669078" y="1719705"/>
                <a:ext cx="2298403" cy="1077816"/>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E9B0F2E-5AEC-B971-6E77-FC50329F6797}"/>
                  </a:ext>
                </a:extLst>
              </p:cNvPr>
              <p:cNvSpPr txBox="1"/>
              <p:nvPr/>
            </p:nvSpPr>
            <p:spPr>
              <a:xfrm>
                <a:off x="4836157" y="1792851"/>
                <a:ext cx="2786061" cy="830997"/>
              </a:xfrm>
              <a:prstGeom prst="rect">
                <a:avLst/>
              </a:prstGeom>
              <a:noFill/>
            </p:spPr>
            <p:txBody>
              <a:bodyPr wrap="square" rtlCol="0">
                <a:spAutoFit/>
              </a:bodyPr>
              <a:lstStyle/>
              <a:p>
                <a:r>
                  <a:rPr lang="en-US" sz="2400" dirty="0"/>
                  <a:t>Effect of</a:t>
                </a:r>
                <a:endParaRPr lang="en-US" sz="2000" dirty="0"/>
              </a:p>
              <a:p>
                <a:r>
                  <a:rPr lang="en-US" sz="2400" dirty="0"/>
                  <a:t>    on </a:t>
                </a:r>
              </a:p>
            </p:txBody>
          </p:sp>
          <p:pic>
            <p:nvPicPr>
              <p:cNvPr id="8" name="Picture 7" descr="Page 12 | Mortarboard Cap Images - Free Download on Freepik">
                <a:extLst>
                  <a:ext uri="{FF2B5EF4-FFF2-40B4-BE49-F238E27FC236}">
                    <a16:creationId xmlns:a16="http://schemas.microsoft.com/office/drawing/2014/main" id="{5290E135-9ABB-764E-4AD0-1CCEDD4504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5978270" y="1743092"/>
                <a:ext cx="526944" cy="5275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oney Stack | Totally Accurate BattleGrounds Wiki | Fandom">
                <a:extLst>
                  <a:ext uri="{FF2B5EF4-FFF2-40B4-BE49-F238E27FC236}">
                    <a16:creationId xmlns:a16="http://schemas.microsoft.com/office/drawing/2014/main" id="{62BFFE26-5D16-96BA-85B1-21D7FC5C03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6950" y="2074135"/>
                <a:ext cx="647788" cy="648554"/>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83BDD95-5F7E-21DC-FEA7-2B1C124D9A69}"/>
                    </a:ext>
                  </a:extLst>
                </p:cNvPr>
                <p:cNvSpPr txBox="1"/>
                <p:nvPr/>
              </p:nvSpPr>
              <p:spPr>
                <a:xfrm>
                  <a:off x="3838109" y="4461307"/>
                  <a:ext cx="52615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accent1"/>
                            </a:solidFill>
                            <a:latin typeface="Cambria Math" panose="02040503050406030204" pitchFamily="18" charset="0"/>
                          </a:rPr>
                          <m:t>=</m:t>
                        </m:r>
                      </m:oMath>
                    </m:oMathPara>
                  </a14:m>
                  <a:endParaRPr lang="en-US" sz="3600" b="0" dirty="0">
                    <a:solidFill>
                      <a:schemeClr val="accent1"/>
                    </a:solidFill>
                  </a:endParaRPr>
                </a:p>
              </p:txBody>
            </p:sp>
          </mc:Choice>
          <mc:Fallback xmlns="">
            <p:sp>
              <p:nvSpPr>
                <p:cNvPr id="11" name="TextBox 10">
                  <a:extLst>
                    <a:ext uri="{FF2B5EF4-FFF2-40B4-BE49-F238E27FC236}">
                      <a16:creationId xmlns:a16="http://schemas.microsoft.com/office/drawing/2014/main" id="{083BDD95-5F7E-21DC-FEA7-2B1C124D9A69}"/>
                    </a:ext>
                  </a:extLst>
                </p:cNvPr>
                <p:cNvSpPr txBox="1">
                  <a:spLocks noRot="1" noChangeAspect="1" noMove="1" noResize="1" noEditPoints="1" noAdjustHandles="1" noChangeArrowheads="1" noChangeShapeType="1" noTextEdit="1"/>
                </p:cNvSpPr>
                <p:nvPr/>
              </p:nvSpPr>
              <p:spPr>
                <a:xfrm>
                  <a:off x="3838109" y="4461307"/>
                  <a:ext cx="526150" cy="646331"/>
                </a:xfrm>
                <a:prstGeom prst="rect">
                  <a:avLst/>
                </a:prstGeom>
                <a:blipFill>
                  <a:blip r:embed="rId7"/>
                  <a:stretch>
                    <a:fillRect l="-2381" r="-2381"/>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9D16D111-7169-91EC-74F4-6BBBA08C994D}"/>
                </a:ext>
              </a:extLst>
            </p:cNvPr>
            <p:cNvGrpSpPr/>
            <p:nvPr/>
          </p:nvGrpSpPr>
          <p:grpSpPr>
            <a:xfrm>
              <a:off x="4854370" y="3817549"/>
              <a:ext cx="2988932" cy="1077816"/>
              <a:chOff x="8161759" y="1696949"/>
              <a:chExt cx="2988932" cy="1077816"/>
            </a:xfrm>
          </p:grpSpPr>
          <p:sp>
            <p:nvSpPr>
              <p:cNvPr id="12" name="TextBox 11">
                <a:extLst>
                  <a:ext uri="{FF2B5EF4-FFF2-40B4-BE49-F238E27FC236}">
                    <a16:creationId xmlns:a16="http://schemas.microsoft.com/office/drawing/2014/main" id="{B90B1589-45D9-4D59-A1C6-47FE365C130F}"/>
                  </a:ext>
                </a:extLst>
              </p:cNvPr>
              <p:cNvSpPr txBox="1"/>
              <p:nvPr/>
            </p:nvSpPr>
            <p:spPr>
              <a:xfrm>
                <a:off x="8364630" y="1774968"/>
                <a:ext cx="2786061" cy="830997"/>
              </a:xfrm>
              <a:prstGeom prst="rect">
                <a:avLst/>
              </a:prstGeom>
              <a:noFill/>
            </p:spPr>
            <p:txBody>
              <a:bodyPr wrap="square" rtlCol="0">
                <a:spAutoFit/>
              </a:bodyPr>
              <a:lstStyle/>
              <a:p>
                <a:r>
                  <a:rPr lang="en-US" sz="2400" dirty="0"/>
                  <a:t>Effect of</a:t>
                </a:r>
                <a:endParaRPr lang="en-US" sz="2000" dirty="0"/>
              </a:p>
              <a:p>
                <a:r>
                  <a:rPr lang="en-US" sz="2400" dirty="0"/>
                  <a:t>    on </a:t>
                </a:r>
              </a:p>
            </p:txBody>
          </p:sp>
          <p:sp>
            <p:nvSpPr>
              <p:cNvPr id="13" name="Double Bracket 12">
                <a:extLst>
                  <a:ext uri="{FF2B5EF4-FFF2-40B4-BE49-F238E27FC236}">
                    <a16:creationId xmlns:a16="http://schemas.microsoft.com/office/drawing/2014/main" id="{DAE64751-8457-D21D-8563-65CC1AD14A79}"/>
                  </a:ext>
                </a:extLst>
              </p:cNvPr>
              <p:cNvSpPr/>
              <p:nvPr/>
            </p:nvSpPr>
            <p:spPr>
              <a:xfrm>
                <a:off x="8161759" y="1696949"/>
                <a:ext cx="2298403" cy="1077816"/>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Content Placeholder 4">
                <a:extLst>
                  <a:ext uri="{FF2B5EF4-FFF2-40B4-BE49-F238E27FC236}">
                    <a16:creationId xmlns:a16="http://schemas.microsoft.com/office/drawing/2014/main" id="{4BBDB445-F961-371A-3BD8-EFEDCB28BA9F}"/>
                  </a:ext>
                </a:extLst>
              </p:cNvPr>
              <p:cNvPicPr>
                <a:picLocks noChangeAspect="1"/>
              </p:cNvPicPr>
              <p:nvPr/>
            </p:nvPicPr>
            <p:blipFill rotWithShape="1">
              <a:blip r:embed="rId2"/>
              <a:srcRect l="4952" t="6679" r="10267" b="6847"/>
              <a:stretch/>
            </p:blipFill>
            <p:spPr>
              <a:xfrm>
                <a:off x="9590192" y="1774968"/>
                <a:ext cx="553824" cy="397616"/>
              </a:xfrm>
              <a:prstGeom prst="rect">
                <a:avLst/>
              </a:prstGeom>
              <a:effectLst>
                <a:outerShdw blurRad="50800" dist="38100" dir="8100000" algn="tr" rotWithShape="0">
                  <a:prstClr val="black">
                    <a:alpha val="40000"/>
                  </a:prstClr>
                </a:outerShdw>
              </a:effectLst>
            </p:spPr>
          </p:pic>
          <p:pic>
            <p:nvPicPr>
              <p:cNvPr id="15" name="Picture 2" descr="Money Stack | Totally Accurate BattleGrounds Wiki | Fandom">
                <a:extLst>
                  <a:ext uri="{FF2B5EF4-FFF2-40B4-BE49-F238E27FC236}">
                    <a16:creationId xmlns:a16="http://schemas.microsoft.com/office/drawing/2014/main" id="{D2C6A9C4-0789-DDA4-B7C1-EFEE2C78F4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8468" y="2102562"/>
                <a:ext cx="647788" cy="64855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Straight Connector 17">
              <a:extLst>
                <a:ext uri="{FF2B5EF4-FFF2-40B4-BE49-F238E27FC236}">
                  <a16:creationId xmlns:a16="http://schemas.microsoft.com/office/drawing/2014/main" id="{C8B9D4F9-6919-A54F-F836-B0FC3739ED05}"/>
                </a:ext>
              </a:extLst>
            </p:cNvPr>
            <p:cNvCxnSpPr/>
            <p:nvPr/>
          </p:nvCxnSpPr>
          <p:spPr>
            <a:xfrm flipH="1">
              <a:off x="5923243" y="4295829"/>
              <a:ext cx="2703792" cy="1504896"/>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7B17B3D8-85C8-0BB2-A3D6-A7B11DDF49C9}"/>
                </a:ext>
              </a:extLst>
            </p:cNvPr>
            <p:cNvGrpSpPr/>
            <p:nvPr/>
          </p:nvGrpSpPr>
          <p:grpSpPr>
            <a:xfrm>
              <a:off x="7468800" y="5212797"/>
              <a:ext cx="2967428" cy="1077816"/>
              <a:chOff x="1746333" y="1692547"/>
              <a:chExt cx="2967428" cy="1077816"/>
            </a:xfrm>
          </p:grpSpPr>
          <p:sp>
            <p:nvSpPr>
              <p:cNvPr id="19" name="TextBox 18">
                <a:extLst>
                  <a:ext uri="{FF2B5EF4-FFF2-40B4-BE49-F238E27FC236}">
                    <a16:creationId xmlns:a16="http://schemas.microsoft.com/office/drawing/2014/main" id="{724FA603-82B1-9D2A-E92E-5CEEE4F7FAD7}"/>
                  </a:ext>
                </a:extLst>
              </p:cNvPr>
              <p:cNvSpPr txBox="1"/>
              <p:nvPr/>
            </p:nvSpPr>
            <p:spPr>
              <a:xfrm>
                <a:off x="1927700" y="1792851"/>
                <a:ext cx="2786061" cy="830997"/>
              </a:xfrm>
              <a:prstGeom prst="rect">
                <a:avLst/>
              </a:prstGeom>
              <a:noFill/>
            </p:spPr>
            <p:txBody>
              <a:bodyPr wrap="square" rtlCol="0">
                <a:spAutoFit/>
              </a:bodyPr>
              <a:lstStyle/>
              <a:p>
                <a:r>
                  <a:rPr lang="en-US" sz="2400" dirty="0"/>
                  <a:t>Effect of</a:t>
                </a:r>
                <a:endParaRPr lang="en-US" sz="2000" dirty="0"/>
              </a:p>
              <a:p>
                <a:r>
                  <a:rPr lang="en-US" sz="2400" dirty="0"/>
                  <a:t>    on </a:t>
                </a:r>
              </a:p>
            </p:txBody>
          </p:sp>
          <p:pic>
            <p:nvPicPr>
              <p:cNvPr id="20" name="Content Placeholder 4">
                <a:extLst>
                  <a:ext uri="{FF2B5EF4-FFF2-40B4-BE49-F238E27FC236}">
                    <a16:creationId xmlns:a16="http://schemas.microsoft.com/office/drawing/2014/main" id="{3056C877-7695-FEB7-9708-EDD11DB09818}"/>
                  </a:ext>
                </a:extLst>
              </p:cNvPr>
              <p:cNvPicPr>
                <a:picLocks noChangeAspect="1"/>
              </p:cNvPicPr>
              <p:nvPr/>
            </p:nvPicPr>
            <p:blipFill rotWithShape="1">
              <a:blip r:embed="rId2"/>
              <a:srcRect l="4952" t="6679" r="10267" b="6847"/>
              <a:stretch/>
            </p:blipFill>
            <p:spPr>
              <a:xfrm>
                <a:off x="3219449" y="1792851"/>
                <a:ext cx="553824" cy="397616"/>
              </a:xfrm>
              <a:prstGeom prst="rect">
                <a:avLst/>
              </a:prstGeom>
              <a:effectLst>
                <a:outerShdw blurRad="50800" dist="38100" dir="8100000" algn="tr" rotWithShape="0">
                  <a:prstClr val="black">
                    <a:alpha val="40000"/>
                  </a:prstClr>
                </a:outerShdw>
              </a:effectLst>
            </p:spPr>
          </p:pic>
          <p:pic>
            <p:nvPicPr>
              <p:cNvPr id="21" name="Picture 20" descr="Page 12 | Mortarboard Cap Images - Free Download on Freepik">
                <a:extLst>
                  <a:ext uri="{FF2B5EF4-FFF2-40B4-BE49-F238E27FC236}">
                    <a16:creationId xmlns:a16="http://schemas.microsoft.com/office/drawing/2014/main" id="{35AB718F-5D69-6D30-2DFC-B0222CDC7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2622274" y="2172678"/>
                <a:ext cx="526944" cy="527569"/>
              </a:xfrm>
              <a:prstGeom prst="rect">
                <a:avLst/>
              </a:prstGeom>
              <a:noFill/>
              <a:extLst>
                <a:ext uri="{909E8E84-426E-40DD-AFC4-6F175D3DCCD1}">
                  <a14:hiddenFill xmlns:a14="http://schemas.microsoft.com/office/drawing/2010/main">
                    <a:solidFill>
                      <a:srgbClr val="FFFFFF"/>
                    </a:solidFill>
                  </a14:hiddenFill>
                </a:ext>
              </a:extLst>
            </p:spPr>
          </p:pic>
          <p:sp>
            <p:nvSpPr>
              <p:cNvPr id="22" name="Double Bracket 21">
                <a:extLst>
                  <a:ext uri="{FF2B5EF4-FFF2-40B4-BE49-F238E27FC236}">
                    <a16:creationId xmlns:a16="http://schemas.microsoft.com/office/drawing/2014/main" id="{AB5323BA-3E15-F2B3-FBAA-12180BF87A2D}"/>
                  </a:ext>
                </a:extLst>
              </p:cNvPr>
              <p:cNvSpPr/>
              <p:nvPr/>
            </p:nvSpPr>
            <p:spPr>
              <a:xfrm>
                <a:off x="1746333" y="1692547"/>
                <a:ext cx="2298403" cy="1077816"/>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24" name="TextBox 23">
            <a:extLst>
              <a:ext uri="{FF2B5EF4-FFF2-40B4-BE49-F238E27FC236}">
                <a16:creationId xmlns:a16="http://schemas.microsoft.com/office/drawing/2014/main" id="{5325AF22-7980-4DB6-3505-80A7CEA10E7D}"/>
              </a:ext>
            </a:extLst>
          </p:cNvPr>
          <p:cNvSpPr txBox="1"/>
          <p:nvPr/>
        </p:nvSpPr>
        <p:spPr>
          <a:xfrm>
            <a:off x="7167185" y="3118146"/>
            <a:ext cx="1491745" cy="1200329"/>
          </a:xfrm>
          <a:prstGeom prst="rect">
            <a:avLst/>
          </a:prstGeom>
          <a:noFill/>
        </p:spPr>
        <p:txBody>
          <a:bodyPr wrap="square" rtlCol="0">
            <a:spAutoFit/>
          </a:bodyPr>
          <a:lstStyle/>
          <a:p>
            <a:pPr algn="ctr"/>
            <a:r>
              <a:rPr lang="en-US" sz="2400" dirty="0">
                <a:solidFill>
                  <a:schemeClr val="accent2"/>
                </a:solidFill>
              </a:rPr>
              <a:t>We just computed this</a:t>
            </a:r>
          </a:p>
        </p:txBody>
      </p:sp>
      <p:sp>
        <p:nvSpPr>
          <p:cNvPr id="25" name="TextBox 24">
            <a:extLst>
              <a:ext uri="{FF2B5EF4-FFF2-40B4-BE49-F238E27FC236}">
                <a16:creationId xmlns:a16="http://schemas.microsoft.com/office/drawing/2014/main" id="{EC576BDB-C22D-5F5F-CF06-BABFA2E2F07A}"/>
              </a:ext>
            </a:extLst>
          </p:cNvPr>
          <p:cNvSpPr txBox="1"/>
          <p:nvPr/>
        </p:nvSpPr>
        <p:spPr>
          <a:xfrm>
            <a:off x="9785465" y="5514201"/>
            <a:ext cx="2279340" cy="1200329"/>
          </a:xfrm>
          <a:prstGeom prst="rect">
            <a:avLst/>
          </a:prstGeom>
          <a:noFill/>
        </p:spPr>
        <p:txBody>
          <a:bodyPr wrap="square" rtlCol="0">
            <a:spAutoFit/>
          </a:bodyPr>
          <a:lstStyle/>
          <a:p>
            <a:pPr algn="ctr"/>
            <a:r>
              <a:rPr lang="en-US" sz="2400" dirty="0">
                <a:solidFill>
                  <a:schemeClr val="accent2"/>
                </a:solidFill>
              </a:rPr>
              <a:t>So...let’s compute this and divide by it?</a:t>
            </a:r>
          </a:p>
        </p:txBody>
      </p:sp>
    </p:spTree>
    <p:extLst>
      <p:ext uri="{BB962C8B-B14F-4D97-AF65-F5344CB8AC3E}">
        <p14:creationId xmlns:p14="http://schemas.microsoft.com/office/powerpoint/2010/main" val="15048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4" grpId="0"/>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BFDF-E406-229F-7AA2-15D60E840916}"/>
              </a:ext>
            </a:extLst>
          </p:cNvPr>
          <p:cNvSpPr>
            <a:spLocks noGrp="1"/>
          </p:cNvSpPr>
          <p:nvPr>
            <p:ph type="title"/>
          </p:nvPr>
        </p:nvSpPr>
        <p:spPr>
          <a:xfrm>
            <a:off x="300943" y="22680"/>
            <a:ext cx="10515600" cy="1325563"/>
          </a:xfrm>
        </p:spPr>
        <p:txBody>
          <a:bodyPr/>
          <a:lstStyle/>
          <a:p>
            <a:r>
              <a:rPr lang="en-US" dirty="0"/>
              <a:t>What does our experiment do?</a:t>
            </a:r>
          </a:p>
        </p:txBody>
      </p:sp>
      <p:pic>
        <p:nvPicPr>
          <p:cNvPr id="4" name="Picture 3">
            <a:extLst>
              <a:ext uri="{FF2B5EF4-FFF2-40B4-BE49-F238E27FC236}">
                <a16:creationId xmlns:a16="http://schemas.microsoft.com/office/drawing/2014/main" id="{9789F9E7-B983-43BC-A33C-950E44D5AD03}"/>
              </a:ext>
            </a:extLst>
          </p:cNvPr>
          <p:cNvPicPr>
            <a:picLocks noChangeAspect="1"/>
          </p:cNvPicPr>
          <p:nvPr/>
        </p:nvPicPr>
        <p:blipFill>
          <a:blip r:embed="rId2"/>
          <a:stretch>
            <a:fillRect/>
          </a:stretch>
        </p:blipFill>
        <p:spPr>
          <a:xfrm>
            <a:off x="1662766" y="2631732"/>
            <a:ext cx="714523" cy="1078853"/>
          </a:xfrm>
          <a:prstGeom prst="rect">
            <a:avLst/>
          </a:prstGeom>
        </p:spPr>
      </p:pic>
      <p:pic>
        <p:nvPicPr>
          <p:cNvPr id="5" name="Picture 4" descr="Page 12 | Mortarboard Cap Images - Free Download on Freepik">
            <a:extLst>
              <a:ext uri="{FF2B5EF4-FFF2-40B4-BE49-F238E27FC236}">
                <a16:creationId xmlns:a16="http://schemas.microsoft.com/office/drawing/2014/main" id="{5F560325-F1C3-2599-5FC9-ACB96649A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1928506" y="2600023"/>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a:extLst>
              <a:ext uri="{FF2B5EF4-FFF2-40B4-BE49-F238E27FC236}">
                <a16:creationId xmlns:a16="http://schemas.microsoft.com/office/drawing/2014/main" id="{B0E08697-0934-800F-A052-806922383048}"/>
              </a:ext>
            </a:extLst>
          </p:cNvPr>
          <p:cNvPicPr>
            <a:picLocks noChangeAspect="1"/>
          </p:cNvPicPr>
          <p:nvPr/>
        </p:nvPicPr>
        <p:blipFill rotWithShape="1">
          <a:blip r:embed="rId4"/>
          <a:srcRect l="4952" t="6679" r="10267" b="6847"/>
          <a:stretch/>
        </p:blipFill>
        <p:spPr>
          <a:xfrm>
            <a:off x="1444559" y="3014497"/>
            <a:ext cx="436414" cy="313322"/>
          </a:xfrm>
          <a:prstGeom prst="rect">
            <a:avLst/>
          </a:prstGeom>
          <a:effectLst>
            <a:outerShdw blurRad="50800" dist="38100" dir="8100000" algn="tr" rotWithShape="0">
              <a:prstClr val="black">
                <a:alpha val="40000"/>
              </a:prstClr>
            </a:outerShdw>
          </a:effectLst>
        </p:spPr>
      </p:pic>
      <p:pic>
        <p:nvPicPr>
          <p:cNvPr id="7" name="Picture 2" descr="Money Stack | Totally Accurate BattleGrounds Wiki | Fandom">
            <a:extLst>
              <a:ext uri="{FF2B5EF4-FFF2-40B4-BE49-F238E27FC236}">
                <a16:creationId xmlns:a16="http://schemas.microsoft.com/office/drawing/2014/main" id="{CBB8EB54-6767-3FDA-0C10-C0ACE1505B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04" y="4531857"/>
            <a:ext cx="587696" cy="5848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oney Stack | Totally Accurate BattleGrounds Wiki | Fandom">
            <a:extLst>
              <a:ext uri="{FF2B5EF4-FFF2-40B4-BE49-F238E27FC236}">
                <a16:creationId xmlns:a16="http://schemas.microsoft.com/office/drawing/2014/main" id="{8F6E13DB-9FDB-B2AC-B603-A761377760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926" y="5407633"/>
            <a:ext cx="587696" cy="5848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age 12 | Mortarboard Cap Images - Free Download on Freepik">
            <a:extLst>
              <a:ext uri="{FF2B5EF4-FFF2-40B4-BE49-F238E27FC236}">
                <a16:creationId xmlns:a16="http://schemas.microsoft.com/office/drawing/2014/main" id="{0CA455CD-F48E-D7FD-7F38-9E9D30530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586266" y="5407633"/>
            <a:ext cx="316779" cy="31522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348C733-CEC6-B7E0-6E80-33DC2231089C}"/>
              </a:ext>
            </a:extLst>
          </p:cNvPr>
          <p:cNvSpPr txBox="1"/>
          <p:nvPr/>
        </p:nvSpPr>
        <p:spPr>
          <a:xfrm>
            <a:off x="1532655" y="5444566"/>
            <a:ext cx="1753964" cy="523220"/>
          </a:xfrm>
          <a:prstGeom prst="rect">
            <a:avLst/>
          </a:prstGeom>
          <a:noFill/>
        </p:spPr>
        <p:txBody>
          <a:bodyPr wrap="square" rtlCol="0">
            <a:spAutoFit/>
          </a:bodyPr>
          <a:lstStyle/>
          <a:p>
            <a:r>
              <a:rPr lang="en-US" sz="2800" dirty="0"/>
              <a:t>$5</a:t>
            </a:r>
          </a:p>
        </p:txBody>
      </p:sp>
      <p:sp>
        <p:nvSpPr>
          <p:cNvPr id="14" name="TextBox 13">
            <a:extLst>
              <a:ext uri="{FF2B5EF4-FFF2-40B4-BE49-F238E27FC236}">
                <a16:creationId xmlns:a16="http://schemas.microsoft.com/office/drawing/2014/main" id="{F82213AF-B872-E7D2-E107-A59347B1AD19}"/>
              </a:ext>
            </a:extLst>
          </p:cNvPr>
          <p:cNvSpPr txBox="1"/>
          <p:nvPr/>
        </p:nvSpPr>
        <p:spPr>
          <a:xfrm>
            <a:off x="1511624" y="4600135"/>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sp>
        <p:nvSpPr>
          <p:cNvPr id="15" name="TextBox 14">
            <a:extLst>
              <a:ext uri="{FF2B5EF4-FFF2-40B4-BE49-F238E27FC236}">
                <a16:creationId xmlns:a16="http://schemas.microsoft.com/office/drawing/2014/main" id="{58146310-1EF2-9BF7-9273-4102A9828154}"/>
              </a:ext>
            </a:extLst>
          </p:cNvPr>
          <p:cNvSpPr txBox="1"/>
          <p:nvPr/>
        </p:nvSpPr>
        <p:spPr>
          <a:xfrm>
            <a:off x="1444559" y="3710585"/>
            <a:ext cx="1370079" cy="369332"/>
          </a:xfrm>
          <a:prstGeom prst="rect">
            <a:avLst/>
          </a:prstGeom>
          <a:noFill/>
        </p:spPr>
        <p:txBody>
          <a:bodyPr wrap="square" rtlCol="0">
            <a:spAutoFit/>
          </a:bodyPr>
          <a:lstStyle/>
          <a:p>
            <a:r>
              <a:rPr lang="en-US" dirty="0">
                <a:solidFill>
                  <a:schemeClr val="accent1"/>
                </a:solidFill>
              </a:rPr>
              <a:t>20 people</a:t>
            </a:r>
          </a:p>
        </p:txBody>
      </p:sp>
      <p:pic>
        <p:nvPicPr>
          <p:cNvPr id="16" name="Picture 15">
            <a:extLst>
              <a:ext uri="{FF2B5EF4-FFF2-40B4-BE49-F238E27FC236}">
                <a16:creationId xmlns:a16="http://schemas.microsoft.com/office/drawing/2014/main" id="{471A3714-0465-C7B5-DA3B-F71F31F332AE}"/>
              </a:ext>
            </a:extLst>
          </p:cNvPr>
          <p:cNvPicPr>
            <a:picLocks noChangeAspect="1"/>
          </p:cNvPicPr>
          <p:nvPr/>
        </p:nvPicPr>
        <p:blipFill>
          <a:blip r:embed="rId2"/>
          <a:stretch>
            <a:fillRect/>
          </a:stretch>
        </p:blipFill>
        <p:spPr>
          <a:xfrm>
            <a:off x="3351067" y="2631731"/>
            <a:ext cx="714523" cy="1078853"/>
          </a:xfrm>
          <a:prstGeom prst="rect">
            <a:avLst/>
          </a:prstGeom>
        </p:spPr>
      </p:pic>
      <p:pic>
        <p:nvPicPr>
          <p:cNvPr id="17" name="Picture 16" descr="Page 12 | Mortarboard Cap Images - Free Download on Freepik">
            <a:extLst>
              <a:ext uri="{FF2B5EF4-FFF2-40B4-BE49-F238E27FC236}">
                <a16:creationId xmlns:a16="http://schemas.microsoft.com/office/drawing/2014/main" id="{E0C9011B-B5FF-EA42-F38A-0D6C4D0B2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3616807" y="2600022"/>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4">
            <a:extLst>
              <a:ext uri="{FF2B5EF4-FFF2-40B4-BE49-F238E27FC236}">
                <a16:creationId xmlns:a16="http://schemas.microsoft.com/office/drawing/2014/main" id="{411E63B5-15D6-E09C-BE46-17093A2EDDB6}"/>
              </a:ext>
            </a:extLst>
          </p:cNvPr>
          <p:cNvPicPr>
            <a:picLocks noChangeAspect="1"/>
          </p:cNvPicPr>
          <p:nvPr/>
        </p:nvPicPr>
        <p:blipFill rotWithShape="1">
          <a:blip r:embed="rId4"/>
          <a:srcRect l="4952" t="6679" r="10267" b="6847"/>
          <a:stretch/>
        </p:blipFill>
        <p:spPr>
          <a:xfrm>
            <a:off x="3132860" y="3014496"/>
            <a:ext cx="436414" cy="313322"/>
          </a:xfrm>
          <a:prstGeom prst="rect">
            <a:avLst/>
          </a:prstGeom>
          <a:effectLst>
            <a:outerShdw blurRad="50800" dist="38100" dir="8100000" algn="tr" rotWithShape="0">
              <a:prstClr val="black">
                <a:alpha val="40000"/>
              </a:prstClr>
            </a:outerShdw>
          </a:effectLst>
        </p:spPr>
      </p:pic>
      <p:sp>
        <p:nvSpPr>
          <p:cNvPr id="19" name="TextBox 18">
            <a:extLst>
              <a:ext uri="{FF2B5EF4-FFF2-40B4-BE49-F238E27FC236}">
                <a16:creationId xmlns:a16="http://schemas.microsoft.com/office/drawing/2014/main" id="{7F2FD25E-3BFE-2CDF-A496-6EF5156BC832}"/>
              </a:ext>
            </a:extLst>
          </p:cNvPr>
          <p:cNvSpPr txBox="1"/>
          <p:nvPr/>
        </p:nvSpPr>
        <p:spPr>
          <a:xfrm>
            <a:off x="3132860" y="3710584"/>
            <a:ext cx="1370079" cy="369332"/>
          </a:xfrm>
          <a:prstGeom prst="rect">
            <a:avLst/>
          </a:prstGeom>
          <a:noFill/>
        </p:spPr>
        <p:txBody>
          <a:bodyPr wrap="square" rtlCol="0">
            <a:spAutoFit/>
          </a:bodyPr>
          <a:lstStyle/>
          <a:p>
            <a:r>
              <a:rPr lang="en-US" dirty="0">
                <a:solidFill>
                  <a:schemeClr val="accent1"/>
                </a:solidFill>
              </a:rPr>
              <a:t>15 people</a:t>
            </a:r>
          </a:p>
        </p:txBody>
      </p:sp>
      <p:sp>
        <p:nvSpPr>
          <p:cNvPr id="20" name="TextBox 19">
            <a:extLst>
              <a:ext uri="{FF2B5EF4-FFF2-40B4-BE49-F238E27FC236}">
                <a16:creationId xmlns:a16="http://schemas.microsoft.com/office/drawing/2014/main" id="{12E678DB-CCA5-9369-C5CE-1019E228B954}"/>
              </a:ext>
            </a:extLst>
          </p:cNvPr>
          <p:cNvSpPr txBox="1"/>
          <p:nvPr/>
        </p:nvSpPr>
        <p:spPr>
          <a:xfrm>
            <a:off x="3189141" y="5440040"/>
            <a:ext cx="626157" cy="523220"/>
          </a:xfrm>
          <a:prstGeom prst="rect">
            <a:avLst/>
          </a:prstGeom>
          <a:noFill/>
        </p:spPr>
        <p:txBody>
          <a:bodyPr wrap="square" rtlCol="0">
            <a:spAutoFit/>
          </a:bodyPr>
          <a:lstStyle/>
          <a:p>
            <a:r>
              <a:rPr lang="en-US" sz="2800" dirty="0"/>
              <a:t>$8</a:t>
            </a:r>
          </a:p>
        </p:txBody>
      </p:sp>
      <p:sp>
        <p:nvSpPr>
          <p:cNvPr id="21" name="TextBox 20">
            <a:extLst>
              <a:ext uri="{FF2B5EF4-FFF2-40B4-BE49-F238E27FC236}">
                <a16:creationId xmlns:a16="http://schemas.microsoft.com/office/drawing/2014/main" id="{9048F6EC-06D6-645E-2603-9DDC349F94E4}"/>
              </a:ext>
            </a:extLst>
          </p:cNvPr>
          <p:cNvSpPr txBox="1"/>
          <p:nvPr/>
        </p:nvSpPr>
        <p:spPr>
          <a:xfrm>
            <a:off x="3167577" y="4595609"/>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pic>
        <p:nvPicPr>
          <p:cNvPr id="22" name="Picture 21">
            <a:extLst>
              <a:ext uri="{FF2B5EF4-FFF2-40B4-BE49-F238E27FC236}">
                <a16:creationId xmlns:a16="http://schemas.microsoft.com/office/drawing/2014/main" id="{04043B39-3C8B-3607-B789-EEFC29D794EA}"/>
              </a:ext>
            </a:extLst>
          </p:cNvPr>
          <p:cNvPicPr>
            <a:picLocks noChangeAspect="1"/>
          </p:cNvPicPr>
          <p:nvPr/>
        </p:nvPicPr>
        <p:blipFill>
          <a:blip r:embed="rId2"/>
          <a:stretch>
            <a:fillRect/>
          </a:stretch>
        </p:blipFill>
        <p:spPr>
          <a:xfrm>
            <a:off x="5164623" y="2631731"/>
            <a:ext cx="714523" cy="1078853"/>
          </a:xfrm>
          <a:prstGeom prst="rect">
            <a:avLst/>
          </a:prstGeom>
        </p:spPr>
      </p:pic>
      <p:pic>
        <p:nvPicPr>
          <p:cNvPr id="23" name="Picture 22" descr="Page 12 | Mortarboard Cap Images - Free Download on Freepik">
            <a:extLst>
              <a:ext uri="{FF2B5EF4-FFF2-40B4-BE49-F238E27FC236}">
                <a16:creationId xmlns:a16="http://schemas.microsoft.com/office/drawing/2014/main" id="{BFB8436B-2335-8D00-E9DC-BE58F9B60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5430363" y="2600022"/>
            <a:ext cx="345869" cy="34417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3394D93-218C-D827-6EAB-5B13AB1E35D4}"/>
              </a:ext>
            </a:extLst>
          </p:cNvPr>
          <p:cNvSpPr txBox="1"/>
          <p:nvPr/>
        </p:nvSpPr>
        <p:spPr>
          <a:xfrm>
            <a:off x="4946416" y="3710584"/>
            <a:ext cx="1370079" cy="369332"/>
          </a:xfrm>
          <a:prstGeom prst="rect">
            <a:avLst/>
          </a:prstGeom>
          <a:noFill/>
        </p:spPr>
        <p:txBody>
          <a:bodyPr wrap="square" rtlCol="0">
            <a:spAutoFit/>
          </a:bodyPr>
          <a:lstStyle/>
          <a:p>
            <a:r>
              <a:rPr lang="en-US" dirty="0">
                <a:solidFill>
                  <a:schemeClr val="accent1"/>
                </a:solidFill>
              </a:rPr>
              <a:t>15 people</a:t>
            </a:r>
          </a:p>
        </p:txBody>
      </p:sp>
      <p:sp>
        <p:nvSpPr>
          <p:cNvPr id="25" name="TextBox 24">
            <a:extLst>
              <a:ext uri="{FF2B5EF4-FFF2-40B4-BE49-F238E27FC236}">
                <a16:creationId xmlns:a16="http://schemas.microsoft.com/office/drawing/2014/main" id="{8D7E5600-E248-FC2D-7578-C24ED1336B72}"/>
              </a:ext>
            </a:extLst>
          </p:cNvPr>
          <p:cNvSpPr txBox="1"/>
          <p:nvPr/>
        </p:nvSpPr>
        <p:spPr>
          <a:xfrm>
            <a:off x="5145042" y="5440040"/>
            <a:ext cx="1753964" cy="523220"/>
          </a:xfrm>
          <a:prstGeom prst="rect">
            <a:avLst/>
          </a:prstGeom>
          <a:noFill/>
        </p:spPr>
        <p:txBody>
          <a:bodyPr wrap="square" rtlCol="0">
            <a:spAutoFit/>
          </a:bodyPr>
          <a:lstStyle/>
          <a:p>
            <a:r>
              <a:rPr lang="en-US" sz="2800" dirty="0"/>
              <a:t>$8</a:t>
            </a:r>
          </a:p>
        </p:txBody>
      </p:sp>
      <p:sp>
        <p:nvSpPr>
          <p:cNvPr id="26" name="TextBox 25">
            <a:extLst>
              <a:ext uri="{FF2B5EF4-FFF2-40B4-BE49-F238E27FC236}">
                <a16:creationId xmlns:a16="http://schemas.microsoft.com/office/drawing/2014/main" id="{4BA1135F-32A4-D459-D8ED-49D136965644}"/>
              </a:ext>
            </a:extLst>
          </p:cNvPr>
          <p:cNvSpPr txBox="1"/>
          <p:nvPr/>
        </p:nvSpPr>
        <p:spPr>
          <a:xfrm>
            <a:off x="5124011" y="4595609"/>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pic>
        <p:nvPicPr>
          <p:cNvPr id="27" name="Picture 26">
            <a:extLst>
              <a:ext uri="{FF2B5EF4-FFF2-40B4-BE49-F238E27FC236}">
                <a16:creationId xmlns:a16="http://schemas.microsoft.com/office/drawing/2014/main" id="{3A9EA7F6-B0B0-F57B-C796-09E46A57EEE5}"/>
              </a:ext>
            </a:extLst>
          </p:cNvPr>
          <p:cNvPicPr>
            <a:picLocks noChangeAspect="1"/>
          </p:cNvPicPr>
          <p:nvPr/>
        </p:nvPicPr>
        <p:blipFill>
          <a:blip r:embed="rId2"/>
          <a:stretch>
            <a:fillRect/>
          </a:stretch>
        </p:blipFill>
        <p:spPr>
          <a:xfrm>
            <a:off x="6988360" y="2585564"/>
            <a:ext cx="714523" cy="1078853"/>
          </a:xfrm>
          <a:prstGeom prst="rect">
            <a:avLst/>
          </a:prstGeom>
        </p:spPr>
      </p:pic>
      <p:pic>
        <p:nvPicPr>
          <p:cNvPr id="28" name="Content Placeholder 4">
            <a:extLst>
              <a:ext uri="{FF2B5EF4-FFF2-40B4-BE49-F238E27FC236}">
                <a16:creationId xmlns:a16="http://schemas.microsoft.com/office/drawing/2014/main" id="{BDBA2DFD-7783-F28F-F714-34BAB07C6ED4}"/>
              </a:ext>
            </a:extLst>
          </p:cNvPr>
          <p:cNvPicPr>
            <a:picLocks noChangeAspect="1"/>
          </p:cNvPicPr>
          <p:nvPr/>
        </p:nvPicPr>
        <p:blipFill rotWithShape="1">
          <a:blip r:embed="rId4"/>
          <a:srcRect l="4952" t="6679" r="10267" b="6847"/>
          <a:stretch/>
        </p:blipFill>
        <p:spPr>
          <a:xfrm>
            <a:off x="6770153" y="2968329"/>
            <a:ext cx="436414" cy="313322"/>
          </a:xfrm>
          <a:prstGeom prst="rect">
            <a:avLst/>
          </a:prstGeom>
          <a:effectLst>
            <a:outerShdw blurRad="50800" dist="38100" dir="8100000" algn="tr" rotWithShape="0">
              <a:prstClr val="black">
                <a:alpha val="40000"/>
              </a:prstClr>
            </a:outerShdw>
          </a:effectLst>
        </p:spPr>
      </p:pic>
      <p:sp>
        <p:nvSpPr>
          <p:cNvPr id="29" name="TextBox 28">
            <a:extLst>
              <a:ext uri="{FF2B5EF4-FFF2-40B4-BE49-F238E27FC236}">
                <a16:creationId xmlns:a16="http://schemas.microsoft.com/office/drawing/2014/main" id="{C5BCC7F9-44E4-758E-1A2F-C646F248FB95}"/>
              </a:ext>
            </a:extLst>
          </p:cNvPr>
          <p:cNvSpPr txBox="1"/>
          <p:nvPr/>
        </p:nvSpPr>
        <p:spPr>
          <a:xfrm>
            <a:off x="6770153" y="3664417"/>
            <a:ext cx="1370079" cy="369332"/>
          </a:xfrm>
          <a:prstGeom prst="rect">
            <a:avLst/>
          </a:prstGeom>
          <a:noFill/>
        </p:spPr>
        <p:txBody>
          <a:bodyPr wrap="square" rtlCol="0">
            <a:spAutoFit/>
          </a:bodyPr>
          <a:lstStyle/>
          <a:p>
            <a:r>
              <a:rPr lang="en-US" dirty="0">
                <a:solidFill>
                  <a:schemeClr val="accent1"/>
                </a:solidFill>
              </a:rPr>
              <a:t>15 people</a:t>
            </a:r>
          </a:p>
        </p:txBody>
      </p:sp>
      <p:sp>
        <p:nvSpPr>
          <p:cNvPr id="30" name="TextBox 29">
            <a:extLst>
              <a:ext uri="{FF2B5EF4-FFF2-40B4-BE49-F238E27FC236}">
                <a16:creationId xmlns:a16="http://schemas.microsoft.com/office/drawing/2014/main" id="{D7CA3A43-0C95-0C03-A4A3-78ECB830254C}"/>
              </a:ext>
            </a:extLst>
          </p:cNvPr>
          <p:cNvSpPr txBox="1"/>
          <p:nvPr/>
        </p:nvSpPr>
        <p:spPr>
          <a:xfrm>
            <a:off x="6829035" y="4576636"/>
            <a:ext cx="626157" cy="523220"/>
          </a:xfrm>
          <a:prstGeom prst="rect">
            <a:avLst/>
          </a:prstGeom>
          <a:noFill/>
        </p:spPr>
        <p:txBody>
          <a:bodyPr wrap="square" rtlCol="0">
            <a:spAutoFit/>
          </a:bodyPr>
          <a:lstStyle/>
          <a:p>
            <a:r>
              <a:rPr lang="en-US" sz="2800" dirty="0"/>
              <a:t>$2</a:t>
            </a:r>
          </a:p>
        </p:txBody>
      </p:sp>
      <p:sp>
        <p:nvSpPr>
          <p:cNvPr id="31" name="TextBox 30">
            <a:extLst>
              <a:ext uri="{FF2B5EF4-FFF2-40B4-BE49-F238E27FC236}">
                <a16:creationId xmlns:a16="http://schemas.microsoft.com/office/drawing/2014/main" id="{9A937CE5-0DC1-D7E8-C0C8-718C45FC25F9}"/>
              </a:ext>
            </a:extLst>
          </p:cNvPr>
          <p:cNvSpPr txBox="1"/>
          <p:nvPr/>
        </p:nvSpPr>
        <p:spPr>
          <a:xfrm>
            <a:off x="6770002" y="5407633"/>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pic>
        <p:nvPicPr>
          <p:cNvPr id="32" name="Picture 31">
            <a:extLst>
              <a:ext uri="{FF2B5EF4-FFF2-40B4-BE49-F238E27FC236}">
                <a16:creationId xmlns:a16="http://schemas.microsoft.com/office/drawing/2014/main" id="{EAA4E722-9F25-5E71-2A28-FC7B1B9DF3D5}"/>
              </a:ext>
            </a:extLst>
          </p:cNvPr>
          <p:cNvPicPr>
            <a:picLocks noChangeAspect="1"/>
          </p:cNvPicPr>
          <p:nvPr/>
        </p:nvPicPr>
        <p:blipFill>
          <a:blip r:embed="rId2"/>
          <a:stretch>
            <a:fillRect/>
          </a:stretch>
        </p:blipFill>
        <p:spPr>
          <a:xfrm>
            <a:off x="8673977" y="2631730"/>
            <a:ext cx="714523" cy="1078853"/>
          </a:xfrm>
          <a:prstGeom prst="rect">
            <a:avLst/>
          </a:prstGeom>
        </p:spPr>
      </p:pic>
      <p:sp>
        <p:nvSpPr>
          <p:cNvPr id="35" name="TextBox 34">
            <a:extLst>
              <a:ext uri="{FF2B5EF4-FFF2-40B4-BE49-F238E27FC236}">
                <a16:creationId xmlns:a16="http://schemas.microsoft.com/office/drawing/2014/main" id="{1AB90A68-B9E4-2A61-5DEC-53F57527F631}"/>
              </a:ext>
            </a:extLst>
          </p:cNvPr>
          <p:cNvSpPr txBox="1"/>
          <p:nvPr/>
        </p:nvSpPr>
        <p:spPr>
          <a:xfrm>
            <a:off x="8467196" y="3652764"/>
            <a:ext cx="1370079" cy="369332"/>
          </a:xfrm>
          <a:prstGeom prst="rect">
            <a:avLst/>
          </a:prstGeom>
          <a:noFill/>
        </p:spPr>
        <p:txBody>
          <a:bodyPr wrap="square" rtlCol="0">
            <a:spAutoFit/>
          </a:bodyPr>
          <a:lstStyle/>
          <a:p>
            <a:r>
              <a:rPr lang="en-US" dirty="0">
                <a:solidFill>
                  <a:schemeClr val="accent1"/>
                </a:solidFill>
              </a:rPr>
              <a:t>20 people</a:t>
            </a:r>
          </a:p>
        </p:txBody>
      </p:sp>
      <p:sp>
        <p:nvSpPr>
          <p:cNvPr id="36" name="TextBox 35">
            <a:extLst>
              <a:ext uri="{FF2B5EF4-FFF2-40B4-BE49-F238E27FC236}">
                <a16:creationId xmlns:a16="http://schemas.microsoft.com/office/drawing/2014/main" id="{E5604EBB-F206-2726-7F4B-FF464F660E11}"/>
              </a:ext>
            </a:extLst>
          </p:cNvPr>
          <p:cNvSpPr txBox="1"/>
          <p:nvPr/>
        </p:nvSpPr>
        <p:spPr>
          <a:xfrm>
            <a:off x="8597790" y="4573762"/>
            <a:ext cx="626157" cy="523220"/>
          </a:xfrm>
          <a:prstGeom prst="rect">
            <a:avLst/>
          </a:prstGeom>
          <a:noFill/>
        </p:spPr>
        <p:txBody>
          <a:bodyPr wrap="square" rtlCol="0">
            <a:spAutoFit/>
          </a:bodyPr>
          <a:lstStyle/>
          <a:p>
            <a:r>
              <a:rPr lang="en-US" sz="2800" dirty="0"/>
              <a:t>$1</a:t>
            </a:r>
          </a:p>
        </p:txBody>
      </p:sp>
      <p:sp>
        <p:nvSpPr>
          <p:cNvPr id="37" name="TextBox 36">
            <a:extLst>
              <a:ext uri="{FF2B5EF4-FFF2-40B4-BE49-F238E27FC236}">
                <a16:creationId xmlns:a16="http://schemas.microsoft.com/office/drawing/2014/main" id="{BF55E7E2-6EA1-88A8-B5EA-F5C67F3016B4}"/>
              </a:ext>
            </a:extLst>
          </p:cNvPr>
          <p:cNvSpPr txBox="1"/>
          <p:nvPr/>
        </p:nvSpPr>
        <p:spPr>
          <a:xfrm>
            <a:off x="8538757" y="5404759"/>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pic>
        <p:nvPicPr>
          <p:cNvPr id="39" name="Picture 38">
            <a:extLst>
              <a:ext uri="{FF2B5EF4-FFF2-40B4-BE49-F238E27FC236}">
                <a16:creationId xmlns:a16="http://schemas.microsoft.com/office/drawing/2014/main" id="{D7E11EE8-13B9-F23F-1BE0-639DAFB8815B}"/>
              </a:ext>
            </a:extLst>
          </p:cNvPr>
          <p:cNvPicPr>
            <a:picLocks noChangeAspect="1"/>
          </p:cNvPicPr>
          <p:nvPr/>
        </p:nvPicPr>
        <p:blipFill>
          <a:blip r:embed="rId2"/>
          <a:stretch>
            <a:fillRect/>
          </a:stretch>
        </p:blipFill>
        <p:spPr>
          <a:xfrm>
            <a:off x="10213066" y="2631730"/>
            <a:ext cx="714523" cy="1078853"/>
          </a:xfrm>
          <a:prstGeom prst="rect">
            <a:avLst/>
          </a:prstGeom>
        </p:spPr>
      </p:pic>
      <p:sp>
        <p:nvSpPr>
          <p:cNvPr id="40" name="TextBox 39">
            <a:extLst>
              <a:ext uri="{FF2B5EF4-FFF2-40B4-BE49-F238E27FC236}">
                <a16:creationId xmlns:a16="http://schemas.microsoft.com/office/drawing/2014/main" id="{44B0DF64-CA99-E7C7-4C9B-AE70FC327D72}"/>
              </a:ext>
            </a:extLst>
          </p:cNvPr>
          <p:cNvSpPr txBox="1"/>
          <p:nvPr/>
        </p:nvSpPr>
        <p:spPr>
          <a:xfrm>
            <a:off x="10006285" y="3652764"/>
            <a:ext cx="1370079" cy="369332"/>
          </a:xfrm>
          <a:prstGeom prst="rect">
            <a:avLst/>
          </a:prstGeom>
          <a:noFill/>
        </p:spPr>
        <p:txBody>
          <a:bodyPr wrap="square" rtlCol="0">
            <a:spAutoFit/>
          </a:bodyPr>
          <a:lstStyle/>
          <a:p>
            <a:r>
              <a:rPr lang="en-US" dirty="0">
                <a:solidFill>
                  <a:schemeClr val="accent1"/>
                </a:solidFill>
              </a:rPr>
              <a:t>15 people</a:t>
            </a:r>
          </a:p>
        </p:txBody>
      </p:sp>
      <p:sp>
        <p:nvSpPr>
          <p:cNvPr id="41" name="TextBox 40">
            <a:extLst>
              <a:ext uri="{FF2B5EF4-FFF2-40B4-BE49-F238E27FC236}">
                <a16:creationId xmlns:a16="http://schemas.microsoft.com/office/drawing/2014/main" id="{9FC2DBF9-BE7A-E98A-064D-11385D23137E}"/>
              </a:ext>
            </a:extLst>
          </p:cNvPr>
          <p:cNvSpPr txBox="1"/>
          <p:nvPr/>
        </p:nvSpPr>
        <p:spPr>
          <a:xfrm>
            <a:off x="10136879" y="4573762"/>
            <a:ext cx="626157" cy="523220"/>
          </a:xfrm>
          <a:prstGeom prst="rect">
            <a:avLst/>
          </a:prstGeom>
          <a:noFill/>
        </p:spPr>
        <p:txBody>
          <a:bodyPr wrap="square" rtlCol="0">
            <a:spAutoFit/>
          </a:bodyPr>
          <a:lstStyle/>
          <a:p>
            <a:r>
              <a:rPr lang="en-US" sz="2800" dirty="0"/>
              <a:t>$2</a:t>
            </a:r>
          </a:p>
        </p:txBody>
      </p:sp>
      <p:sp>
        <p:nvSpPr>
          <p:cNvPr id="42" name="TextBox 41">
            <a:extLst>
              <a:ext uri="{FF2B5EF4-FFF2-40B4-BE49-F238E27FC236}">
                <a16:creationId xmlns:a16="http://schemas.microsoft.com/office/drawing/2014/main" id="{0299F114-F4BD-CFC5-2959-42B8F695D4CA}"/>
              </a:ext>
            </a:extLst>
          </p:cNvPr>
          <p:cNvSpPr txBox="1"/>
          <p:nvPr/>
        </p:nvSpPr>
        <p:spPr>
          <a:xfrm>
            <a:off x="10077846" y="5404759"/>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B2786F-325E-8CCB-C906-5CF562D4B487}"/>
                  </a:ext>
                </a:extLst>
              </p:cNvPr>
              <p:cNvSpPr txBox="1"/>
              <p:nvPr/>
            </p:nvSpPr>
            <p:spPr>
              <a:xfrm>
                <a:off x="10542657" y="-52002"/>
                <a:ext cx="1578769" cy="461665"/>
              </a:xfrm>
              <a:prstGeom prst="rect">
                <a:avLst/>
              </a:prstGeom>
              <a:noFill/>
            </p:spPr>
            <p:txBody>
              <a:bodyPr wrap="square">
                <a:spAutoFit/>
              </a:bodyPr>
              <a:lstStyle/>
              <a:p>
                <a:r>
                  <a:rPr lang="en-US" sz="2400" dirty="0">
                    <a:solidFill>
                      <a:schemeClr val="accent1"/>
                    </a:solidFill>
                  </a:rPr>
                  <a:t>ATE </a:t>
                </a:r>
                <a14:m>
                  <m:oMath xmlns:m="http://schemas.openxmlformats.org/officeDocument/2006/math">
                    <m:r>
                      <a:rPr lang="en-US" sz="2400" b="0" i="1" smtClean="0">
                        <a:solidFill>
                          <a:schemeClr val="accent1"/>
                        </a:solidFill>
                        <a:latin typeface="Cambria Math" panose="02040503050406030204" pitchFamily="18" charset="0"/>
                      </a:rPr>
                      <m:t>=$4.3</m:t>
                    </m:r>
                  </m:oMath>
                </a14:m>
                <a:endParaRPr lang="en-US" sz="2400" dirty="0">
                  <a:solidFill>
                    <a:schemeClr val="accent1"/>
                  </a:solidFill>
                </a:endParaRPr>
              </a:p>
            </p:txBody>
          </p:sp>
        </mc:Choice>
        <mc:Fallback xmlns="">
          <p:sp>
            <p:nvSpPr>
              <p:cNvPr id="3" name="TextBox 2">
                <a:extLst>
                  <a:ext uri="{FF2B5EF4-FFF2-40B4-BE49-F238E27FC236}">
                    <a16:creationId xmlns:a16="http://schemas.microsoft.com/office/drawing/2014/main" id="{DFB2786F-325E-8CCB-C906-5CF562D4B487}"/>
                  </a:ext>
                </a:extLst>
              </p:cNvPr>
              <p:cNvSpPr txBox="1">
                <a:spLocks noRot="1" noChangeAspect="1" noMove="1" noResize="1" noEditPoints="1" noAdjustHandles="1" noChangeArrowheads="1" noChangeShapeType="1" noTextEdit="1"/>
              </p:cNvSpPr>
              <p:nvPr/>
            </p:nvSpPr>
            <p:spPr>
              <a:xfrm>
                <a:off x="10542657" y="-52002"/>
                <a:ext cx="1578769" cy="461665"/>
              </a:xfrm>
              <a:prstGeom prst="rect">
                <a:avLst/>
              </a:prstGeom>
              <a:blipFill>
                <a:blip r:embed="rId6"/>
                <a:stretch>
                  <a:fillRect l="-5556"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F86C19-385D-E0C2-41D7-E4B078261AE6}"/>
                  </a:ext>
                </a:extLst>
              </p:cNvPr>
              <p:cNvSpPr txBox="1"/>
              <p:nvPr/>
            </p:nvSpPr>
            <p:spPr>
              <a:xfrm>
                <a:off x="10410695" y="346770"/>
                <a:ext cx="1927057" cy="461665"/>
              </a:xfrm>
              <a:prstGeom prst="rect">
                <a:avLst/>
              </a:prstGeom>
              <a:noFill/>
            </p:spPr>
            <p:txBody>
              <a:bodyPr wrap="square">
                <a:spAutoFit/>
              </a:bodyPr>
              <a:lstStyle/>
              <a:p>
                <a:r>
                  <a:rPr lang="en-US" sz="2400" dirty="0">
                    <a:solidFill>
                      <a:schemeClr val="accent1"/>
                    </a:solidFill>
                  </a:rPr>
                  <a:t>LATE </a:t>
                </a:r>
                <a14:m>
                  <m:oMath xmlns:m="http://schemas.openxmlformats.org/officeDocument/2006/math">
                    <m:r>
                      <a:rPr lang="en-US" sz="2400" b="0" i="1" smtClean="0">
                        <a:solidFill>
                          <a:schemeClr val="accent1"/>
                        </a:solidFill>
                        <a:latin typeface="Cambria Math" panose="02040503050406030204" pitchFamily="18" charset="0"/>
                      </a:rPr>
                      <m:t>=$4</m:t>
                    </m:r>
                  </m:oMath>
                </a14:m>
                <a:endParaRPr lang="en-US" sz="2400" dirty="0">
                  <a:solidFill>
                    <a:schemeClr val="accent1"/>
                  </a:solidFill>
                </a:endParaRPr>
              </a:p>
            </p:txBody>
          </p:sp>
        </mc:Choice>
        <mc:Fallback xmlns="">
          <p:sp>
            <p:nvSpPr>
              <p:cNvPr id="10" name="TextBox 9">
                <a:extLst>
                  <a:ext uri="{FF2B5EF4-FFF2-40B4-BE49-F238E27FC236}">
                    <a16:creationId xmlns:a16="http://schemas.microsoft.com/office/drawing/2014/main" id="{F5F86C19-385D-E0C2-41D7-E4B078261AE6}"/>
                  </a:ext>
                </a:extLst>
              </p:cNvPr>
              <p:cNvSpPr txBox="1">
                <a:spLocks noRot="1" noChangeAspect="1" noMove="1" noResize="1" noEditPoints="1" noAdjustHandles="1" noChangeArrowheads="1" noChangeShapeType="1" noTextEdit="1"/>
              </p:cNvSpPr>
              <p:nvPr/>
            </p:nvSpPr>
            <p:spPr>
              <a:xfrm>
                <a:off x="10410695" y="346770"/>
                <a:ext cx="1927057" cy="461665"/>
              </a:xfrm>
              <a:prstGeom prst="rect">
                <a:avLst/>
              </a:prstGeom>
              <a:blipFill>
                <a:blip r:embed="rId7"/>
                <a:stretch>
                  <a:fillRect l="-4575" t="-8108" b="-2973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0B6FAC9-066A-5A92-5B97-5E23349DD3D6}"/>
              </a:ext>
            </a:extLst>
          </p:cNvPr>
          <p:cNvSpPr txBox="1"/>
          <p:nvPr/>
        </p:nvSpPr>
        <p:spPr>
          <a:xfrm>
            <a:off x="838200" y="1089959"/>
            <a:ext cx="8403325" cy="461665"/>
          </a:xfrm>
          <a:prstGeom prst="rect">
            <a:avLst/>
          </a:prstGeom>
          <a:noFill/>
        </p:spPr>
        <p:txBody>
          <a:bodyPr wrap="square" rtlCol="0">
            <a:spAutoFit/>
          </a:bodyPr>
          <a:lstStyle/>
          <a:p>
            <a:r>
              <a:rPr lang="en-US" sz="2400" dirty="0">
                <a:solidFill>
                  <a:schemeClr val="accent1"/>
                </a:solidFill>
              </a:rPr>
              <a:t>(Average in treatment group) – (Average in control group)</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801FA1A-9C9C-B819-D718-562936B25FA3}"/>
                  </a:ext>
                </a:extLst>
              </p:cNvPr>
              <p:cNvSpPr txBox="1"/>
              <p:nvPr/>
            </p:nvSpPr>
            <p:spPr>
              <a:xfrm>
                <a:off x="429095" y="1640788"/>
                <a:ext cx="9471056"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chemeClr val="accent1"/>
                              </a:solidFill>
                              <a:latin typeface="Cambria Math" panose="02040503050406030204" pitchFamily="18" charset="0"/>
                            </a:rPr>
                          </m:ctrlPr>
                        </m:fPr>
                        <m:num>
                          <m:r>
                            <a:rPr lang="en-US" sz="2400" b="0" i="1" smtClean="0">
                              <a:solidFill>
                                <a:schemeClr val="accent1"/>
                              </a:solidFill>
                              <a:latin typeface="Cambria Math" panose="02040503050406030204" pitchFamily="18" charset="0"/>
                            </a:rPr>
                            <m:t>1</m:t>
                          </m:r>
                        </m:num>
                        <m:den>
                          <m:r>
                            <a:rPr lang="en-US" sz="2400" b="0" i="1" smtClean="0">
                              <a:solidFill>
                                <a:schemeClr val="accent1"/>
                              </a:solidFill>
                              <a:latin typeface="Cambria Math" panose="02040503050406030204" pitchFamily="18" charset="0"/>
                            </a:rPr>
                            <m:t>50</m:t>
                          </m:r>
                        </m:den>
                      </m:f>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20×5+15×8+15×2</m:t>
                          </m:r>
                        </m:e>
                      </m:d>
                      <m:r>
                        <a:rPr lang="en-US" sz="2400" b="0" i="1" smtClean="0">
                          <a:solidFill>
                            <a:schemeClr val="accent1"/>
                          </a:solidFill>
                          <a:latin typeface="Cambria Math" panose="02040503050406030204" pitchFamily="18" charset="0"/>
                        </a:rPr>
                        <m:t>−</m:t>
                      </m:r>
                      <m:f>
                        <m:fPr>
                          <m:ctrlPr>
                            <a:rPr lang="en-US" sz="2400" b="0" i="1" smtClean="0">
                              <a:solidFill>
                                <a:schemeClr val="accent1"/>
                              </a:solidFill>
                              <a:latin typeface="Cambria Math" panose="02040503050406030204" pitchFamily="18" charset="0"/>
                            </a:rPr>
                          </m:ctrlPr>
                        </m:fPr>
                        <m:num>
                          <m:r>
                            <a:rPr lang="en-US" sz="2400" b="0" i="1" smtClean="0">
                              <a:solidFill>
                                <a:schemeClr val="accent1"/>
                              </a:solidFill>
                              <a:latin typeface="Cambria Math" panose="02040503050406030204" pitchFamily="18" charset="0"/>
                            </a:rPr>
                            <m:t>1</m:t>
                          </m:r>
                        </m:num>
                        <m:den>
                          <m:r>
                            <a:rPr lang="en-US" sz="2400" b="0" i="1" smtClean="0">
                              <a:solidFill>
                                <a:schemeClr val="accent1"/>
                              </a:solidFill>
                              <a:latin typeface="Cambria Math" panose="02040503050406030204" pitchFamily="18" charset="0"/>
                            </a:rPr>
                            <m:t>50</m:t>
                          </m:r>
                        </m:den>
                      </m:f>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15×8+20×1+15×2</m:t>
                          </m:r>
                        </m:e>
                      </m:d>
                      <m:r>
                        <a:rPr lang="en-US" sz="2400" b="0" i="1" smtClean="0">
                          <a:solidFill>
                            <a:schemeClr val="accent1"/>
                          </a:solidFill>
                          <a:latin typeface="Cambria Math" panose="02040503050406030204" pitchFamily="18" charset="0"/>
                        </a:rPr>
                        <m:t>=$1.6</m:t>
                      </m:r>
                    </m:oMath>
                  </m:oMathPara>
                </a14:m>
                <a:endParaRPr lang="en-US" sz="2400" dirty="0">
                  <a:solidFill>
                    <a:schemeClr val="accent1"/>
                  </a:solidFill>
                </a:endParaRPr>
              </a:p>
            </p:txBody>
          </p:sp>
        </mc:Choice>
        <mc:Fallback xmlns="">
          <p:sp>
            <p:nvSpPr>
              <p:cNvPr id="12" name="TextBox 11">
                <a:extLst>
                  <a:ext uri="{FF2B5EF4-FFF2-40B4-BE49-F238E27FC236}">
                    <a16:creationId xmlns:a16="http://schemas.microsoft.com/office/drawing/2014/main" id="{0801FA1A-9C9C-B819-D718-562936B25FA3}"/>
                  </a:ext>
                </a:extLst>
              </p:cNvPr>
              <p:cNvSpPr txBox="1">
                <a:spLocks noRot="1" noChangeAspect="1" noMove="1" noResize="1" noEditPoints="1" noAdjustHandles="1" noChangeArrowheads="1" noChangeShapeType="1" noTextEdit="1"/>
              </p:cNvSpPr>
              <p:nvPr/>
            </p:nvSpPr>
            <p:spPr>
              <a:xfrm>
                <a:off x="429095" y="1640788"/>
                <a:ext cx="9471056" cy="786177"/>
              </a:xfrm>
              <a:prstGeom prst="rect">
                <a:avLst/>
              </a:prstGeom>
              <a:blipFill>
                <a:blip r:embed="rId8"/>
                <a:stretch>
                  <a:fillRect b="-6349"/>
                </a:stretch>
              </a:blipFill>
            </p:spPr>
            <p:txBody>
              <a:bodyPr/>
              <a:lstStyle/>
              <a:p>
                <a:r>
                  <a:rPr lang="en-US">
                    <a:noFill/>
                  </a:rPr>
                  <a:t> </a:t>
                </a:r>
              </a:p>
            </p:txBody>
          </p:sp>
        </mc:Fallback>
      </mc:AlternateContent>
    </p:spTree>
    <p:extLst>
      <p:ext uri="{BB962C8B-B14F-4D97-AF65-F5344CB8AC3E}">
        <p14:creationId xmlns:p14="http://schemas.microsoft.com/office/powerpoint/2010/main" val="1656399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BFDF-E406-229F-7AA2-15D60E840916}"/>
              </a:ext>
            </a:extLst>
          </p:cNvPr>
          <p:cNvSpPr>
            <a:spLocks noGrp="1"/>
          </p:cNvSpPr>
          <p:nvPr>
            <p:ph type="title"/>
          </p:nvPr>
        </p:nvSpPr>
        <p:spPr>
          <a:xfrm>
            <a:off x="300943" y="22680"/>
            <a:ext cx="10515600" cy="1325563"/>
          </a:xfrm>
        </p:spPr>
        <p:txBody>
          <a:bodyPr/>
          <a:lstStyle/>
          <a:p>
            <a:r>
              <a:rPr lang="en-US" dirty="0"/>
              <a:t>What does our experiment do?</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B2786F-325E-8CCB-C906-5CF562D4B487}"/>
                  </a:ext>
                </a:extLst>
              </p:cNvPr>
              <p:cNvSpPr txBox="1"/>
              <p:nvPr/>
            </p:nvSpPr>
            <p:spPr>
              <a:xfrm>
                <a:off x="10523694" y="-20199"/>
                <a:ext cx="1578769" cy="461665"/>
              </a:xfrm>
              <a:prstGeom prst="rect">
                <a:avLst/>
              </a:prstGeom>
              <a:noFill/>
            </p:spPr>
            <p:txBody>
              <a:bodyPr wrap="square">
                <a:spAutoFit/>
              </a:bodyPr>
              <a:lstStyle/>
              <a:p>
                <a:r>
                  <a:rPr lang="en-US" sz="2400" dirty="0">
                    <a:solidFill>
                      <a:schemeClr val="accent1"/>
                    </a:solidFill>
                  </a:rPr>
                  <a:t>ATE </a:t>
                </a:r>
                <a14:m>
                  <m:oMath xmlns:m="http://schemas.openxmlformats.org/officeDocument/2006/math">
                    <m:r>
                      <a:rPr lang="en-US" sz="2400" b="0" i="1" smtClean="0">
                        <a:solidFill>
                          <a:schemeClr val="accent1"/>
                        </a:solidFill>
                        <a:latin typeface="Cambria Math" panose="02040503050406030204" pitchFamily="18" charset="0"/>
                      </a:rPr>
                      <m:t>=$4.3</m:t>
                    </m:r>
                  </m:oMath>
                </a14:m>
                <a:endParaRPr lang="en-US" sz="2400" dirty="0">
                  <a:solidFill>
                    <a:schemeClr val="accent1"/>
                  </a:solidFill>
                </a:endParaRPr>
              </a:p>
            </p:txBody>
          </p:sp>
        </mc:Choice>
        <mc:Fallback xmlns="">
          <p:sp>
            <p:nvSpPr>
              <p:cNvPr id="3" name="TextBox 2">
                <a:extLst>
                  <a:ext uri="{FF2B5EF4-FFF2-40B4-BE49-F238E27FC236}">
                    <a16:creationId xmlns:a16="http://schemas.microsoft.com/office/drawing/2014/main" id="{DFB2786F-325E-8CCB-C906-5CF562D4B487}"/>
                  </a:ext>
                </a:extLst>
              </p:cNvPr>
              <p:cNvSpPr txBox="1">
                <a:spLocks noRot="1" noChangeAspect="1" noMove="1" noResize="1" noEditPoints="1" noAdjustHandles="1" noChangeArrowheads="1" noChangeShapeType="1" noTextEdit="1"/>
              </p:cNvSpPr>
              <p:nvPr/>
            </p:nvSpPr>
            <p:spPr>
              <a:xfrm>
                <a:off x="10523694" y="-20199"/>
                <a:ext cx="1578769" cy="461665"/>
              </a:xfrm>
              <a:prstGeom prst="rect">
                <a:avLst/>
              </a:prstGeom>
              <a:blipFill>
                <a:blip r:embed="rId2"/>
                <a:stretch>
                  <a:fillRect l="-5600"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F86C19-385D-E0C2-41D7-E4B078261AE6}"/>
                  </a:ext>
                </a:extLst>
              </p:cNvPr>
              <p:cNvSpPr txBox="1"/>
              <p:nvPr/>
            </p:nvSpPr>
            <p:spPr>
              <a:xfrm>
                <a:off x="10362515" y="355476"/>
                <a:ext cx="1927057" cy="461665"/>
              </a:xfrm>
              <a:prstGeom prst="rect">
                <a:avLst/>
              </a:prstGeom>
              <a:noFill/>
            </p:spPr>
            <p:txBody>
              <a:bodyPr wrap="square">
                <a:spAutoFit/>
              </a:bodyPr>
              <a:lstStyle/>
              <a:p>
                <a:r>
                  <a:rPr lang="en-US" sz="2400" dirty="0">
                    <a:solidFill>
                      <a:schemeClr val="accent1"/>
                    </a:solidFill>
                  </a:rPr>
                  <a:t>LATE </a:t>
                </a:r>
                <a14:m>
                  <m:oMath xmlns:m="http://schemas.openxmlformats.org/officeDocument/2006/math">
                    <m:r>
                      <a:rPr lang="en-US" sz="2400" b="0" i="1" smtClean="0">
                        <a:solidFill>
                          <a:schemeClr val="accent1"/>
                        </a:solidFill>
                        <a:latin typeface="Cambria Math" panose="02040503050406030204" pitchFamily="18" charset="0"/>
                      </a:rPr>
                      <m:t>=$4</m:t>
                    </m:r>
                  </m:oMath>
                </a14:m>
                <a:endParaRPr lang="en-US" sz="2400" dirty="0">
                  <a:solidFill>
                    <a:schemeClr val="accent1"/>
                  </a:solidFill>
                </a:endParaRPr>
              </a:p>
            </p:txBody>
          </p:sp>
        </mc:Choice>
        <mc:Fallback xmlns="">
          <p:sp>
            <p:nvSpPr>
              <p:cNvPr id="10" name="TextBox 9">
                <a:extLst>
                  <a:ext uri="{FF2B5EF4-FFF2-40B4-BE49-F238E27FC236}">
                    <a16:creationId xmlns:a16="http://schemas.microsoft.com/office/drawing/2014/main" id="{F5F86C19-385D-E0C2-41D7-E4B078261AE6}"/>
                  </a:ext>
                </a:extLst>
              </p:cNvPr>
              <p:cNvSpPr txBox="1">
                <a:spLocks noRot="1" noChangeAspect="1" noMove="1" noResize="1" noEditPoints="1" noAdjustHandles="1" noChangeArrowheads="1" noChangeShapeType="1" noTextEdit="1"/>
              </p:cNvSpPr>
              <p:nvPr/>
            </p:nvSpPr>
            <p:spPr>
              <a:xfrm>
                <a:off x="10362515" y="355476"/>
                <a:ext cx="1927057" cy="461665"/>
              </a:xfrm>
              <a:prstGeom prst="rect">
                <a:avLst/>
              </a:prstGeom>
              <a:blipFill>
                <a:blip r:embed="rId3"/>
                <a:stretch>
                  <a:fillRect l="-5263" t="-7895" b="-2894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0B6FAC9-066A-5A92-5B97-5E23349DD3D6}"/>
              </a:ext>
            </a:extLst>
          </p:cNvPr>
          <p:cNvSpPr txBox="1"/>
          <p:nvPr/>
        </p:nvSpPr>
        <p:spPr>
          <a:xfrm>
            <a:off x="838200" y="1089959"/>
            <a:ext cx="8403325" cy="461665"/>
          </a:xfrm>
          <a:prstGeom prst="rect">
            <a:avLst/>
          </a:prstGeom>
          <a:noFill/>
        </p:spPr>
        <p:txBody>
          <a:bodyPr wrap="square" rtlCol="0">
            <a:spAutoFit/>
          </a:bodyPr>
          <a:lstStyle/>
          <a:p>
            <a:r>
              <a:rPr lang="en-US" sz="2400" dirty="0">
                <a:solidFill>
                  <a:schemeClr val="accent1"/>
                </a:solidFill>
              </a:rPr>
              <a:t>(Average in treatment group) – (Average in control group)</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801FA1A-9C9C-B819-D718-562936B25FA3}"/>
                  </a:ext>
                </a:extLst>
              </p:cNvPr>
              <p:cNvSpPr txBox="1"/>
              <p:nvPr/>
            </p:nvSpPr>
            <p:spPr>
              <a:xfrm>
                <a:off x="429095" y="1640788"/>
                <a:ext cx="9471056"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chemeClr val="accent1"/>
                              </a:solidFill>
                              <a:latin typeface="Cambria Math" panose="02040503050406030204" pitchFamily="18" charset="0"/>
                            </a:rPr>
                          </m:ctrlPr>
                        </m:fPr>
                        <m:num>
                          <m:r>
                            <a:rPr lang="en-US" sz="2400" b="0" i="1" smtClean="0">
                              <a:solidFill>
                                <a:schemeClr val="accent1"/>
                              </a:solidFill>
                              <a:latin typeface="Cambria Math" panose="02040503050406030204" pitchFamily="18" charset="0"/>
                            </a:rPr>
                            <m:t>1</m:t>
                          </m:r>
                        </m:num>
                        <m:den>
                          <m:r>
                            <a:rPr lang="en-US" sz="2400" b="0" i="1" smtClean="0">
                              <a:solidFill>
                                <a:schemeClr val="accent1"/>
                              </a:solidFill>
                              <a:latin typeface="Cambria Math" panose="02040503050406030204" pitchFamily="18" charset="0"/>
                            </a:rPr>
                            <m:t>50</m:t>
                          </m:r>
                        </m:den>
                      </m:f>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20×5+15×8+15×2</m:t>
                          </m:r>
                        </m:e>
                      </m:d>
                      <m:r>
                        <a:rPr lang="en-US" sz="2400" b="0" i="1" smtClean="0">
                          <a:solidFill>
                            <a:schemeClr val="accent1"/>
                          </a:solidFill>
                          <a:latin typeface="Cambria Math" panose="02040503050406030204" pitchFamily="18" charset="0"/>
                        </a:rPr>
                        <m:t>−</m:t>
                      </m:r>
                      <m:f>
                        <m:fPr>
                          <m:ctrlPr>
                            <a:rPr lang="en-US" sz="2400" b="0" i="1" smtClean="0">
                              <a:solidFill>
                                <a:schemeClr val="accent1"/>
                              </a:solidFill>
                              <a:latin typeface="Cambria Math" panose="02040503050406030204" pitchFamily="18" charset="0"/>
                            </a:rPr>
                          </m:ctrlPr>
                        </m:fPr>
                        <m:num>
                          <m:r>
                            <a:rPr lang="en-US" sz="2400" b="0" i="1" smtClean="0">
                              <a:solidFill>
                                <a:schemeClr val="accent1"/>
                              </a:solidFill>
                              <a:latin typeface="Cambria Math" panose="02040503050406030204" pitchFamily="18" charset="0"/>
                            </a:rPr>
                            <m:t>1</m:t>
                          </m:r>
                        </m:num>
                        <m:den>
                          <m:r>
                            <a:rPr lang="en-US" sz="2400" b="0" i="1" smtClean="0">
                              <a:solidFill>
                                <a:schemeClr val="accent1"/>
                              </a:solidFill>
                              <a:latin typeface="Cambria Math" panose="02040503050406030204" pitchFamily="18" charset="0"/>
                            </a:rPr>
                            <m:t>50</m:t>
                          </m:r>
                        </m:den>
                      </m:f>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15×8+20×1+15×2</m:t>
                          </m:r>
                        </m:e>
                      </m:d>
                      <m:r>
                        <a:rPr lang="en-US" sz="2400" b="0" i="1" smtClean="0">
                          <a:solidFill>
                            <a:schemeClr val="accent1"/>
                          </a:solidFill>
                          <a:latin typeface="Cambria Math" panose="02040503050406030204" pitchFamily="18" charset="0"/>
                        </a:rPr>
                        <m:t>=$1.6</m:t>
                      </m:r>
                    </m:oMath>
                  </m:oMathPara>
                </a14:m>
                <a:endParaRPr lang="en-US" sz="2400" dirty="0">
                  <a:solidFill>
                    <a:schemeClr val="accent1"/>
                  </a:solidFill>
                </a:endParaRPr>
              </a:p>
            </p:txBody>
          </p:sp>
        </mc:Choice>
        <mc:Fallback xmlns="">
          <p:sp>
            <p:nvSpPr>
              <p:cNvPr id="12" name="TextBox 11">
                <a:extLst>
                  <a:ext uri="{FF2B5EF4-FFF2-40B4-BE49-F238E27FC236}">
                    <a16:creationId xmlns:a16="http://schemas.microsoft.com/office/drawing/2014/main" id="{0801FA1A-9C9C-B819-D718-562936B25FA3}"/>
                  </a:ext>
                </a:extLst>
              </p:cNvPr>
              <p:cNvSpPr txBox="1">
                <a:spLocks noRot="1" noChangeAspect="1" noMove="1" noResize="1" noEditPoints="1" noAdjustHandles="1" noChangeArrowheads="1" noChangeShapeType="1" noTextEdit="1"/>
              </p:cNvSpPr>
              <p:nvPr/>
            </p:nvSpPr>
            <p:spPr>
              <a:xfrm>
                <a:off x="429095" y="1640788"/>
                <a:ext cx="9471056" cy="786177"/>
              </a:xfrm>
              <a:prstGeom prst="rect">
                <a:avLst/>
              </a:prstGeom>
              <a:blipFill>
                <a:blip r:embed="rId4"/>
                <a:stretch>
                  <a:fillRect b="-6349"/>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26338148-B61C-49CE-F310-A94D53975301}"/>
              </a:ext>
            </a:extLst>
          </p:cNvPr>
          <p:cNvGrpSpPr/>
          <p:nvPr/>
        </p:nvGrpSpPr>
        <p:grpSpPr>
          <a:xfrm>
            <a:off x="4800599" y="4153569"/>
            <a:ext cx="7158037" cy="2480594"/>
            <a:chOff x="3671888" y="3429000"/>
            <a:chExt cx="7929562" cy="2747963"/>
          </a:xfrm>
        </p:grpSpPr>
        <p:sp>
          <p:nvSpPr>
            <p:cNvPr id="38" name="Rectangle 37">
              <a:extLst>
                <a:ext uri="{FF2B5EF4-FFF2-40B4-BE49-F238E27FC236}">
                  <a16:creationId xmlns:a16="http://schemas.microsoft.com/office/drawing/2014/main" id="{7F3A1D0C-44B5-0234-8C12-018387DC1D12}"/>
                </a:ext>
              </a:extLst>
            </p:cNvPr>
            <p:cNvSpPr/>
            <p:nvPr/>
          </p:nvSpPr>
          <p:spPr>
            <a:xfrm>
              <a:off x="3671888" y="3429000"/>
              <a:ext cx="7929562" cy="27479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BD006D07-C5FB-7E37-A85D-51EE77C33E6D}"/>
                </a:ext>
              </a:extLst>
            </p:cNvPr>
            <p:cNvGrpSpPr/>
            <p:nvPr/>
          </p:nvGrpSpPr>
          <p:grpSpPr>
            <a:xfrm>
              <a:off x="3986214" y="3678123"/>
              <a:ext cx="7536096" cy="2351537"/>
              <a:chOff x="232926" y="2585564"/>
              <a:chExt cx="11363509" cy="3524236"/>
            </a:xfrm>
          </p:grpSpPr>
          <p:pic>
            <p:nvPicPr>
              <p:cNvPr id="44" name="Picture 43">
                <a:extLst>
                  <a:ext uri="{FF2B5EF4-FFF2-40B4-BE49-F238E27FC236}">
                    <a16:creationId xmlns:a16="http://schemas.microsoft.com/office/drawing/2014/main" id="{C6F41665-B363-A99E-2847-6F7D42D38E54}"/>
                  </a:ext>
                </a:extLst>
              </p:cNvPr>
              <p:cNvPicPr>
                <a:picLocks noChangeAspect="1"/>
              </p:cNvPicPr>
              <p:nvPr/>
            </p:nvPicPr>
            <p:blipFill>
              <a:blip r:embed="rId5"/>
              <a:stretch>
                <a:fillRect/>
              </a:stretch>
            </p:blipFill>
            <p:spPr>
              <a:xfrm>
                <a:off x="1662766" y="2631732"/>
                <a:ext cx="714523" cy="1078853"/>
              </a:xfrm>
              <a:prstGeom prst="rect">
                <a:avLst/>
              </a:prstGeom>
            </p:spPr>
          </p:pic>
          <p:pic>
            <p:nvPicPr>
              <p:cNvPr id="45" name="Picture 44" descr="Page 12 | Mortarboard Cap Images - Free Download on Freepik">
                <a:extLst>
                  <a:ext uri="{FF2B5EF4-FFF2-40B4-BE49-F238E27FC236}">
                    <a16:creationId xmlns:a16="http://schemas.microsoft.com/office/drawing/2014/main" id="{E754D7FD-947F-FC1A-66EA-4AD63809CF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113024">
                <a:off x="1928506" y="2600023"/>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46" name="Content Placeholder 4">
                <a:extLst>
                  <a:ext uri="{FF2B5EF4-FFF2-40B4-BE49-F238E27FC236}">
                    <a16:creationId xmlns:a16="http://schemas.microsoft.com/office/drawing/2014/main" id="{B8154EC2-1E10-D8BD-7A25-5F2C1AB43C2A}"/>
                  </a:ext>
                </a:extLst>
              </p:cNvPr>
              <p:cNvPicPr>
                <a:picLocks noChangeAspect="1"/>
              </p:cNvPicPr>
              <p:nvPr/>
            </p:nvPicPr>
            <p:blipFill rotWithShape="1">
              <a:blip r:embed="rId7"/>
              <a:srcRect l="4952" t="6679" r="10267" b="6847"/>
              <a:stretch/>
            </p:blipFill>
            <p:spPr>
              <a:xfrm>
                <a:off x="1444559" y="3014497"/>
                <a:ext cx="436414" cy="313322"/>
              </a:xfrm>
              <a:prstGeom prst="rect">
                <a:avLst/>
              </a:prstGeom>
              <a:effectLst>
                <a:outerShdw blurRad="50800" dist="38100" dir="8100000" algn="tr" rotWithShape="0">
                  <a:prstClr val="black">
                    <a:alpha val="40000"/>
                  </a:prstClr>
                </a:outerShdw>
              </a:effectLst>
            </p:spPr>
          </p:pic>
          <p:pic>
            <p:nvPicPr>
              <p:cNvPr id="47" name="Picture 2" descr="Money Stack | Totally Accurate BattleGrounds Wiki | Fandom">
                <a:extLst>
                  <a:ext uri="{FF2B5EF4-FFF2-40B4-BE49-F238E27FC236}">
                    <a16:creationId xmlns:a16="http://schemas.microsoft.com/office/drawing/2014/main" id="{E5687538-BAD4-35A1-B16A-3C940F0763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504" y="4531857"/>
                <a:ext cx="587696" cy="58480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Money Stack | Totally Accurate BattleGrounds Wiki | Fandom">
                <a:extLst>
                  <a:ext uri="{FF2B5EF4-FFF2-40B4-BE49-F238E27FC236}">
                    <a16:creationId xmlns:a16="http://schemas.microsoft.com/office/drawing/2014/main" id="{9B3DA3BE-832D-9724-57CD-C3BD437178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926" y="5407633"/>
                <a:ext cx="587696" cy="58480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Page 12 | Mortarboard Cap Images - Free Download on Freepik">
                <a:extLst>
                  <a:ext uri="{FF2B5EF4-FFF2-40B4-BE49-F238E27FC236}">
                    <a16:creationId xmlns:a16="http://schemas.microsoft.com/office/drawing/2014/main" id="{4F915D0C-9299-30B3-75E2-36D8B209C8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113024">
                <a:off x="586266" y="5407633"/>
                <a:ext cx="316779" cy="31522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F384A8E-A3A1-57B3-8D3B-B19840390EED}"/>
                  </a:ext>
                </a:extLst>
              </p:cNvPr>
              <p:cNvSpPr txBox="1"/>
              <p:nvPr/>
            </p:nvSpPr>
            <p:spPr>
              <a:xfrm>
                <a:off x="1532655" y="5444566"/>
                <a:ext cx="1753965" cy="665234"/>
              </a:xfrm>
              <a:prstGeom prst="rect">
                <a:avLst/>
              </a:prstGeom>
              <a:noFill/>
            </p:spPr>
            <p:txBody>
              <a:bodyPr wrap="square" rtlCol="0">
                <a:spAutoFit/>
              </a:bodyPr>
              <a:lstStyle/>
              <a:p>
                <a:r>
                  <a:rPr lang="en-US" sz="2000" dirty="0"/>
                  <a:t>$5</a:t>
                </a:r>
              </a:p>
            </p:txBody>
          </p:sp>
          <p:sp>
            <p:nvSpPr>
              <p:cNvPr id="51" name="TextBox 50">
                <a:extLst>
                  <a:ext uri="{FF2B5EF4-FFF2-40B4-BE49-F238E27FC236}">
                    <a16:creationId xmlns:a16="http://schemas.microsoft.com/office/drawing/2014/main" id="{D21B7D48-D536-A414-1300-29B365FE85DA}"/>
                  </a:ext>
                </a:extLst>
              </p:cNvPr>
              <p:cNvSpPr txBox="1"/>
              <p:nvPr/>
            </p:nvSpPr>
            <p:spPr>
              <a:xfrm>
                <a:off x="1511622" y="4600135"/>
                <a:ext cx="983062" cy="599643"/>
              </a:xfrm>
              <a:prstGeom prst="rect">
                <a:avLst/>
              </a:prstGeom>
              <a:noFill/>
            </p:spPr>
            <p:txBody>
              <a:bodyPr wrap="square" rtlCol="0">
                <a:spAutoFit/>
              </a:bodyPr>
              <a:lstStyle/>
              <a:p>
                <a:r>
                  <a:rPr lang="en-US" sz="2000" b="1" dirty="0">
                    <a:solidFill>
                      <a:srgbClr val="FF0000"/>
                    </a:solidFill>
                  </a:rPr>
                  <a:t>???</a:t>
                </a:r>
                <a:endParaRPr lang="en-US" sz="1600" b="1" dirty="0">
                  <a:solidFill>
                    <a:srgbClr val="FF0000"/>
                  </a:solidFill>
                </a:endParaRPr>
              </a:p>
            </p:txBody>
          </p:sp>
          <p:sp>
            <p:nvSpPr>
              <p:cNvPr id="52" name="TextBox 51">
                <a:extLst>
                  <a:ext uri="{FF2B5EF4-FFF2-40B4-BE49-F238E27FC236}">
                    <a16:creationId xmlns:a16="http://schemas.microsoft.com/office/drawing/2014/main" id="{9041C720-4055-0435-0E26-111AE6E42823}"/>
                  </a:ext>
                </a:extLst>
              </p:cNvPr>
              <p:cNvSpPr txBox="1"/>
              <p:nvPr/>
            </p:nvSpPr>
            <p:spPr>
              <a:xfrm>
                <a:off x="1152869" y="3710583"/>
                <a:ext cx="1881838" cy="562078"/>
              </a:xfrm>
              <a:prstGeom prst="rect">
                <a:avLst/>
              </a:prstGeom>
              <a:noFill/>
            </p:spPr>
            <p:txBody>
              <a:bodyPr wrap="square" rtlCol="0">
                <a:spAutoFit/>
              </a:bodyPr>
              <a:lstStyle/>
              <a:p>
                <a:r>
                  <a:rPr lang="en-US" sz="1600" dirty="0">
                    <a:solidFill>
                      <a:schemeClr val="accent1"/>
                    </a:solidFill>
                  </a:rPr>
                  <a:t>20 people</a:t>
                </a:r>
              </a:p>
            </p:txBody>
          </p:sp>
          <p:pic>
            <p:nvPicPr>
              <p:cNvPr id="53" name="Picture 52">
                <a:extLst>
                  <a:ext uri="{FF2B5EF4-FFF2-40B4-BE49-F238E27FC236}">
                    <a16:creationId xmlns:a16="http://schemas.microsoft.com/office/drawing/2014/main" id="{178170C1-951A-F061-3835-2864349D1CDC}"/>
                  </a:ext>
                </a:extLst>
              </p:cNvPr>
              <p:cNvPicPr>
                <a:picLocks noChangeAspect="1"/>
              </p:cNvPicPr>
              <p:nvPr/>
            </p:nvPicPr>
            <p:blipFill>
              <a:blip r:embed="rId5"/>
              <a:stretch>
                <a:fillRect/>
              </a:stretch>
            </p:blipFill>
            <p:spPr>
              <a:xfrm>
                <a:off x="3351067" y="2631731"/>
                <a:ext cx="714523" cy="1078853"/>
              </a:xfrm>
              <a:prstGeom prst="rect">
                <a:avLst/>
              </a:prstGeom>
            </p:spPr>
          </p:pic>
          <p:pic>
            <p:nvPicPr>
              <p:cNvPr id="54" name="Picture 53" descr="Page 12 | Mortarboard Cap Images - Free Download on Freepik">
                <a:extLst>
                  <a:ext uri="{FF2B5EF4-FFF2-40B4-BE49-F238E27FC236}">
                    <a16:creationId xmlns:a16="http://schemas.microsoft.com/office/drawing/2014/main" id="{4A6E60AD-9AD4-1376-9F5C-BA2D5470EF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113024">
                <a:off x="3616807" y="2600022"/>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55" name="Content Placeholder 4">
                <a:extLst>
                  <a:ext uri="{FF2B5EF4-FFF2-40B4-BE49-F238E27FC236}">
                    <a16:creationId xmlns:a16="http://schemas.microsoft.com/office/drawing/2014/main" id="{4020D53C-15EE-1730-6E9A-49AF5C852EB2}"/>
                  </a:ext>
                </a:extLst>
              </p:cNvPr>
              <p:cNvPicPr>
                <a:picLocks noChangeAspect="1"/>
              </p:cNvPicPr>
              <p:nvPr/>
            </p:nvPicPr>
            <p:blipFill rotWithShape="1">
              <a:blip r:embed="rId7"/>
              <a:srcRect l="4952" t="6679" r="10267" b="6847"/>
              <a:stretch/>
            </p:blipFill>
            <p:spPr>
              <a:xfrm>
                <a:off x="3132860" y="3014496"/>
                <a:ext cx="436414" cy="313322"/>
              </a:xfrm>
              <a:prstGeom prst="rect">
                <a:avLst/>
              </a:prstGeom>
              <a:effectLst>
                <a:outerShdw blurRad="50800" dist="38100" dir="8100000" algn="tr" rotWithShape="0">
                  <a:prstClr val="black">
                    <a:alpha val="40000"/>
                  </a:prstClr>
                </a:outerShdw>
              </a:effectLst>
            </p:spPr>
          </p:pic>
          <p:sp>
            <p:nvSpPr>
              <p:cNvPr id="56" name="TextBox 55">
                <a:extLst>
                  <a:ext uri="{FF2B5EF4-FFF2-40B4-BE49-F238E27FC236}">
                    <a16:creationId xmlns:a16="http://schemas.microsoft.com/office/drawing/2014/main" id="{0FEE6E56-58FD-7B3D-F088-E7D016BAD089}"/>
                  </a:ext>
                </a:extLst>
              </p:cNvPr>
              <p:cNvSpPr txBox="1"/>
              <p:nvPr/>
            </p:nvSpPr>
            <p:spPr>
              <a:xfrm>
                <a:off x="2841169" y="3710583"/>
                <a:ext cx="1881838" cy="562078"/>
              </a:xfrm>
              <a:prstGeom prst="rect">
                <a:avLst/>
              </a:prstGeom>
              <a:noFill/>
            </p:spPr>
            <p:txBody>
              <a:bodyPr wrap="square" rtlCol="0">
                <a:spAutoFit/>
              </a:bodyPr>
              <a:lstStyle/>
              <a:p>
                <a:r>
                  <a:rPr lang="en-US" sz="1600" dirty="0">
                    <a:solidFill>
                      <a:schemeClr val="accent1"/>
                    </a:solidFill>
                  </a:rPr>
                  <a:t>15 people</a:t>
                </a:r>
              </a:p>
            </p:txBody>
          </p:sp>
          <p:sp>
            <p:nvSpPr>
              <p:cNvPr id="57" name="TextBox 56">
                <a:extLst>
                  <a:ext uri="{FF2B5EF4-FFF2-40B4-BE49-F238E27FC236}">
                    <a16:creationId xmlns:a16="http://schemas.microsoft.com/office/drawing/2014/main" id="{7E586769-3D01-040B-F201-595EA56C30F5}"/>
                  </a:ext>
                </a:extLst>
              </p:cNvPr>
              <p:cNvSpPr txBox="1"/>
              <p:nvPr/>
            </p:nvSpPr>
            <p:spPr>
              <a:xfrm>
                <a:off x="3189142" y="5440041"/>
                <a:ext cx="968543" cy="599643"/>
              </a:xfrm>
              <a:prstGeom prst="rect">
                <a:avLst/>
              </a:prstGeom>
              <a:noFill/>
            </p:spPr>
            <p:txBody>
              <a:bodyPr wrap="square" rtlCol="0">
                <a:spAutoFit/>
              </a:bodyPr>
              <a:lstStyle/>
              <a:p>
                <a:r>
                  <a:rPr lang="en-US" sz="2000" dirty="0"/>
                  <a:t>$8</a:t>
                </a:r>
              </a:p>
            </p:txBody>
          </p:sp>
          <p:sp>
            <p:nvSpPr>
              <p:cNvPr id="58" name="TextBox 57">
                <a:extLst>
                  <a:ext uri="{FF2B5EF4-FFF2-40B4-BE49-F238E27FC236}">
                    <a16:creationId xmlns:a16="http://schemas.microsoft.com/office/drawing/2014/main" id="{31E074FB-4AD0-B7F7-E156-39950B1F03DB}"/>
                  </a:ext>
                </a:extLst>
              </p:cNvPr>
              <p:cNvSpPr txBox="1"/>
              <p:nvPr/>
            </p:nvSpPr>
            <p:spPr>
              <a:xfrm>
                <a:off x="3167576" y="4595610"/>
                <a:ext cx="978469" cy="599643"/>
              </a:xfrm>
              <a:prstGeom prst="rect">
                <a:avLst/>
              </a:prstGeom>
              <a:noFill/>
            </p:spPr>
            <p:txBody>
              <a:bodyPr wrap="square" rtlCol="0">
                <a:spAutoFit/>
              </a:bodyPr>
              <a:lstStyle/>
              <a:p>
                <a:r>
                  <a:rPr lang="en-US" sz="2000" b="1" dirty="0">
                    <a:solidFill>
                      <a:srgbClr val="FF0000"/>
                    </a:solidFill>
                  </a:rPr>
                  <a:t>???</a:t>
                </a:r>
                <a:endParaRPr lang="en-US" sz="1600" b="1" dirty="0">
                  <a:solidFill>
                    <a:srgbClr val="FF0000"/>
                  </a:solidFill>
                </a:endParaRPr>
              </a:p>
            </p:txBody>
          </p:sp>
          <p:pic>
            <p:nvPicPr>
              <p:cNvPr id="59" name="Picture 58">
                <a:extLst>
                  <a:ext uri="{FF2B5EF4-FFF2-40B4-BE49-F238E27FC236}">
                    <a16:creationId xmlns:a16="http://schemas.microsoft.com/office/drawing/2014/main" id="{E5C5109F-0A86-9612-1152-65EA83702E9A}"/>
                  </a:ext>
                </a:extLst>
              </p:cNvPr>
              <p:cNvPicPr>
                <a:picLocks noChangeAspect="1"/>
              </p:cNvPicPr>
              <p:nvPr/>
            </p:nvPicPr>
            <p:blipFill>
              <a:blip r:embed="rId5"/>
              <a:stretch>
                <a:fillRect/>
              </a:stretch>
            </p:blipFill>
            <p:spPr>
              <a:xfrm>
                <a:off x="5164623" y="2631731"/>
                <a:ext cx="714523" cy="1078853"/>
              </a:xfrm>
              <a:prstGeom prst="rect">
                <a:avLst/>
              </a:prstGeom>
            </p:spPr>
          </p:pic>
          <p:pic>
            <p:nvPicPr>
              <p:cNvPr id="60" name="Picture 59" descr="Page 12 | Mortarboard Cap Images - Free Download on Freepik">
                <a:extLst>
                  <a:ext uri="{FF2B5EF4-FFF2-40B4-BE49-F238E27FC236}">
                    <a16:creationId xmlns:a16="http://schemas.microsoft.com/office/drawing/2014/main" id="{845D7B08-0C51-4B46-D4B0-489D63A9F3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113024">
                <a:off x="5430363" y="2600022"/>
                <a:ext cx="345869" cy="344170"/>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4B01002D-F9D8-1816-553C-1D70E0C1EDF8}"/>
                  </a:ext>
                </a:extLst>
              </p:cNvPr>
              <p:cNvSpPr txBox="1"/>
              <p:nvPr/>
            </p:nvSpPr>
            <p:spPr>
              <a:xfrm>
                <a:off x="4654729" y="3710583"/>
                <a:ext cx="1881838" cy="562078"/>
              </a:xfrm>
              <a:prstGeom prst="rect">
                <a:avLst/>
              </a:prstGeom>
              <a:noFill/>
            </p:spPr>
            <p:txBody>
              <a:bodyPr wrap="square" rtlCol="0">
                <a:spAutoFit/>
              </a:bodyPr>
              <a:lstStyle/>
              <a:p>
                <a:r>
                  <a:rPr lang="en-US" sz="1600" dirty="0">
                    <a:solidFill>
                      <a:schemeClr val="accent1"/>
                    </a:solidFill>
                  </a:rPr>
                  <a:t>15 people</a:t>
                </a:r>
              </a:p>
            </p:txBody>
          </p:sp>
          <p:sp>
            <p:nvSpPr>
              <p:cNvPr id="62" name="TextBox 61">
                <a:extLst>
                  <a:ext uri="{FF2B5EF4-FFF2-40B4-BE49-F238E27FC236}">
                    <a16:creationId xmlns:a16="http://schemas.microsoft.com/office/drawing/2014/main" id="{9B52A1C0-CEAD-D261-BE84-EAD9CCC80F6C}"/>
                  </a:ext>
                </a:extLst>
              </p:cNvPr>
              <p:cNvSpPr txBox="1"/>
              <p:nvPr/>
            </p:nvSpPr>
            <p:spPr>
              <a:xfrm>
                <a:off x="5145042" y="5440040"/>
                <a:ext cx="1753965" cy="665234"/>
              </a:xfrm>
              <a:prstGeom prst="rect">
                <a:avLst/>
              </a:prstGeom>
              <a:noFill/>
            </p:spPr>
            <p:txBody>
              <a:bodyPr wrap="square" rtlCol="0">
                <a:spAutoFit/>
              </a:bodyPr>
              <a:lstStyle/>
              <a:p>
                <a:r>
                  <a:rPr lang="en-US" sz="2000" dirty="0"/>
                  <a:t>$8</a:t>
                </a:r>
              </a:p>
            </p:txBody>
          </p:sp>
          <p:sp>
            <p:nvSpPr>
              <p:cNvPr id="63" name="TextBox 62">
                <a:extLst>
                  <a:ext uri="{FF2B5EF4-FFF2-40B4-BE49-F238E27FC236}">
                    <a16:creationId xmlns:a16="http://schemas.microsoft.com/office/drawing/2014/main" id="{7BFD966C-87D5-9409-3E5C-DEB54BE66FB1}"/>
                  </a:ext>
                </a:extLst>
              </p:cNvPr>
              <p:cNvSpPr txBox="1"/>
              <p:nvPr/>
            </p:nvSpPr>
            <p:spPr>
              <a:xfrm>
                <a:off x="5124010" y="4595610"/>
                <a:ext cx="968543" cy="599643"/>
              </a:xfrm>
              <a:prstGeom prst="rect">
                <a:avLst/>
              </a:prstGeom>
              <a:noFill/>
            </p:spPr>
            <p:txBody>
              <a:bodyPr wrap="square" rtlCol="0">
                <a:spAutoFit/>
              </a:bodyPr>
              <a:lstStyle/>
              <a:p>
                <a:r>
                  <a:rPr lang="en-US" sz="2000" b="1" dirty="0">
                    <a:solidFill>
                      <a:srgbClr val="FF0000"/>
                    </a:solidFill>
                  </a:rPr>
                  <a:t>???</a:t>
                </a:r>
                <a:endParaRPr lang="en-US" sz="1600" b="1" dirty="0">
                  <a:solidFill>
                    <a:srgbClr val="FF0000"/>
                  </a:solidFill>
                </a:endParaRPr>
              </a:p>
            </p:txBody>
          </p:sp>
          <p:pic>
            <p:nvPicPr>
              <p:cNvPr id="64" name="Picture 63">
                <a:extLst>
                  <a:ext uri="{FF2B5EF4-FFF2-40B4-BE49-F238E27FC236}">
                    <a16:creationId xmlns:a16="http://schemas.microsoft.com/office/drawing/2014/main" id="{44733FA0-15F3-3083-599B-4EA5A34F32C8}"/>
                  </a:ext>
                </a:extLst>
              </p:cNvPr>
              <p:cNvPicPr>
                <a:picLocks noChangeAspect="1"/>
              </p:cNvPicPr>
              <p:nvPr/>
            </p:nvPicPr>
            <p:blipFill>
              <a:blip r:embed="rId5"/>
              <a:stretch>
                <a:fillRect/>
              </a:stretch>
            </p:blipFill>
            <p:spPr>
              <a:xfrm>
                <a:off x="6988360" y="2585564"/>
                <a:ext cx="714523" cy="1078853"/>
              </a:xfrm>
              <a:prstGeom prst="rect">
                <a:avLst/>
              </a:prstGeom>
            </p:spPr>
          </p:pic>
          <p:pic>
            <p:nvPicPr>
              <p:cNvPr id="65" name="Content Placeholder 4">
                <a:extLst>
                  <a:ext uri="{FF2B5EF4-FFF2-40B4-BE49-F238E27FC236}">
                    <a16:creationId xmlns:a16="http://schemas.microsoft.com/office/drawing/2014/main" id="{9572B60A-A392-08FB-78E6-43B7C1089927}"/>
                  </a:ext>
                </a:extLst>
              </p:cNvPr>
              <p:cNvPicPr>
                <a:picLocks noChangeAspect="1"/>
              </p:cNvPicPr>
              <p:nvPr/>
            </p:nvPicPr>
            <p:blipFill rotWithShape="1">
              <a:blip r:embed="rId7"/>
              <a:srcRect l="4952" t="6679" r="10267" b="6847"/>
              <a:stretch/>
            </p:blipFill>
            <p:spPr>
              <a:xfrm>
                <a:off x="6770153" y="2968329"/>
                <a:ext cx="436414" cy="313322"/>
              </a:xfrm>
              <a:prstGeom prst="rect">
                <a:avLst/>
              </a:prstGeom>
              <a:effectLst>
                <a:outerShdw blurRad="50800" dist="38100" dir="8100000" algn="tr" rotWithShape="0">
                  <a:prstClr val="black">
                    <a:alpha val="40000"/>
                  </a:prstClr>
                </a:outerShdw>
              </a:effectLst>
            </p:spPr>
          </p:pic>
          <p:sp>
            <p:nvSpPr>
              <p:cNvPr id="66" name="TextBox 65">
                <a:extLst>
                  <a:ext uri="{FF2B5EF4-FFF2-40B4-BE49-F238E27FC236}">
                    <a16:creationId xmlns:a16="http://schemas.microsoft.com/office/drawing/2014/main" id="{8778D2C5-841D-2FDA-91AD-A81317FAB762}"/>
                  </a:ext>
                </a:extLst>
              </p:cNvPr>
              <p:cNvSpPr txBox="1"/>
              <p:nvPr/>
            </p:nvSpPr>
            <p:spPr>
              <a:xfrm>
                <a:off x="6478463" y="3664415"/>
                <a:ext cx="1881838" cy="562078"/>
              </a:xfrm>
              <a:prstGeom prst="rect">
                <a:avLst/>
              </a:prstGeom>
              <a:noFill/>
            </p:spPr>
            <p:txBody>
              <a:bodyPr wrap="square" rtlCol="0">
                <a:spAutoFit/>
              </a:bodyPr>
              <a:lstStyle/>
              <a:p>
                <a:r>
                  <a:rPr lang="en-US" sz="1600" dirty="0">
                    <a:solidFill>
                      <a:schemeClr val="accent1"/>
                    </a:solidFill>
                  </a:rPr>
                  <a:t>15 people</a:t>
                </a:r>
              </a:p>
            </p:txBody>
          </p:sp>
          <p:sp>
            <p:nvSpPr>
              <p:cNvPr id="67" name="TextBox 66">
                <a:extLst>
                  <a:ext uri="{FF2B5EF4-FFF2-40B4-BE49-F238E27FC236}">
                    <a16:creationId xmlns:a16="http://schemas.microsoft.com/office/drawing/2014/main" id="{0218C948-CACB-2A40-6845-BBD62A9C37A1}"/>
                  </a:ext>
                </a:extLst>
              </p:cNvPr>
              <p:cNvSpPr txBox="1"/>
              <p:nvPr/>
            </p:nvSpPr>
            <p:spPr>
              <a:xfrm>
                <a:off x="6829033" y="4576637"/>
                <a:ext cx="909330" cy="599643"/>
              </a:xfrm>
              <a:prstGeom prst="rect">
                <a:avLst/>
              </a:prstGeom>
              <a:noFill/>
            </p:spPr>
            <p:txBody>
              <a:bodyPr wrap="square" rtlCol="0">
                <a:spAutoFit/>
              </a:bodyPr>
              <a:lstStyle/>
              <a:p>
                <a:r>
                  <a:rPr lang="en-US" sz="2000" dirty="0"/>
                  <a:t>$2</a:t>
                </a:r>
              </a:p>
            </p:txBody>
          </p:sp>
          <p:sp>
            <p:nvSpPr>
              <p:cNvPr id="68" name="TextBox 67">
                <a:extLst>
                  <a:ext uri="{FF2B5EF4-FFF2-40B4-BE49-F238E27FC236}">
                    <a16:creationId xmlns:a16="http://schemas.microsoft.com/office/drawing/2014/main" id="{080B5590-E581-FB45-0E43-38999C5B2EAC}"/>
                  </a:ext>
                </a:extLst>
              </p:cNvPr>
              <p:cNvSpPr txBox="1"/>
              <p:nvPr/>
            </p:nvSpPr>
            <p:spPr>
              <a:xfrm>
                <a:off x="6770000" y="5407633"/>
                <a:ext cx="1116364" cy="599643"/>
              </a:xfrm>
              <a:prstGeom prst="rect">
                <a:avLst/>
              </a:prstGeom>
              <a:noFill/>
            </p:spPr>
            <p:txBody>
              <a:bodyPr wrap="square" rtlCol="0">
                <a:spAutoFit/>
              </a:bodyPr>
              <a:lstStyle/>
              <a:p>
                <a:r>
                  <a:rPr lang="en-US" sz="2000" b="1" dirty="0">
                    <a:solidFill>
                      <a:srgbClr val="FF0000"/>
                    </a:solidFill>
                  </a:rPr>
                  <a:t>???</a:t>
                </a:r>
                <a:endParaRPr lang="en-US" sz="1600" b="1" dirty="0">
                  <a:solidFill>
                    <a:srgbClr val="FF0000"/>
                  </a:solidFill>
                </a:endParaRPr>
              </a:p>
            </p:txBody>
          </p:sp>
          <p:pic>
            <p:nvPicPr>
              <p:cNvPr id="69" name="Picture 68">
                <a:extLst>
                  <a:ext uri="{FF2B5EF4-FFF2-40B4-BE49-F238E27FC236}">
                    <a16:creationId xmlns:a16="http://schemas.microsoft.com/office/drawing/2014/main" id="{A46A0080-5054-8905-050E-FDAF552327A5}"/>
                  </a:ext>
                </a:extLst>
              </p:cNvPr>
              <p:cNvPicPr>
                <a:picLocks noChangeAspect="1"/>
              </p:cNvPicPr>
              <p:nvPr/>
            </p:nvPicPr>
            <p:blipFill>
              <a:blip r:embed="rId5"/>
              <a:stretch>
                <a:fillRect/>
              </a:stretch>
            </p:blipFill>
            <p:spPr>
              <a:xfrm>
                <a:off x="8673977" y="2631730"/>
                <a:ext cx="714523" cy="1078853"/>
              </a:xfrm>
              <a:prstGeom prst="rect">
                <a:avLst/>
              </a:prstGeom>
            </p:spPr>
          </p:pic>
          <p:sp>
            <p:nvSpPr>
              <p:cNvPr id="70" name="TextBox 69">
                <a:extLst>
                  <a:ext uri="{FF2B5EF4-FFF2-40B4-BE49-F238E27FC236}">
                    <a16:creationId xmlns:a16="http://schemas.microsoft.com/office/drawing/2014/main" id="{5C8B722B-DC95-9079-012D-E681C7249471}"/>
                  </a:ext>
                </a:extLst>
              </p:cNvPr>
              <p:cNvSpPr txBox="1"/>
              <p:nvPr/>
            </p:nvSpPr>
            <p:spPr>
              <a:xfrm>
                <a:off x="8175505" y="3652762"/>
                <a:ext cx="1881838" cy="562078"/>
              </a:xfrm>
              <a:prstGeom prst="rect">
                <a:avLst/>
              </a:prstGeom>
              <a:noFill/>
            </p:spPr>
            <p:txBody>
              <a:bodyPr wrap="square" rtlCol="0">
                <a:spAutoFit/>
              </a:bodyPr>
              <a:lstStyle/>
              <a:p>
                <a:r>
                  <a:rPr lang="en-US" sz="1600" dirty="0">
                    <a:solidFill>
                      <a:schemeClr val="accent1"/>
                    </a:solidFill>
                  </a:rPr>
                  <a:t>20 people</a:t>
                </a:r>
              </a:p>
            </p:txBody>
          </p:sp>
          <p:sp>
            <p:nvSpPr>
              <p:cNvPr id="71" name="TextBox 70">
                <a:extLst>
                  <a:ext uri="{FF2B5EF4-FFF2-40B4-BE49-F238E27FC236}">
                    <a16:creationId xmlns:a16="http://schemas.microsoft.com/office/drawing/2014/main" id="{E18E03A6-5818-C1D7-535F-8FAEA4F7889E}"/>
                  </a:ext>
                </a:extLst>
              </p:cNvPr>
              <p:cNvSpPr txBox="1"/>
              <p:nvPr/>
            </p:nvSpPr>
            <p:spPr>
              <a:xfrm>
                <a:off x="8597790" y="4573761"/>
                <a:ext cx="790710" cy="599643"/>
              </a:xfrm>
              <a:prstGeom prst="rect">
                <a:avLst/>
              </a:prstGeom>
              <a:noFill/>
            </p:spPr>
            <p:txBody>
              <a:bodyPr wrap="square" rtlCol="0">
                <a:spAutoFit/>
              </a:bodyPr>
              <a:lstStyle/>
              <a:p>
                <a:r>
                  <a:rPr lang="en-US" sz="2000" dirty="0"/>
                  <a:t>$1</a:t>
                </a:r>
              </a:p>
            </p:txBody>
          </p:sp>
          <p:sp>
            <p:nvSpPr>
              <p:cNvPr id="72" name="TextBox 71">
                <a:extLst>
                  <a:ext uri="{FF2B5EF4-FFF2-40B4-BE49-F238E27FC236}">
                    <a16:creationId xmlns:a16="http://schemas.microsoft.com/office/drawing/2014/main" id="{55E60398-B964-637B-AA0D-BB3D786EA87B}"/>
                  </a:ext>
                </a:extLst>
              </p:cNvPr>
              <p:cNvSpPr txBox="1"/>
              <p:nvPr/>
            </p:nvSpPr>
            <p:spPr>
              <a:xfrm>
                <a:off x="8538756" y="5404760"/>
                <a:ext cx="1013293" cy="599643"/>
              </a:xfrm>
              <a:prstGeom prst="rect">
                <a:avLst/>
              </a:prstGeom>
              <a:noFill/>
            </p:spPr>
            <p:txBody>
              <a:bodyPr wrap="square" rtlCol="0">
                <a:spAutoFit/>
              </a:bodyPr>
              <a:lstStyle/>
              <a:p>
                <a:r>
                  <a:rPr lang="en-US" sz="2000" b="1" dirty="0">
                    <a:solidFill>
                      <a:srgbClr val="FF0000"/>
                    </a:solidFill>
                  </a:rPr>
                  <a:t>???</a:t>
                </a:r>
                <a:endParaRPr lang="en-US" sz="1600" b="1" dirty="0">
                  <a:solidFill>
                    <a:srgbClr val="FF0000"/>
                  </a:solidFill>
                </a:endParaRPr>
              </a:p>
            </p:txBody>
          </p:sp>
          <p:pic>
            <p:nvPicPr>
              <p:cNvPr id="73" name="Picture 72">
                <a:extLst>
                  <a:ext uri="{FF2B5EF4-FFF2-40B4-BE49-F238E27FC236}">
                    <a16:creationId xmlns:a16="http://schemas.microsoft.com/office/drawing/2014/main" id="{17A11F6D-F061-419C-59CD-9E0B77BE204D}"/>
                  </a:ext>
                </a:extLst>
              </p:cNvPr>
              <p:cNvPicPr>
                <a:picLocks noChangeAspect="1"/>
              </p:cNvPicPr>
              <p:nvPr/>
            </p:nvPicPr>
            <p:blipFill>
              <a:blip r:embed="rId5"/>
              <a:stretch>
                <a:fillRect/>
              </a:stretch>
            </p:blipFill>
            <p:spPr>
              <a:xfrm>
                <a:off x="10213066" y="2631730"/>
                <a:ext cx="714523" cy="1078853"/>
              </a:xfrm>
              <a:prstGeom prst="rect">
                <a:avLst/>
              </a:prstGeom>
            </p:spPr>
          </p:pic>
          <p:sp>
            <p:nvSpPr>
              <p:cNvPr id="74" name="TextBox 73">
                <a:extLst>
                  <a:ext uri="{FF2B5EF4-FFF2-40B4-BE49-F238E27FC236}">
                    <a16:creationId xmlns:a16="http://schemas.microsoft.com/office/drawing/2014/main" id="{94F84AAE-A752-D071-4BAF-4C41F2EDB081}"/>
                  </a:ext>
                </a:extLst>
              </p:cNvPr>
              <p:cNvSpPr txBox="1"/>
              <p:nvPr/>
            </p:nvSpPr>
            <p:spPr>
              <a:xfrm>
                <a:off x="9714597" y="3652762"/>
                <a:ext cx="1881838" cy="562078"/>
              </a:xfrm>
              <a:prstGeom prst="rect">
                <a:avLst/>
              </a:prstGeom>
              <a:noFill/>
            </p:spPr>
            <p:txBody>
              <a:bodyPr wrap="square" rtlCol="0">
                <a:spAutoFit/>
              </a:bodyPr>
              <a:lstStyle/>
              <a:p>
                <a:r>
                  <a:rPr lang="en-US" sz="1600" dirty="0">
                    <a:solidFill>
                      <a:schemeClr val="accent1"/>
                    </a:solidFill>
                  </a:rPr>
                  <a:t>15 people</a:t>
                </a:r>
              </a:p>
            </p:txBody>
          </p:sp>
          <p:sp>
            <p:nvSpPr>
              <p:cNvPr id="75" name="TextBox 74">
                <a:extLst>
                  <a:ext uri="{FF2B5EF4-FFF2-40B4-BE49-F238E27FC236}">
                    <a16:creationId xmlns:a16="http://schemas.microsoft.com/office/drawing/2014/main" id="{24CCE5FC-5CDE-987C-6E52-5731DAC61840}"/>
                  </a:ext>
                </a:extLst>
              </p:cNvPr>
              <p:cNvSpPr txBox="1"/>
              <p:nvPr/>
            </p:nvSpPr>
            <p:spPr>
              <a:xfrm>
                <a:off x="10136878" y="4573761"/>
                <a:ext cx="776525" cy="599643"/>
              </a:xfrm>
              <a:prstGeom prst="rect">
                <a:avLst/>
              </a:prstGeom>
              <a:noFill/>
            </p:spPr>
            <p:txBody>
              <a:bodyPr wrap="square" rtlCol="0">
                <a:spAutoFit/>
              </a:bodyPr>
              <a:lstStyle/>
              <a:p>
                <a:r>
                  <a:rPr lang="en-US" sz="2000" dirty="0"/>
                  <a:t>$2</a:t>
                </a:r>
              </a:p>
            </p:txBody>
          </p:sp>
          <p:sp>
            <p:nvSpPr>
              <p:cNvPr id="76" name="TextBox 75">
                <a:extLst>
                  <a:ext uri="{FF2B5EF4-FFF2-40B4-BE49-F238E27FC236}">
                    <a16:creationId xmlns:a16="http://schemas.microsoft.com/office/drawing/2014/main" id="{9BBF776B-61BB-B412-9611-ED7D55E13FB2}"/>
                  </a:ext>
                </a:extLst>
              </p:cNvPr>
              <p:cNvSpPr txBox="1"/>
              <p:nvPr/>
            </p:nvSpPr>
            <p:spPr>
              <a:xfrm>
                <a:off x="10077845" y="5404760"/>
                <a:ext cx="1013292" cy="599643"/>
              </a:xfrm>
              <a:prstGeom prst="rect">
                <a:avLst/>
              </a:prstGeom>
              <a:noFill/>
            </p:spPr>
            <p:txBody>
              <a:bodyPr wrap="square" rtlCol="0">
                <a:spAutoFit/>
              </a:bodyPr>
              <a:lstStyle/>
              <a:p>
                <a:r>
                  <a:rPr lang="en-US" sz="2000" b="1" dirty="0">
                    <a:solidFill>
                      <a:srgbClr val="FF0000"/>
                    </a:solidFill>
                  </a:rPr>
                  <a:t>???</a:t>
                </a:r>
                <a:endParaRPr lang="en-US" sz="1600" b="1" dirty="0">
                  <a:solidFill>
                    <a:srgbClr val="FF0000"/>
                  </a:solidFill>
                </a:endParaRPr>
              </a:p>
            </p:txBody>
          </p:sp>
        </p:grpSp>
      </p:grpSp>
      <p:grpSp>
        <p:nvGrpSpPr>
          <p:cNvPr id="77" name="Group 76">
            <a:extLst>
              <a:ext uri="{FF2B5EF4-FFF2-40B4-BE49-F238E27FC236}">
                <a16:creationId xmlns:a16="http://schemas.microsoft.com/office/drawing/2014/main" id="{A95EF274-99B9-7901-FE0B-483FBF20FA78}"/>
              </a:ext>
            </a:extLst>
          </p:cNvPr>
          <p:cNvGrpSpPr/>
          <p:nvPr/>
        </p:nvGrpSpPr>
        <p:grpSpPr>
          <a:xfrm>
            <a:off x="9731547" y="1199178"/>
            <a:ext cx="2988932" cy="1077816"/>
            <a:chOff x="8161759" y="1696949"/>
            <a:chExt cx="2988932" cy="1077816"/>
          </a:xfrm>
        </p:grpSpPr>
        <p:sp>
          <p:nvSpPr>
            <p:cNvPr id="78" name="TextBox 77">
              <a:extLst>
                <a:ext uri="{FF2B5EF4-FFF2-40B4-BE49-F238E27FC236}">
                  <a16:creationId xmlns:a16="http://schemas.microsoft.com/office/drawing/2014/main" id="{8F4AB090-078D-BA1C-DE12-672384B404C3}"/>
                </a:ext>
              </a:extLst>
            </p:cNvPr>
            <p:cNvSpPr txBox="1"/>
            <p:nvPr/>
          </p:nvSpPr>
          <p:spPr>
            <a:xfrm>
              <a:off x="8364630" y="1774968"/>
              <a:ext cx="2786061" cy="830997"/>
            </a:xfrm>
            <a:prstGeom prst="rect">
              <a:avLst/>
            </a:prstGeom>
            <a:noFill/>
          </p:spPr>
          <p:txBody>
            <a:bodyPr wrap="square" rtlCol="0">
              <a:spAutoFit/>
            </a:bodyPr>
            <a:lstStyle/>
            <a:p>
              <a:r>
                <a:rPr lang="en-US" sz="2400" dirty="0"/>
                <a:t>Effect of</a:t>
              </a:r>
              <a:endParaRPr lang="en-US" sz="2000" dirty="0"/>
            </a:p>
            <a:p>
              <a:r>
                <a:rPr lang="en-US" sz="2400" dirty="0"/>
                <a:t>    on </a:t>
              </a:r>
            </a:p>
          </p:txBody>
        </p:sp>
        <p:sp>
          <p:nvSpPr>
            <p:cNvPr id="79" name="Double Bracket 78">
              <a:extLst>
                <a:ext uri="{FF2B5EF4-FFF2-40B4-BE49-F238E27FC236}">
                  <a16:creationId xmlns:a16="http://schemas.microsoft.com/office/drawing/2014/main" id="{167E3F12-F3B8-901A-4001-ED1219A721F1}"/>
                </a:ext>
              </a:extLst>
            </p:cNvPr>
            <p:cNvSpPr/>
            <p:nvPr/>
          </p:nvSpPr>
          <p:spPr>
            <a:xfrm>
              <a:off x="8161759" y="1696949"/>
              <a:ext cx="2298403" cy="1077816"/>
            </a:xfrm>
            <a:prstGeom prst="bracketPair">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0" name="Content Placeholder 4">
              <a:extLst>
                <a:ext uri="{FF2B5EF4-FFF2-40B4-BE49-F238E27FC236}">
                  <a16:creationId xmlns:a16="http://schemas.microsoft.com/office/drawing/2014/main" id="{8C5303D9-51EE-4C61-7546-E1279CFB882B}"/>
                </a:ext>
              </a:extLst>
            </p:cNvPr>
            <p:cNvPicPr>
              <a:picLocks noChangeAspect="1"/>
            </p:cNvPicPr>
            <p:nvPr/>
          </p:nvPicPr>
          <p:blipFill rotWithShape="1">
            <a:blip r:embed="rId7"/>
            <a:srcRect l="4952" t="6679" r="10267" b="6847"/>
            <a:stretch/>
          </p:blipFill>
          <p:spPr>
            <a:xfrm>
              <a:off x="9590192" y="1774968"/>
              <a:ext cx="553824" cy="397616"/>
            </a:xfrm>
            <a:prstGeom prst="rect">
              <a:avLst/>
            </a:prstGeom>
            <a:effectLst>
              <a:outerShdw blurRad="50800" dist="38100" dir="8100000" algn="tr" rotWithShape="0">
                <a:prstClr val="black">
                  <a:alpha val="40000"/>
                </a:prstClr>
              </a:outerShdw>
            </a:effectLst>
          </p:spPr>
        </p:pic>
        <p:pic>
          <p:nvPicPr>
            <p:cNvPr id="81" name="Picture 2" descr="Money Stack | Totally Accurate BattleGrounds Wiki | Fandom">
              <a:extLst>
                <a:ext uri="{FF2B5EF4-FFF2-40B4-BE49-F238E27FC236}">
                  <a16:creationId xmlns:a16="http://schemas.microsoft.com/office/drawing/2014/main" id="{6D319520-281B-D386-ABC3-0E92D29CDD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08468" y="2102562"/>
              <a:ext cx="647788" cy="6485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2811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BFDF-E406-229F-7AA2-15D60E840916}"/>
              </a:ext>
            </a:extLst>
          </p:cNvPr>
          <p:cNvSpPr>
            <a:spLocks noGrp="1"/>
          </p:cNvSpPr>
          <p:nvPr>
            <p:ph type="title"/>
          </p:nvPr>
        </p:nvSpPr>
        <p:spPr>
          <a:xfrm>
            <a:off x="300943" y="22680"/>
            <a:ext cx="10515600" cy="1325563"/>
          </a:xfrm>
        </p:spPr>
        <p:txBody>
          <a:bodyPr/>
          <a:lstStyle/>
          <a:p>
            <a:r>
              <a:rPr lang="en-US" dirty="0"/>
              <a:t>Computing LATE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B2786F-325E-8CCB-C906-5CF562D4B487}"/>
                  </a:ext>
                </a:extLst>
              </p:cNvPr>
              <p:cNvSpPr txBox="1"/>
              <p:nvPr/>
            </p:nvSpPr>
            <p:spPr>
              <a:xfrm>
                <a:off x="10523694" y="-20199"/>
                <a:ext cx="1578769" cy="461665"/>
              </a:xfrm>
              <a:prstGeom prst="rect">
                <a:avLst/>
              </a:prstGeom>
              <a:noFill/>
            </p:spPr>
            <p:txBody>
              <a:bodyPr wrap="square">
                <a:spAutoFit/>
              </a:bodyPr>
              <a:lstStyle/>
              <a:p>
                <a:r>
                  <a:rPr lang="en-US" sz="2400" dirty="0">
                    <a:solidFill>
                      <a:schemeClr val="accent1"/>
                    </a:solidFill>
                  </a:rPr>
                  <a:t>ATE </a:t>
                </a:r>
                <a14:m>
                  <m:oMath xmlns:m="http://schemas.openxmlformats.org/officeDocument/2006/math">
                    <m:r>
                      <a:rPr lang="en-US" sz="2400" b="0" i="1" smtClean="0">
                        <a:solidFill>
                          <a:schemeClr val="accent1"/>
                        </a:solidFill>
                        <a:latin typeface="Cambria Math" panose="02040503050406030204" pitchFamily="18" charset="0"/>
                      </a:rPr>
                      <m:t>=$4.3</m:t>
                    </m:r>
                  </m:oMath>
                </a14:m>
                <a:endParaRPr lang="en-US" sz="2400" dirty="0">
                  <a:solidFill>
                    <a:schemeClr val="accent1"/>
                  </a:solidFill>
                </a:endParaRPr>
              </a:p>
            </p:txBody>
          </p:sp>
        </mc:Choice>
        <mc:Fallback xmlns="">
          <p:sp>
            <p:nvSpPr>
              <p:cNvPr id="3" name="TextBox 2">
                <a:extLst>
                  <a:ext uri="{FF2B5EF4-FFF2-40B4-BE49-F238E27FC236}">
                    <a16:creationId xmlns:a16="http://schemas.microsoft.com/office/drawing/2014/main" id="{DFB2786F-325E-8CCB-C906-5CF562D4B487}"/>
                  </a:ext>
                </a:extLst>
              </p:cNvPr>
              <p:cNvSpPr txBox="1">
                <a:spLocks noRot="1" noChangeAspect="1" noMove="1" noResize="1" noEditPoints="1" noAdjustHandles="1" noChangeArrowheads="1" noChangeShapeType="1" noTextEdit="1"/>
              </p:cNvSpPr>
              <p:nvPr/>
            </p:nvSpPr>
            <p:spPr>
              <a:xfrm>
                <a:off x="10523694" y="-20199"/>
                <a:ext cx="1578769" cy="461665"/>
              </a:xfrm>
              <a:prstGeom prst="rect">
                <a:avLst/>
              </a:prstGeom>
              <a:blipFill>
                <a:blip r:embed="rId2"/>
                <a:stretch>
                  <a:fillRect l="-5600"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5F86C19-385D-E0C2-41D7-E4B078261AE6}"/>
                  </a:ext>
                </a:extLst>
              </p:cNvPr>
              <p:cNvSpPr txBox="1"/>
              <p:nvPr/>
            </p:nvSpPr>
            <p:spPr>
              <a:xfrm>
                <a:off x="10362515" y="355476"/>
                <a:ext cx="1927057" cy="461665"/>
              </a:xfrm>
              <a:prstGeom prst="rect">
                <a:avLst/>
              </a:prstGeom>
              <a:noFill/>
            </p:spPr>
            <p:txBody>
              <a:bodyPr wrap="square">
                <a:spAutoFit/>
              </a:bodyPr>
              <a:lstStyle/>
              <a:p>
                <a:r>
                  <a:rPr lang="en-US" sz="2400" dirty="0">
                    <a:solidFill>
                      <a:schemeClr val="accent1"/>
                    </a:solidFill>
                  </a:rPr>
                  <a:t>LATE </a:t>
                </a:r>
                <a14:m>
                  <m:oMath xmlns:m="http://schemas.openxmlformats.org/officeDocument/2006/math">
                    <m:r>
                      <a:rPr lang="en-US" sz="2400" b="0" i="1" smtClean="0">
                        <a:solidFill>
                          <a:schemeClr val="accent1"/>
                        </a:solidFill>
                        <a:latin typeface="Cambria Math" panose="02040503050406030204" pitchFamily="18" charset="0"/>
                      </a:rPr>
                      <m:t>=$4</m:t>
                    </m:r>
                  </m:oMath>
                </a14:m>
                <a:endParaRPr lang="en-US" sz="2400" dirty="0">
                  <a:solidFill>
                    <a:schemeClr val="accent1"/>
                  </a:solidFill>
                </a:endParaRPr>
              </a:p>
            </p:txBody>
          </p:sp>
        </mc:Choice>
        <mc:Fallback xmlns="">
          <p:sp>
            <p:nvSpPr>
              <p:cNvPr id="10" name="TextBox 9">
                <a:extLst>
                  <a:ext uri="{FF2B5EF4-FFF2-40B4-BE49-F238E27FC236}">
                    <a16:creationId xmlns:a16="http://schemas.microsoft.com/office/drawing/2014/main" id="{F5F86C19-385D-E0C2-41D7-E4B078261AE6}"/>
                  </a:ext>
                </a:extLst>
              </p:cNvPr>
              <p:cNvSpPr txBox="1">
                <a:spLocks noRot="1" noChangeAspect="1" noMove="1" noResize="1" noEditPoints="1" noAdjustHandles="1" noChangeArrowheads="1" noChangeShapeType="1" noTextEdit="1"/>
              </p:cNvSpPr>
              <p:nvPr/>
            </p:nvSpPr>
            <p:spPr>
              <a:xfrm>
                <a:off x="10362515" y="355476"/>
                <a:ext cx="1927057" cy="461665"/>
              </a:xfrm>
              <a:prstGeom prst="rect">
                <a:avLst/>
              </a:prstGeom>
              <a:blipFill>
                <a:blip r:embed="rId3"/>
                <a:stretch>
                  <a:fillRect l="-5263" t="-7895" b="-2894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0B6FAC9-066A-5A92-5B97-5E23349DD3D6}"/>
              </a:ext>
            </a:extLst>
          </p:cNvPr>
          <p:cNvSpPr txBox="1"/>
          <p:nvPr/>
        </p:nvSpPr>
        <p:spPr>
          <a:xfrm>
            <a:off x="838200" y="1089959"/>
            <a:ext cx="8403325" cy="461665"/>
          </a:xfrm>
          <a:prstGeom prst="rect">
            <a:avLst/>
          </a:prstGeom>
          <a:noFill/>
        </p:spPr>
        <p:txBody>
          <a:bodyPr wrap="square" rtlCol="0">
            <a:spAutoFit/>
          </a:bodyPr>
          <a:lstStyle/>
          <a:p>
            <a:r>
              <a:rPr lang="en-US" sz="2400" dirty="0">
                <a:solidFill>
                  <a:schemeClr val="accent1"/>
                </a:solidFill>
              </a:rPr>
              <a:t>(Average in treatment group) – (Average in control group)</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801FA1A-9C9C-B819-D718-562936B25FA3}"/>
                  </a:ext>
                </a:extLst>
              </p:cNvPr>
              <p:cNvSpPr txBox="1"/>
              <p:nvPr/>
            </p:nvSpPr>
            <p:spPr>
              <a:xfrm>
                <a:off x="429095" y="1640788"/>
                <a:ext cx="9471056"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chemeClr val="accent1"/>
                              </a:solidFill>
                              <a:latin typeface="Cambria Math" panose="02040503050406030204" pitchFamily="18" charset="0"/>
                            </a:rPr>
                          </m:ctrlPr>
                        </m:fPr>
                        <m:num>
                          <m:r>
                            <a:rPr lang="en-US" sz="2400" b="0" i="1" smtClean="0">
                              <a:solidFill>
                                <a:schemeClr val="accent1"/>
                              </a:solidFill>
                              <a:latin typeface="Cambria Math" panose="02040503050406030204" pitchFamily="18" charset="0"/>
                            </a:rPr>
                            <m:t>1</m:t>
                          </m:r>
                        </m:num>
                        <m:den>
                          <m:r>
                            <a:rPr lang="en-US" sz="2400" b="0" i="1" smtClean="0">
                              <a:solidFill>
                                <a:schemeClr val="accent1"/>
                              </a:solidFill>
                              <a:latin typeface="Cambria Math" panose="02040503050406030204" pitchFamily="18" charset="0"/>
                            </a:rPr>
                            <m:t>50</m:t>
                          </m:r>
                        </m:den>
                      </m:f>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20×5+15×8+15×2</m:t>
                          </m:r>
                        </m:e>
                      </m:d>
                      <m:r>
                        <a:rPr lang="en-US" sz="2400" b="0" i="1" smtClean="0">
                          <a:solidFill>
                            <a:schemeClr val="accent1"/>
                          </a:solidFill>
                          <a:latin typeface="Cambria Math" panose="02040503050406030204" pitchFamily="18" charset="0"/>
                        </a:rPr>
                        <m:t>−</m:t>
                      </m:r>
                      <m:f>
                        <m:fPr>
                          <m:ctrlPr>
                            <a:rPr lang="en-US" sz="2400" b="0" i="1" smtClean="0">
                              <a:solidFill>
                                <a:schemeClr val="accent1"/>
                              </a:solidFill>
                              <a:latin typeface="Cambria Math" panose="02040503050406030204" pitchFamily="18" charset="0"/>
                            </a:rPr>
                          </m:ctrlPr>
                        </m:fPr>
                        <m:num>
                          <m:r>
                            <a:rPr lang="en-US" sz="2400" b="0" i="1" smtClean="0">
                              <a:solidFill>
                                <a:schemeClr val="accent1"/>
                              </a:solidFill>
                              <a:latin typeface="Cambria Math" panose="02040503050406030204" pitchFamily="18" charset="0"/>
                            </a:rPr>
                            <m:t>1</m:t>
                          </m:r>
                        </m:num>
                        <m:den>
                          <m:r>
                            <a:rPr lang="en-US" sz="2400" b="0" i="1" smtClean="0">
                              <a:solidFill>
                                <a:schemeClr val="accent1"/>
                              </a:solidFill>
                              <a:latin typeface="Cambria Math" panose="02040503050406030204" pitchFamily="18" charset="0"/>
                            </a:rPr>
                            <m:t>50</m:t>
                          </m:r>
                        </m:den>
                      </m:f>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15×8+20×1+15×2</m:t>
                          </m:r>
                        </m:e>
                      </m:d>
                      <m:r>
                        <a:rPr lang="en-US" sz="2400" b="0" i="1" smtClean="0">
                          <a:solidFill>
                            <a:schemeClr val="accent1"/>
                          </a:solidFill>
                          <a:latin typeface="Cambria Math" panose="02040503050406030204" pitchFamily="18" charset="0"/>
                        </a:rPr>
                        <m:t>=$1.6</m:t>
                      </m:r>
                    </m:oMath>
                  </m:oMathPara>
                </a14:m>
                <a:endParaRPr lang="en-US" sz="2400" dirty="0">
                  <a:solidFill>
                    <a:schemeClr val="accent1"/>
                  </a:solidFill>
                </a:endParaRPr>
              </a:p>
            </p:txBody>
          </p:sp>
        </mc:Choice>
        <mc:Fallback xmlns="">
          <p:sp>
            <p:nvSpPr>
              <p:cNvPr id="12" name="TextBox 11">
                <a:extLst>
                  <a:ext uri="{FF2B5EF4-FFF2-40B4-BE49-F238E27FC236}">
                    <a16:creationId xmlns:a16="http://schemas.microsoft.com/office/drawing/2014/main" id="{0801FA1A-9C9C-B819-D718-562936B25FA3}"/>
                  </a:ext>
                </a:extLst>
              </p:cNvPr>
              <p:cNvSpPr txBox="1">
                <a:spLocks noRot="1" noChangeAspect="1" noMove="1" noResize="1" noEditPoints="1" noAdjustHandles="1" noChangeArrowheads="1" noChangeShapeType="1" noTextEdit="1"/>
              </p:cNvSpPr>
              <p:nvPr/>
            </p:nvSpPr>
            <p:spPr>
              <a:xfrm>
                <a:off x="429095" y="1640788"/>
                <a:ext cx="9471056" cy="786177"/>
              </a:xfrm>
              <a:prstGeom prst="rect">
                <a:avLst/>
              </a:prstGeom>
              <a:blipFill>
                <a:blip r:embed="rId4"/>
                <a:stretch>
                  <a:fillRect b="-6349"/>
                </a:stretch>
              </a:blipFill>
            </p:spPr>
            <p:txBody>
              <a:bodyPr/>
              <a:lstStyle/>
              <a:p>
                <a:r>
                  <a:rPr lang="en-US">
                    <a:noFill/>
                  </a:rPr>
                  <a:t> </a:t>
                </a:r>
              </a:p>
            </p:txBody>
          </p:sp>
        </mc:Fallback>
      </mc:AlternateContent>
      <p:grpSp>
        <p:nvGrpSpPr>
          <p:cNvPr id="77" name="Group 76">
            <a:extLst>
              <a:ext uri="{FF2B5EF4-FFF2-40B4-BE49-F238E27FC236}">
                <a16:creationId xmlns:a16="http://schemas.microsoft.com/office/drawing/2014/main" id="{A95EF274-99B9-7901-FE0B-483FBF20FA78}"/>
              </a:ext>
            </a:extLst>
          </p:cNvPr>
          <p:cNvGrpSpPr/>
          <p:nvPr/>
        </p:nvGrpSpPr>
        <p:grpSpPr>
          <a:xfrm>
            <a:off x="9731547" y="1199178"/>
            <a:ext cx="2988932" cy="1077816"/>
            <a:chOff x="8161759" y="1696949"/>
            <a:chExt cx="2988932" cy="1077816"/>
          </a:xfrm>
        </p:grpSpPr>
        <p:sp>
          <p:nvSpPr>
            <p:cNvPr id="78" name="TextBox 77">
              <a:extLst>
                <a:ext uri="{FF2B5EF4-FFF2-40B4-BE49-F238E27FC236}">
                  <a16:creationId xmlns:a16="http://schemas.microsoft.com/office/drawing/2014/main" id="{8F4AB090-078D-BA1C-DE12-672384B404C3}"/>
                </a:ext>
              </a:extLst>
            </p:cNvPr>
            <p:cNvSpPr txBox="1"/>
            <p:nvPr/>
          </p:nvSpPr>
          <p:spPr>
            <a:xfrm>
              <a:off x="8364630" y="1774968"/>
              <a:ext cx="2786061" cy="830997"/>
            </a:xfrm>
            <a:prstGeom prst="rect">
              <a:avLst/>
            </a:prstGeom>
            <a:noFill/>
          </p:spPr>
          <p:txBody>
            <a:bodyPr wrap="square" rtlCol="0">
              <a:spAutoFit/>
            </a:bodyPr>
            <a:lstStyle/>
            <a:p>
              <a:r>
                <a:rPr lang="en-US" sz="2400" dirty="0"/>
                <a:t>Effect of</a:t>
              </a:r>
              <a:endParaRPr lang="en-US" sz="2000" dirty="0"/>
            </a:p>
            <a:p>
              <a:r>
                <a:rPr lang="en-US" sz="2400" dirty="0"/>
                <a:t>    on </a:t>
              </a:r>
            </a:p>
          </p:txBody>
        </p:sp>
        <p:sp>
          <p:nvSpPr>
            <p:cNvPr id="79" name="Double Bracket 78">
              <a:extLst>
                <a:ext uri="{FF2B5EF4-FFF2-40B4-BE49-F238E27FC236}">
                  <a16:creationId xmlns:a16="http://schemas.microsoft.com/office/drawing/2014/main" id="{167E3F12-F3B8-901A-4001-ED1219A721F1}"/>
                </a:ext>
              </a:extLst>
            </p:cNvPr>
            <p:cNvSpPr/>
            <p:nvPr/>
          </p:nvSpPr>
          <p:spPr>
            <a:xfrm>
              <a:off x="8161759" y="1696949"/>
              <a:ext cx="2298403" cy="1077816"/>
            </a:xfrm>
            <a:prstGeom prst="bracketPair">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0" name="Content Placeholder 4">
              <a:extLst>
                <a:ext uri="{FF2B5EF4-FFF2-40B4-BE49-F238E27FC236}">
                  <a16:creationId xmlns:a16="http://schemas.microsoft.com/office/drawing/2014/main" id="{8C5303D9-51EE-4C61-7546-E1279CFB882B}"/>
                </a:ext>
              </a:extLst>
            </p:cNvPr>
            <p:cNvPicPr>
              <a:picLocks noChangeAspect="1"/>
            </p:cNvPicPr>
            <p:nvPr/>
          </p:nvPicPr>
          <p:blipFill rotWithShape="1">
            <a:blip r:embed="rId5"/>
            <a:srcRect l="4952" t="6679" r="10267" b="6847"/>
            <a:stretch/>
          </p:blipFill>
          <p:spPr>
            <a:xfrm>
              <a:off x="9590192" y="1774968"/>
              <a:ext cx="553824" cy="397616"/>
            </a:xfrm>
            <a:prstGeom prst="rect">
              <a:avLst/>
            </a:prstGeom>
            <a:effectLst>
              <a:outerShdw blurRad="50800" dist="38100" dir="8100000" algn="tr" rotWithShape="0">
                <a:prstClr val="black">
                  <a:alpha val="40000"/>
                </a:prstClr>
              </a:outerShdw>
            </a:effectLst>
          </p:spPr>
        </p:pic>
        <p:pic>
          <p:nvPicPr>
            <p:cNvPr id="81" name="Picture 2" descr="Money Stack | Totally Accurate BattleGrounds Wiki | Fandom">
              <a:extLst>
                <a:ext uri="{FF2B5EF4-FFF2-40B4-BE49-F238E27FC236}">
                  <a16:creationId xmlns:a16="http://schemas.microsoft.com/office/drawing/2014/main" id="{6D319520-281B-D386-ABC3-0E92D29CDD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8468" y="2102562"/>
              <a:ext cx="647788" cy="6485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 name="Group 102">
            <a:extLst>
              <a:ext uri="{FF2B5EF4-FFF2-40B4-BE49-F238E27FC236}">
                <a16:creationId xmlns:a16="http://schemas.microsoft.com/office/drawing/2014/main" id="{2A09CD30-77DB-A8CA-5B25-B02C80835B41}"/>
              </a:ext>
            </a:extLst>
          </p:cNvPr>
          <p:cNvGrpSpPr/>
          <p:nvPr/>
        </p:nvGrpSpPr>
        <p:grpSpPr>
          <a:xfrm>
            <a:off x="300943" y="2453128"/>
            <a:ext cx="12398032" cy="1293528"/>
            <a:chOff x="300943" y="2453128"/>
            <a:chExt cx="12398032" cy="1293528"/>
          </a:xfrm>
        </p:grpSpPr>
        <p:cxnSp>
          <p:nvCxnSpPr>
            <p:cNvPr id="4" name="Straight Connector 3">
              <a:extLst>
                <a:ext uri="{FF2B5EF4-FFF2-40B4-BE49-F238E27FC236}">
                  <a16:creationId xmlns:a16="http://schemas.microsoft.com/office/drawing/2014/main" id="{19C60B98-2D74-806E-90A7-19D43A06D2E5}"/>
                </a:ext>
              </a:extLst>
            </p:cNvPr>
            <p:cNvCxnSpPr>
              <a:cxnSpLocks/>
            </p:cNvCxnSpPr>
            <p:nvPr/>
          </p:nvCxnSpPr>
          <p:spPr>
            <a:xfrm flipH="1">
              <a:off x="300943" y="2453128"/>
              <a:ext cx="11763274" cy="74141"/>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9816D93-368C-D509-61B0-7FEA31B6A27C}"/>
                </a:ext>
              </a:extLst>
            </p:cNvPr>
            <p:cNvGrpSpPr/>
            <p:nvPr/>
          </p:nvGrpSpPr>
          <p:grpSpPr>
            <a:xfrm>
              <a:off x="9731547" y="2668840"/>
              <a:ext cx="2967428" cy="1077816"/>
              <a:chOff x="1746333" y="1692547"/>
              <a:chExt cx="2967428" cy="1077816"/>
            </a:xfrm>
          </p:grpSpPr>
          <p:sp>
            <p:nvSpPr>
              <p:cNvPr id="6" name="TextBox 5">
                <a:extLst>
                  <a:ext uri="{FF2B5EF4-FFF2-40B4-BE49-F238E27FC236}">
                    <a16:creationId xmlns:a16="http://schemas.microsoft.com/office/drawing/2014/main" id="{D314111B-8250-4DA5-9D65-944F74156455}"/>
                  </a:ext>
                </a:extLst>
              </p:cNvPr>
              <p:cNvSpPr txBox="1"/>
              <p:nvPr/>
            </p:nvSpPr>
            <p:spPr>
              <a:xfrm>
                <a:off x="1927700" y="1792851"/>
                <a:ext cx="2786061" cy="830997"/>
              </a:xfrm>
              <a:prstGeom prst="rect">
                <a:avLst/>
              </a:prstGeom>
              <a:noFill/>
            </p:spPr>
            <p:txBody>
              <a:bodyPr wrap="square" rtlCol="0">
                <a:spAutoFit/>
              </a:bodyPr>
              <a:lstStyle/>
              <a:p>
                <a:r>
                  <a:rPr lang="en-US" sz="2400" dirty="0"/>
                  <a:t>Effect of</a:t>
                </a:r>
                <a:endParaRPr lang="en-US" sz="2000" dirty="0"/>
              </a:p>
              <a:p>
                <a:r>
                  <a:rPr lang="en-US" sz="2400" dirty="0"/>
                  <a:t>    on </a:t>
                </a:r>
              </a:p>
            </p:txBody>
          </p:sp>
          <p:pic>
            <p:nvPicPr>
              <p:cNvPr id="7" name="Content Placeholder 4">
                <a:extLst>
                  <a:ext uri="{FF2B5EF4-FFF2-40B4-BE49-F238E27FC236}">
                    <a16:creationId xmlns:a16="http://schemas.microsoft.com/office/drawing/2014/main" id="{67C79D02-EE4F-2AA4-549E-AE9A7CAAB5FB}"/>
                  </a:ext>
                </a:extLst>
              </p:cNvPr>
              <p:cNvPicPr>
                <a:picLocks noChangeAspect="1"/>
              </p:cNvPicPr>
              <p:nvPr/>
            </p:nvPicPr>
            <p:blipFill rotWithShape="1">
              <a:blip r:embed="rId5"/>
              <a:srcRect l="4952" t="6679" r="10267" b="6847"/>
              <a:stretch/>
            </p:blipFill>
            <p:spPr>
              <a:xfrm>
                <a:off x="3219449" y="1792851"/>
                <a:ext cx="553824" cy="397616"/>
              </a:xfrm>
              <a:prstGeom prst="rect">
                <a:avLst/>
              </a:prstGeom>
              <a:effectLst>
                <a:outerShdw blurRad="50800" dist="38100" dir="8100000" algn="tr" rotWithShape="0">
                  <a:prstClr val="black">
                    <a:alpha val="40000"/>
                  </a:prstClr>
                </a:outerShdw>
              </a:effectLst>
            </p:spPr>
          </p:pic>
          <p:pic>
            <p:nvPicPr>
              <p:cNvPr id="8" name="Picture 7" descr="Page 12 | Mortarboard Cap Images - Free Download on Freepik">
                <a:extLst>
                  <a:ext uri="{FF2B5EF4-FFF2-40B4-BE49-F238E27FC236}">
                    <a16:creationId xmlns:a16="http://schemas.microsoft.com/office/drawing/2014/main" id="{1A93F361-C2EF-7A3B-0CC4-37C6A117E9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113024">
                <a:off x="2622274" y="2172678"/>
                <a:ext cx="526944" cy="527569"/>
              </a:xfrm>
              <a:prstGeom prst="rect">
                <a:avLst/>
              </a:prstGeom>
              <a:noFill/>
              <a:extLst>
                <a:ext uri="{909E8E84-426E-40DD-AFC4-6F175D3DCCD1}">
                  <a14:hiddenFill xmlns:a14="http://schemas.microsoft.com/office/drawing/2010/main">
                    <a:solidFill>
                      <a:srgbClr val="FFFFFF"/>
                    </a:solidFill>
                  </a14:hiddenFill>
                </a:ext>
              </a:extLst>
            </p:spPr>
          </p:pic>
          <p:sp>
            <p:nvSpPr>
              <p:cNvPr id="9" name="Double Bracket 8">
                <a:extLst>
                  <a:ext uri="{FF2B5EF4-FFF2-40B4-BE49-F238E27FC236}">
                    <a16:creationId xmlns:a16="http://schemas.microsoft.com/office/drawing/2014/main" id="{111E7920-68DF-5CAD-914B-E0C72DD4CEED}"/>
                  </a:ext>
                </a:extLst>
              </p:cNvPr>
              <p:cNvSpPr/>
              <p:nvPr/>
            </p:nvSpPr>
            <p:spPr>
              <a:xfrm>
                <a:off x="1746333" y="1692547"/>
                <a:ext cx="2298403" cy="1077816"/>
              </a:xfrm>
              <a:prstGeom prst="bracketPair">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5" name="TextBox 14">
            <a:extLst>
              <a:ext uri="{FF2B5EF4-FFF2-40B4-BE49-F238E27FC236}">
                <a16:creationId xmlns:a16="http://schemas.microsoft.com/office/drawing/2014/main" id="{980D5FAE-530D-C9C7-7E05-46D776F184D2}"/>
              </a:ext>
            </a:extLst>
          </p:cNvPr>
          <p:cNvSpPr txBox="1"/>
          <p:nvPr/>
        </p:nvSpPr>
        <p:spPr>
          <a:xfrm>
            <a:off x="830970" y="2556657"/>
            <a:ext cx="8403325" cy="461665"/>
          </a:xfrm>
          <a:prstGeom prst="rect">
            <a:avLst/>
          </a:prstGeom>
          <a:noFill/>
        </p:spPr>
        <p:txBody>
          <a:bodyPr wrap="square" rtlCol="0">
            <a:spAutoFit/>
          </a:bodyPr>
          <a:lstStyle/>
          <a:p>
            <a:r>
              <a:rPr lang="en-US" sz="2400" dirty="0">
                <a:solidFill>
                  <a:schemeClr val="accent1"/>
                </a:solidFill>
              </a:rPr>
              <a:t>(Average in treatment group) – (Average in control group)</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EE3AAA-E498-C708-CA97-3A32EEDECFB8}"/>
                  </a:ext>
                </a:extLst>
              </p:cNvPr>
              <p:cNvSpPr txBox="1"/>
              <p:nvPr/>
            </p:nvSpPr>
            <p:spPr>
              <a:xfrm>
                <a:off x="469832" y="2936689"/>
                <a:ext cx="9471056"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chemeClr val="accent1"/>
                              </a:solidFill>
                              <a:latin typeface="Cambria Math" panose="02040503050406030204" pitchFamily="18" charset="0"/>
                            </a:rPr>
                          </m:ctrlPr>
                        </m:fPr>
                        <m:num>
                          <m:r>
                            <a:rPr lang="en-US" sz="2400" b="0" i="1" smtClean="0">
                              <a:solidFill>
                                <a:schemeClr val="accent1"/>
                              </a:solidFill>
                              <a:latin typeface="Cambria Math" panose="02040503050406030204" pitchFamily="18" charset="0"/>
                            </a:rPr>
                            <m:t>1</m:t>
                          </m:r>
                        </m:num>
                        <m:den>
                          <m:r>
                            <a:rPr lang="en-US" sz="2400" b="0" i="1" smtClean="0">
                              <a:solidFill>
                                <a:schemeClr val="accent1"/>
                              </a:solidFill>
                              <a:latin typeface="Cambria Math" panose="02040503050406030204" pitchFamily="18" charset="0"/>
                            </a:rPr>
                            <m:t>50</m:t>
                          </m:r>
                        </m:den>
                      </m:f>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20×</m:t>
                          </m:r>
                          <m:r>
                            <a:rPr lang="en-US" sz="2400" b="0" i="1" smtClean="0">
                              <a:solidFill>
                                <a:schemeClr val="accent2"/>
                              </a:solidFill>
                              <a:latin typeface="Cambria Math" panose="02040503050406030204" pitchFamily="18" charset="0"/>
                            </a:rPr>
                            <m:t>1</m:t>
                          </m:r>
                          <m:r>
                            <a:rPr lang="en-US" sz="2400" b="0" i="1" smtClean="0">
                              <a:solidFill>
                                <a:schemeClr val="accent1"/>
                              </a:solidFill>
                              <a:latin typeface="Cambria Math" panose="02040503050406030204" pitchFamily="18" charset="0"/>
                            </a:rPr>
                            <m:t>+15×</m:t>
                          </m:r>
                          <m:r>
                            <a:rPr lang="en-US" sz="2400" b="0" i="1" smtClean="0">
                              <a:solidFill>
                                <a:schemeClr val="accent2"/>
                              </a:solidFill>
                              <a:latin typeface="Cambria Math" panose="02040503050406030204" pitchFamily="18" charset="0"/>
                            </a:rPr>
                            <m:t>1</m:t>
                          </m:r>
                          <m:r>
                            <a:rPr lang="en-US" sz="2400" b="0" i="1" smtClean="0">
                              <a:solidFill>
                                <a:schemeClr val="accent1"/>
                              </a:solidFill>
                              <a:latin typeface="Cambria Math" panose="02040503050406030204" pitchFamily="18" charset="0"/>
                            </a:rPr>
                            <m:t>+15×</m:t>
                          </m:r>
                          <m:r>
                            <a:rPr lang="en-US" sz="2400" b="0" i="1" smtClean="0">
                              <a:solidFill>
                                <a:schemeClr val="accent2"/>
                              </a:solidFill>
                              <a:latin typeface="Cambria Math" panose="02040503050406030204" pitchFamily="18" charset="0"/>
                            </a:rPr>
                            <m:t>0</m:t>
                          </m:r>
                        </m:e>
                      </m:d>
                      <m:r>
                        <a:rPr lang="en-US" sz="2400" b="0" i="1" smtClean="0">
                          <a:solidFill>
                            <a:schemeClr val="accent1"/>
                          </a:solidFill>
                          <a:latin typeface="Cambria Math" panose="02040503050406030204" pitchFamily="18" charset="0"/>
                        </a:rPr>
                        <m:t>−</m:t>
                      </m:r>
                      <m:f>
                        <m:fPr>
                          <m:ctrlPr>
                            <a:rPr lang="en-US" sz="2400" b="0" i="1" smtClean="0">
                              <a:solidFill>
                                <a:schemeClr val="accent1"/>
                              </a:solidFill>
                              <a:latin typeface="Cambria Math" panose="02040503050406030204" pitchFamily="18" charset="0"/>
                            </a:rPr>
                          </m:ctrlPr>
                        </m:fPr>
                        <m:num>
                          <m:r>
                            <a:rPr lang="en-US" sz="2400" b="0" i="1" smtClean="0">
                              <a:solidFill>
                                <a:schemeClr val="accent1"/>
                              </a:solidFill>
                              <a:latin typeface="Cambria Math" panose="02040503050406030204" pitchFamily="18" charset="0"/>
                            </a:rPr>
                            <m:t>1</m:t>
                          </m:r>
                        </m:num>
                        <m:den>
                          <m:r>
                            <a:rPr lang="en-US" sz="2400" b="0" i="1" smtClean="0">
                              <a:solidFill>
                                <a:schemeClr val="accent1"/>
                              </a:solidFill>
                              <a:latin typeface="Cambria Math" panose="02040503050406030204" pitchFamily="18" charset="0"/>
                            </a:rPr>
                            <m:t>50</m:t>
                          </m:r>
                        </m:den>
                      </m:f>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15×</m:t>
                          </m:r>
                          <m:r>
                            <a:rPr lang="en-US" sz="2400" b="0" i="1" smtClean="0">
                              <a:solidFill>
                                <a:schemeClr val="accent2"/>
                              </a:solidFill>
                              <a:latin typeface="Cambria Math" panose="02040503050406030204" pitchFamily="18" charset="0"/>
                            </a:rPr>
                            <m:t>1</m:t>
                          </m:r>
                          <m:r>
                            <a:rPr lang="en-US" sz="2400" b="0" i="1" smtClean="0">
                              <a:solidFill>
                                <a:schemeClr val="accent1"/>
                              </a:solidFill>
                              <a:latin typeface="Cambria Math" panose="02040503050406030204" pitchFamily="18" charset="0"/>
                            </a:rPr>
                            <m:t>+20×</m:t>
                          </m:r>
                          <m:r>
                            <a:rPr lang="en-US" sz="2400" b="0" i="1" smtClean="0">
                              <a:solidFill>
                                <a:schemeClr val="accent2"/>
                              </a:solidFill>
                              <a:latin typeface="Cambria Math" panose="02040503050406030204" pitchFamily="18" charset="0"/>
                            </a:rPr>
                            <m:t>0</m:t>
                          </m:r>
                          <m:r>
                            <a:rPr lang="en-US" sz="2400" b="0" i="1" smtClean="0">
                              <a:solidFill>
                                <a:schemeClr val="accent1"/>
                              </a:solidFill>
                              <a:latin typeface="Cambria Math" panose="02040503050406030204" pitchFamily="18" charset="0"/>
                            </a:rPr>
                            <m:t>+15×</m:t>
                          </m:r>
                          <m:r>
                            <a:rPr lang="en-US" sz="2400" b="0" i="1" smtClean="0">
                              <a:solidFill>
                                <a:schemeClr val="accent2"/>
                              </a:solidFill>
                              <a:latin typeface="Cambria Math" panose="02040503050406030204" pitchFamily="18" charset="0"/>
                            </a:rPr>
                            <m:t>0</m:t>
                          </m:r>
                        </m:e>
                      </m:d>
                      <m:r>
                        <a:rPr lang="en-US" sz="2400" b="0" i="1" smtClean="0">
                          <a:solidFill>
                            <a:schemeClr val="accent1"/>
                          </a:solidFill>
                          <a:latin typeface="Cambria Math" panose="02040503050406030204" pitchFamily="18" charset="0"/>
                        </a:rPr>
                        <m:t>=0.4</m:t>
                      </m:r>
                    </m:oMath>
                  </m:oMathPara>
                </a14:m>
                <a:endParaRPr lang="en-US" sz="2400" dirty="0">
                  <a:solidFill>
                    <a:schemeClr val="accent1"/>
                  </a:solidFill>
                </a:endParaRPr>
              </a:p>
            </p:txBody>
          </p:sp>
        </mc:Choice>
        <mc:Fallback xmlns="">
          <p:sp>
            <p:nvSpPr>
              <p:cNvPr id="16" name="TextBox 15">
                <a:extLst>
                  <a:ext uri="{FF2B5EF4-FFF2-40B4-BE49-F238E27FC236}">
                    <a16:creationId xmlns:a16="http://schemas.microsoft.com/office/drawing/2014/main" id="{BAEE3AAA-E498-C708-CA97-3A32EEDECFB8}"/>
                  </a:ext>
                </a:extLst>
              </p:cNvPr>
              <p:cNvSpPr txBox="1">
                <a:spLocks noRot="1" noChangeAspect="1" noMove="1" noResize="1" noEditPoints="1" noAdjustHandles="1" noChangeArrowheads="1" noChangeShapeType="1" noTextEdit="1"/>
              </p:cNvSpPr>
              <p:nvPr/>
            </p:nvSpPr>
            <p:spPr>
              <a:xfrm>
                <a:off x="469832" y="2936689"/>
                <a:ext cx="9471056" cy="786177"/>
              </a:xfrm>
              <a:prstGeom prst="rect">
                <a:avLst/>
              </a:prstGeom>
              <a:blipFill>
                <a:blip r:embed="rId8"/>
                <a:stretch>
                  <a:fillRect b="-6349"/>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EA749160-3FF5-E6EB-E711-041E5D23EF42}"/>
              </a:ext>
            </a:extLst>
          </p:cNvPr>
          <p:cNvGrpSpPr/>
          <p:nvPr/>
        </p:nvGrpSpPr>
        <p:grpSpPr>
          <a:xfrm>
            <a:off x="4800599" y="4153569"/>
            <a:ext cx="7158037" cy="2480594"/>
            <a:chOff x="3671888" y="3429000"/>
            <a:chExt cx="7929562" cy="2747963"/>
          </a:xfrm>
        </p:grpSpPr>
        <p:sp>
          <p:nvSpPr>
            <p:cNvPr id="18" name="Rectangle 17">
              <a:extLst>
                <a:ext uri="{FF2B5EF4-FFF2-40B4-BE49-F238E27FC236}">
                  <a16:creationId xmlns:a16="http://schemas.microsoft.com/office/drawing/2014/main" id="{E5D00C2F-E6B3-90E3-3EE4-5D7097CC5396}"/>
                </a:ext>
              </a:extLst>
            </p:cNvPr>
            <p:cNvSpPr/>
            <p:nvPr/>
          </p:nvSpPr>
          <p:spPr>
            <a:xfrm>
              <a:off x="3671888" y="3429000"/>
              <a:ext cx="7929562" cy="27479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34ECA4A-2A14-CCCF-C45F-964334BEC8C9}"/>
                </a:ext>
              </a:extLst>
            </p:cNvPr>
            <p:cNvGrpSpPr/>
            <p:nvPr/>
          </p:nvGrpSpPr>
          <p:grpSpPr>
            <a:xfrm>
              <a:off x="3986214" y="3678123"/>
              <a:ext cx="7536096" cy="2351537"/>
              <a:chOff x="232926" y="2585564"/>
              <a:chExt cx="11363509" cy="3524236"/>
            </a:xfrm>
          </p:grpSpPr>
          <p:pic>
            <p:nvPicPr>
              <p:cNvPr id="20" name="Picture 19">
                <a:extLst>
                  <a:ext uri="{FF2B5EF4-FFF2-40B4-BE49-F238E27FC236}">
                    <a16:creationId xmlns:a16="http://schemas.microsoft.com/office/drawing/2014/main" id="{DD1A4489-7D52-5572-536B-C4BFEF163611}"/>
                  </a:ext>
                </a:extLst>
              </p:cNvPr>
              <p:cNvPicPr>
                <a:picLocks noChangeAspect="1"/>
              </p:cNvPicPr>
              <p:nvPr/>
            </p:nvPicPr>
            <p:blipFill>
              <a:blip r:embed="rId9"/>
              <a:stretch>
                <a:fillRect/>
              </a:stretch>
            </p:blipFill>
            <p:spPr>
              <a:xfrm>
                <a:off x="1662766" y="2631732"/>
                <a:ext cx="714523" cy="1078853"/>
              </a:xfrm>
              <a:prstGeom prst="rect">
                <a:avLst/>
              </a:prstGeom>
            </p:spPr>
          </p:pic>
          <p:pic>
            <p:nvPicPr>
              <p:cNvPr id="21" name="Picture 20" descr="Page 12 | Mortarboard Cap Images - Free Download on Freepik">
                <a:extLst>
                  <a:ext uri="{FF2B5EF4-FFF2-40B4-BE49-F238E27FC236}">
                    <a16:creationId xmlns:a16="http://schemas.microsoft.com/office/drawing/2014/main" id="{D6ECB4F9-FC16-6DC9-1484-63F303EA52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113024">
                <a:off x="1928506" y="2600023"/>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22" name="Content Placeholder 4">
                <a:extLst>
                  <a:ext uri="{FF2B5EF4-FFF2-40B4-BE49-F238E27FC236}">
                    <a16:creationId xmlns:a16="http://schemas.microsoft.com/office/drawing/2014/main" id="{17F48E86-AA7A-7B93-AAD7-89AA074E0BF6}"/>
                  </a:ext>
                </a:extLst>
              </p:cNvPr>
              <p:cNvPicPr>
                <a:picLocks noChangeAspect="1"/>
              </p:cNvPicPr>
              <p:nvPr/>
            </p:nvPicPr>
            <p:blipFill rotWithShape="1">
              <a:blip r:embed="rId5"/>
              <a:srcRect l="4952" t="6679" r="10267" b="6847"/>
              <a:stretch/>
            </p:blipFill>
            <p:spPr>
              <a:xfrm>
                <a:off x="1444559" y="3014497"/>
                <a:ext cx="436414" cy="313322"/>
              </a:xfrm>
              <a:prstGeom prst="rect">
                <a:avLst/>
              </a:prstGeom>
              <a:effectLst>
                <a:outerShdw blurRad="50800" dist="38100" dir="8100000" algn="tr" rotWithShape="0">
                  <a:prstClr val="black">
                    <a:alpha val="40000"/>
                  </a:prstClr>
                </a:outerShdw>
              </a:effectLst>
            </p:spPr>
          </p:pic>
          <p:pic>
            <p:nvPicPr>
              <p:cNvPr id="23" name="Picture 2" descr="Money Stack | Totally Accurate BattleGrounds Wiki | Fandom">
                <a:extLst>
                  <a:ext uri="{FF2B5EF4-FFF2-40B4-BE49-F238E27FC236}">
                    <a16:creationId xmlns:a16="http://schemas.microsoft.com/office/drawing/2014/main" id="{B4248082-62EA-6D82-7FB4-4F0FFA1DF0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504" y="4531857"/>
                <a:ext cx="587696" cy="58480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Money Stack | Totally Accurate BattleGrounds Wiki | Fandom">
                <a:extLst>
                  <a:ext uri="{FF2B5EF4-FFF2-40B4-BE49-F238E27FC236}">
                    <a16:creationId xmlns:a16="http://schemas.microsoft.com/office/drawing/2014/main" id="{73C3AE5E-89C0-A66D-73CF-7A205AF919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926" y="5407633"/>
                <a:ext cx="587696" cy="58480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Page 12 | Mortarboard Cap Images - Free Download on Freepik">
                <a:extLst>
                  <a:ext uri="{FF2B5EF4-FFF2-40B4-BE49-F238E27FC236}">
                    <a16:creationId xmlns:a16="http://schemas.microsoft.com/office/drawing/2014/main" id="{2A7451FC-FD49-9F18-D060-1FC96E06DC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113024">
                <a:off x="586266" y="5407633"/>
                <a:ext cx="316779" cy="31522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C642771-6FA5-A283-FA33-9B2C67976054}"/>
                  </a:ext>
                </a:extLst>
              </p:cNvPr>
              <p:cNvSpPr txBox="1"/>
              <p:nvPr/>
            </p:nvSpPr>
            <p:spPr>
              <a:xfrm>
                <a:off x="1532655" y="5444566"/>
                <a:ext cx="1753965" cy="665234"/>
              </a:xfrm>
              <a:prstGeom prst="rect">
                <a:avLst/>
              </a:prstGeom>
              <a:noFill/>
            </p:spPr>
            <p:txBody>
              <a:bodyPr wrap="square" rtlCol="0">
                <a:spAutoFit/>
              </a:bodyPr>
              <a:lstStyle/>
              <a:p>
                <a:r>
                  <a:rPr lang="en-US" sz="2000" dirty="0"/>
                  <a:t>$5</a:t>
                </a:r>
              </a:p>
            </p:txBody>
          </p:sp>
          <p:sp>
            <p:nvSpPr>
              <p:cNvPr id="27" name="TextBox 26">
                <a:extLst>
                  <a:ext uri="{FF2B5EF4-FFF2-40B4-BE49-F238E27FC236}">
                    <a16:creationId xmlns:a16="http://schemas.microsoft.com/office/drawing/2014/main" id="{35462162-54C2-98ED-3323-CD26373A03F8}"/>
                  </a:ext>
                </a:extLst>
              </p:cNvPr>
              <p:cNvSpPr txBox="1"/>
              <p:nvPr/>
            </p:nvSpPr>
            <p:spPr>
              <a:xfrm>
                <a:off x="1511622" y="4600135"/>
                <a:ext cx="983062" cy="599643"/>
              </a:xfrm>
              <a:prstGeom prst="rect">
                <a:avLst/>
              </a:prstGeom>
              <a:noFill/>
            </p:spPr>
            <p:txBody>
              <a:bodyPr wrap="square" rtlCol="0">
                <a:spAutoFit/>
              </a:bodyPr>
              <a:lstStyle/>
              <a:p>
                <a:r>
                  <a:rPr lang="en-US" sz="2000" b="1" dirty="0">
                    <a:solidFill>
                      <a:srgbClr val="FF0000"/>
                    </a:solidFill>
                  </a:rPr>
                  <a:t>???</a:t>
                </a:r>
                <a:endParaRPr lang="en-US" sz="1600" b="1" dirty="0">
                  <a:solidFill>
                    <a:srgbClr val="FF0000"/>
                  </a:solidFill>
                </a:endParaRPr>
              </a:p>
            </p:txBody>
          </p:sp>
          <p:sp>
            <p:nvSpPr>
              <p:cNvPr id="28" name="TextBox 27">
                <a:extLst>
                  <a:ext uri="{FF2B5EF4-FFF2-40B4-BE49-F238E27FC236}">
                    <a16:creationId xmlns:a16="http://schemas.microsoft.com/office/drawing/2014/main" id="{DD572847-87C6-D448-4E83-63431C1EAA31}"/>
                  </a:ext>
                </a:extLst>
              </p:cNvPr>
              <p:cNvSpPr txBox="1"/>
              <p:nvPr/>
            </p:nvSpPr>
            <p:spPr>
              <a:xfrm>
                <a:off x="1152869" y="3710583"/>
                <a:ext cx="1881838" cy="562078"/>
              </a:xfrm>
              <a:prstGeom prst="rect">
                <a:avLst/>
              </a:prstGeom>
              <a:noFill/>
            </p:spPr>
            <p:txBody>
              <a:bodyPr wrap="square" rtlCol="0">
                <a:spAutoFit/>
              </a:bodyPr>
              <a:lstStyle/>
              <a:p>
                <a:r>
                  <a:rPr lang="en-US" sz="1600" dirty="0">
                    <a:solidFill>
                      <a:schemeClr val="accent1"/>
                    </a:solidFill>
                  </a:rPr>
                  <a:t>20 people</a:t>
                </a:r>
              </a:p>
            </p:txBody>
          </p:sp>
          <p:pic>
            <p:nvPicPr>
              <p:cNvPr id="29" name="Picture 28">
                <a:extLst>
                  <a:ext uri="{FF2B5EF4-FFF2-40B4-BE49-F238E27FC236}">
                    <a16:creationId xmlns:a16="http://schemas.microsoft.com/office/drawing/2014/main" id="{EBC256C1-A92D-1EDA-3B9C-9E3D87EBBD22}"/>
                  </a:ext>
                </a:extLst>
              </p:cNvPr>
              <p:cNvPicPr>
                <a:picLocks noChangeAspect="1"/>
              </p:cNvPicPr>
              <p:nvPr/>
            </p:nvPicPr>
            <p:blipFill>
              <a:blip r:embed="rId9"/>
              <a:stretch>
                <a:fillRect/>
              </a:stretch>
            </p:blipFill>
            <p:spPr>
              <a:xfrm>
                <a:off x="3351067" y="2631731"/>
                <a:ext cx="714523" cy="1078853"/>
              </a:xfrm>
              <a:prstGeom prst="rect">
                <a:avLst/>
              </a:prstGeom>
            </p:spPr>
          </p:pic>
          <p:pic>
            <p:nvPicPr>
              <p:cNvPr id="30" name="Picture 29" descr="Page 12 | Mortarboard Cap Images - Free Download on Freepik">
                <a:extLst>
                  <a:ext uri="{FF2B5EF4-FFF2-40B4-BE49-F238E27FC236}">
                    <a16:creationId xmlns:a16="http://schemas.microsoft.com/office/drawing/2014/main" id="{5A31E54C-4990-78B3-81F3-5136965DCB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113024">
                <a:off x="3616807" y="2600022"/>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31" name="Content Placeholder 4">
                <a:extLst>
                  <a:ext uri="{FF2B5EF4-FFF2-40B4-BE49-F238E27FC236}">
                    <a16:creationId xmlns:a16="http://schemas.microsoft.com/office/drawing/2014/main" id="{48FD15F6-58E4-54D2-1858-F1E10CDE999F}"/>
                  </a:ext>
                </a:extLst>
              </p:cNvPr>
              <p:cNvPicPr>
                <a:picLocks noChangeAspect="1"/>
              </p:cNvPicPr>
              <p:nvPr/>
            </p:nvPicPr>
            <p:blipFill rotWithShape="1">
              <a:blip r:embed="rId5"/>
              <a:srcRect l="4952" t="6679" r="10267" b="6847"/>
              <a:stretch/>
            </p:blipFill>
            <p:spPr>
              <a:xfrm>
                <a:off x="3132860" y="3014496"/>
                <a:ext cx="436414" cy="313322"/>
              </a:xfrm>
              <a:prstGeom prst="rect">
                <a:avLst/>
              </a:prstGeom>
              <a:effectLst>
                <a:outerShdw blurRad="50800" dist="38100" dir="8100000" algn="tr" rotWithShape="0">
                  <a:prstClr val="black">
                    <a:alpha val="40000"/>
                  </a:prstClr>
                </a:outerShdw>
              </a:effectLst>
            </p:spPr>
          </p:pic>
          <p:sp>
            <p:nvSpPr>
              <p:cNvPr id="32" name="TextBox 31">
                <a:extLst>
                  <a:ext uri="{FF2B5EF4-FFF2-40B4-BE49-F238E27FC236}">
                    <a16:creationId xmlns:a16="http://schemas.microsoft.com/office/drawing/2014/main" id="{A8525D18-A377-9C72-18FA-4212C8D99BDE}"/>
                  </a:ext>
                </a:extLst>
              </p:cNvPr>
              <p:cNvSpPr txBox="1"/>
              <p:nvPr/>
            </p:nvSpPr>
            <p:spPr>
              <a:xfrm>
                <a:off x="2841169" y="3710583"/>
                <a:ext cx="1881838" cy="562078"/>
              </a:xfrm>
              <a:prstGeom prst="rect">
                <a:avLst/>
              </a:prstGeom>
              <a:noFill/>
            </p:spPr>
            <p:txBody>
              <a:bodyPr wrap="square" rtlCol="0">
                <a:spAutoFit/>
              </a:bodyPr>
              <a:lstStyle/>
              <a:p>
                <a:r>
                  <a:rPr lang="en-US" sz="1600" dirty="0">
                    <a:solidFill>
                      <a:schemeClr val="accent1"/>
                    </a:solidFill>
                  </a:rPr>
                  <a:t>15 people</a:t>
                </a:r>
              </a:p>
            </p:txBody>
          </p:sp>
          <p:sp>
            <p:nvSpPr>
              <p:cNvPr id="33" name="TextBox 32">
                <a:extLst>
                  <a:ext uri="{FF2B5EF4-FFF2-40B4-BE49-F238E27FC236}">
                    <a16:creationId xmlns:a16="http://schemas.microsoft.com/office/drawing/2014/main" id="{40AEF3AA-808E-3A90-2CAB-1D34698E6D63}"/>
                  </a:ext>
                </a:extLst>
              </p:cNvPr>
              <p:cNvSpPr txBox="1"/>
              <p:nvPr/>
            </p:nvSpPr>
            <p:spPr>
              <a:xfrm>
                <a:off x="3189142" y="5440041"/>
                <a:ext cx="968543" cy="599643"/>
              </a:xfrm>
              <a:prstGeom prst="rect">
                <a:avLst/>
              </a:prstGeom>
              <a:noFill/>
            </p:spPr>
            <p:txBody>
              <a:bodyPr wrap="square" rtlCol="0">
                <a:spAutoFit/>
              </a:bodyPr>
              <a:lstStyle/>
              <a:p>
                <a:r>
                  <a:rPr lang="en-US" sz="2000" dirty="0"/>
                  <a:t>$8</a:t>
                </a:r>
              </a:p>
            </p:txBody>
          </p:sp>
          <p:sp>
            <p:nvSpPr>
              <p:cNvPr id="35" name="TextBox 34">
                <a:extLst>
                  <a:ext uri="{FF2B5EF4-FFF2-40B4-BE49-F238E27FC236}">
                    <a16:creationId xmlns:a16="http://schemas.microsoft.com/office/drawing/2014/main" id="{11FD547E-19DE-3AAA-6359-E3112116855F}"/>
                  </a:ext>
                </a:extLst>
              </p:cNvPr>
              <p:cNvSpPr txBox="1"/>
              <p:nvPr/>
            </p:nvSpPr>
            <p:spPr>
              <a:xfrm>
                <a:off x="3167576" y="4595610"/>
                <a:ext cx="978469" cy="599643"/>
              </a:xfrm>
              <a:prstGeom prst="rect">
                <a:avLst/>
              </a:prstGeom>
              <a:noFill/>
            </p:spPr>
            <p:txBody>
              <a:bodyPr wrap="square" rtlCol="0">
                <a:spAutoFit/>
              </a:bodyPr>
              <a:lstStyle/>
              <a:p>
                <a:r>
                  <a:rPr lang="en-US" sz="2000" b="1" dirty="0">
                    <a:solidFill>
                      <a:srgbClr val="FF0000"/>
                    </a:solidFill>
                  </a:rPr>
                  <a:t>???</a:t>
                </a:r>
                <a:endParaRPr lang="en-US" sz="1600" b="1" dirty="0">
                  <a:solidFill>
                    <a:srgbClr val="FF0000"/>
                  </a:solidFill>
                </a:endParaRPr>
              </a:p>
            </p:txBody>
          </p:sp>
          <p:pic>
            <p:nvPicPr>
              <p:cNvPr id="36" name="Picture 35">
                <a:extLst>
                  <a:ext uri="{FF2B5EF4-FFF2-40B4-BE49-F238E27FC236}">
                    <a16:creationId xmlns:a16="http://schemas.microsoft.com/office/drawing/2014/main" id="{51A01F47-362C-43E9-A4EB-88C838C4D0A8}"/>
                  </a:ext>
                </a:extLst>
              </p:cNvPr>
              <p:cNvPicPr>
                <a:picLocks noChangeAspect="1"/>
              </p:cNvPicPr>
              <p:nvPr/>
            </p:nvPicPr>
            <p:blipFill>
              <a:blip r:embed="rId9"/>
              <a:stretch>
                <a:fillRect/>
              </a:stretch>
            </p:blipFill>
            <p:spPr>
              <a:xfrm>
                <a:off x="5164623" y="2631731"/>
                <a:ext cx="714523" cy="1078853"/>
              </a:xfrm>
              <a:prstGeom prst="rect">
                <a:avLst/>
              </a:prstGeom>
            </p:spPr>
          </p:pic>
          <p:pic>
            <p:nvPicPr>
              <p:cNvPr id="37" name="Picture 36" descr="Page 12 | Mortarboard Cap Images - Free Download on Freepik">
                <a:extLst>
                  <a:ext uri="{FF2B5EF4-FFF2-40B4-BE49-F238E27FC236}">
                    <a16:creationId xmlns:a16="http://schemas.microsoft.com/office/drawing/2014/main" id="{6EA68FC3-F596-922C-CFFA-ED105AE3CC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113024">
                <a:off x="5430363" y="2600022"/>
                <a:ext cx="345869" cy="34417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AAB73A97-2010-2108-A3F4-FD65F7DFD2EB}"/>
                  </a:ext>
                </a:extLst>
              </p:cNvPr>
              <p:cNvSpPr txBox="1"/>
              <p:nvPr/>
            </p:nvSpPr>
            <p:spPr>
              <a:xfrm>
                <a:off x="4654729" y="3710583"/>
                <a:ext cx="1881838" cy="562078"/>
              </a:xfrm>
              <a:prstGeom prst="rect">
                <a:avLst/>
              </a:prstGeom>
              <a:noFill/>
            </p:spPr>
            <p:txBody>
              <a:bodyPr wrap="square" rtlCol="0">
                <a:spAutoFit/>
              </a:bodyPr>
              <a:lstStyle/>
              <a:p>
                <a:r>
                  <a:rPr lang="en-US" sz="1600" dirty="0">
                    <a:solidFill>
                      <a:schemeClr val="accent1"/>
                    </a:solidFill>
                  </a:rPr>
                  <a:t>15 people</a:t>
                </a:r>
              </a:p>
            </p:txBody>
          </p:sp>
          <p:sp>
            <p:nvSpPr>
              <p:cNvPr id="40" name="TextBox 39">
                <a:extLst>
                  <a:ext uri="{FF2B5EF4-FFF2-40B4-BE49-F238E27FC236}">
                    <a16:creationId xmlns:a16="http://schemas.microsoft.com/office/drawing/2014/main" id="{EAA08503-623F-26E2-2035-70526DB72558}"/>
                  </a:ext>
                </a:extLst>
              </p:cNvPr>
              <p:cNvSpPr txBox="1"/>
              <p:nvPr/>
            </p:nvSpPr>
            <p:spPr>
              <a:xfrm>
                <a:off x="5145042" y="5440040"/>
                <a:ext cx="1753965" cy="665234"/>
              </a:xfrm>
              <a:prstGeom prst="rect">
                <a:avLst/>
              </a:prstGeom>
              <a:noFill/>
            </p:spPr>
            <p:txBody>
              <a:bodyPr wrap="square" rtlCol="0">
                <a:spAutoFit/>
              </a:bodyPr>
              <a:lstStyle/>
              <a:p>
                <a:r>
                  <a:rPr lang="en-US" sz="2000" dirty="0"/>
                  <a:t>$8</a:t>
                </a:r>
              </a:p>
            </p:txBody>
          </p:sp>
          <p:sp>
            <p:nvSpPr>
              <p:cNvPr id="41" name="TextBox 40">
                <a:extLst>
                  <a:ext uri="{FF2B5EF4-FFF2-40B4-BE49-F238E27FC236}">
                    <a16:creationId xmlns:a16="http://schemas.microsoft.com/office/drawing/2014/main" id="{9B278547-B0D1-3F89-AA2C-B6752C85574F}"/>
                  </a:ext>
                </a:extLst>
              </p:cNvPr>
              <p:cNvSpPr txBox="1"/>
              <p:nvPr/>
            </p:nvSpPr>
            <p:spPr>
              <a:xfrm>
                <a:off x="5124010" y="4595610"/>
                <a:ext cx="968543" cy="599643"/>
              </a:xfrm>
              <a:prstGeom prst="rect">
                <a:avLst/>
              </a:prstGeom>
              <a:noFill/>
            </p:spPr>
            <p:txBody>
              <a:bodyPr wrap="square" rtlCol="0">
                <a:spAutoFit/>
              </a:bodyPr>
              <a:lstStyle/>
              <a:p>
                <a:r>
                  <a:rPr lang="en-US" sz="2000" b="1" dirty="0">
                    <a:solidFill>
                      <a:srgbClr val="FF0000"/>
                    </a:solidFill>
                  </a:rPr>
                  <a:t>???</a:t>
                </a:r>
                <a:endParaRPr lang="en-US" sz="1600" b="1" dirty="0">
                  <a:solidFill>
                    <a:srgbClr val="FF0000"/>
                  </a:solidFill>
                </a:endParaRPr>
              </a:p>
            </p:txBody>
          </p:sp>
          <p:pic>
            <p:nvPicPr>
              <p:cNvPr id="42" name="Picture 41">
                <a:extLst>
                  <a:ext uri="{FF2B5EF4-FFF2-40B4-BE49-F238E27FC236}">
                    <a16:creationId xmlns:a16="http://schemas.microsoft.com/office/drawing/2014/main" id="{0E8FABAA-BC27-DAA4-05E5-274B52984100}"/>
                  </a:ext>
                </a:extLst>
              </p:cNvPr>
              <p:cNvPicPr>
                <a:picLocks noChangeAspect="1"/>
              </p:cNvPicPr>
              <p:nvPr/>
            </p:nvPicPr>
            <p:blipFill>
              <a:blip r:embed="rId9"/>
              <a:stretch>
                <a:fillRect/>
              </a:stretch>
            </p:blipFill>
            <p:spPr>
              <a:xfrm>
                <a:off x="6988360" y="2585564"/>
                <a:ext cx="714523" cy="1078853"/>
              </a:xfrm>
              <a:prstGeom prst="rect">
                <a:avLst/>
              </a:prstGeom>
            </p:spPr>
          </p:pic>
          <p:pic>
            <p:nvPicPr>
              <p:cNvPr id="82" name="Content Placeholder 4">
                <a:extLst>
                  <a:ext uri="{FF2B5EF4-FFF2-40B4-BE49-F238E27FC236}">
                    <a16:creationId xmlns:a16="http://schemas.microsoft.com/office/drawing/2014/main" id="{8ABF8668-E3E2-222C-0E2C-AD4E78E7E37C}"/>
                  </a:ext>
                </a:extLst>
              </p:cNvPr>
              <p:cNvPicPr>
                <a:picLocks noChangeAspect="1"/>
              </p:cNvPicPr>
              <p:nvPr/>
            </p:nvPicPr>
            <p:blipFill rotWithShape="1">
              <a:blip r:embed="rId5"/>
              <a:srcRect l="4952" t="6679" r="10267" b="6847"/>
              <a:stretch/>
            </p:blipFill>
            <p:spPr>
              <a:xfrm>
                <a:off x="6770153" y="2968329"/>
                <a:ext cx="436414" cy="313322"/>
              </a:xfrm>
              <a:prstGeom prst="rect">
                <a:avLst/>
              </a:prstGeom>
              <a:effectLst>
                <a:outerShdw blurRad="50800" dist="38100" dir="8100000" algn="tr" rotWithShape="0">
                  <a:prstClr val="black">
                    <a:alpha val="40000"/>
                  </a:prstClr>
                </a:outerShdw>
              </a:effectLst>
            </p:spPr>
          </p:pic>
          <p:sp>
            <p:nvSpPr>
              <p:cNvPr id="83" name="TextBox 82">
                <a:extLst>
                  <a:ext uri="{FF2B5EF4-FFF2-40B4-BE49-F238E27FC236}">
                    <a16:creationId xmlns:a16="http://schemas.microsoft.com/office/drawing/2014/main" id="{80051642-9024-117E-9A31-C5A9EA256042}"/>
                  </a:ext>
                </a:extLst>
              </p:cNvPr>
              <p:cNvSpPr txBox="1"/>
              <p:nvPr/>
            </p:nvSpPr>
            <p:spPr>
              <a:xfrm>
                <a:off x="6478463" y="3664415"/>
                <a:ext cx="1881838" cy="562078"/>
              </a:xfrm>
              <a:prstGeom prst="rect">
                <a:avLst/>
              </a:prstGeom>
              <a:noFill/>
            </p:spPr>
            <p:txBody>
              <a:bodyPr wrap="square" rtlCol="0">
                <a:spAutoFit/>
              </a:bodyPr>
              <a:lstStyle/>
              <a:p>
                <a:r>
                  <a:rPr lang="en-US" sz="1600" dirty="0">
                    <a:solidFill>
                      <a:schemeClr val="accent1"/>
                    </a:solidFill>
                  </a:rPr>
                  <a:t>15 people</a:t>
                </a:r>
              </a:p>
            </p:txBody>
          </p:sp>
          <p:sp>
            <p:nvSpPr>
              <p:cNvPr id="84" name="TextBox 83">
                <a:extLst>
                  <a:ext uri="{FF2B5EF4-FFF2-40B4-BE49-F238E27FC236}">
                    <a16:creationId xmlns:a16="http://schemas.microsoft.com/office/drawing/2014/main" id="{917766C4-13CE-D920-5B32-282545510A78}"/>
                  </a:ext>
                </a:extLst>
              </p:cNvPr>
              <p:cNvSpPr txBox="1"/>
              <p:nvPr/>
            </p:nvSpPr>
            <p:spPr>
              <a:xfrm>
                <a:off x="6829033" y="4576637"/>
                <a:ext cx="909330" cy="599643"/>
              </a:xfrm>
              <a:prstGeom prst="rect">
                <a:avLst/>
              </a:prstGeom>
              <a:noFill/>
            </p:spPr>
            <p:txBody>
              <a:bodyPr wrap="square" rtlCol="0">
                <a:spAutoFit/>
              </a:bodyPr>
              <a:lstStyle/>
              <a:p>
                <a:r>
                  <a:rPr lang="en-US" sz="2000" dirty="0"/>
                  <a:t>$2</a:t>
                </a:r>
              </a:p>
            </p:txBody>
          </p:sp>
          <p:sp>
            <p:nvSpPr>
              <p:cNvPr id="85" name="TextBox 84">
                <a:extLst>
                  <a:ext uri="{FF2B5EF4-FFF2-40B4-BE49-F238E27FC236}">
                    <a16:creationId xmlns:a16="http://schemas.microsoft.com/office/drawing/2014/main" id="{031DFDD3-7778-E482-F3EA-C78FA7B9FC24}"/>
                  </a:ext>
                </a:extLst>
              </p:cNvPr>
              <p:cNvSpPr txBox="1"/>
              <p:nvPr/>
            </p:nvSpPr>
            <p:spPr>
              <a:xfrm>
                <a:off x="6770000" y="5407633"/>
                <a:ext cx="1116364" cy="599643"/>
              </a:xfrm>
              <a:prstGeom prst="rect">
                <a:avLst/>
              </a:prstGeom>
              <a:noFill/>
            </p:spPr>
            <p:txBody>
              <a:bodyPr wrap="square" rtlCol="0">
                <a:spAutoFit/>
              </a:bodyPr>
              <a:lstStyle/>
              <a:p>
                <a:r>
                  <a:rPr lang="en-US" sz="2000" b="1" dirty="0">
                    <a:solidFill>
                      <a:srgbClr val="FF0000"/>
                    </a:solidFill>
                  </a:rPr>
                  <a:t>???</a:t>
                </a:r>
                <a:endParaRPr lang="en-US" sz="1600" b="1" dirty="0">
                  <a:solidFill>
                    <a:srgbClr val="FF0000"/>
                  </a:solidFill>
                </a:endParaRPr>
              </a:p>
            </p:txBody>
          </p:sp>
          <p:pic>
            <p:nvPicPr>
              <p:cNvPr id="86" name="Picture 85">
                <a:extLst>
                  <a:ext uri="{FF2B5EF4-FFF2-40B4-BE49-F238E27FC236}">
                    <a16:creationId xmlns:a16="http://schemas.microsoft.com/office/drawing/2014/main" id="{9AA206DC-F97D-4DBA-D91C-AD0D35E10556}"/>
                  </a:ext>
                </a:extLst>
              </p:cNvPr>
              <p:cNvPicPr>
                <a:picLocks noChangeAspect="1"/>
              </p:cNvPicPr>
              <p:nvPr/>
            </p:nvPicPr>
            <p:blipFill>
              <a:blip r:embed="rId9"/>
              <a:stretch>
                <a:fillRect/>
              </a:stretch>
            </p:blipFill>
            <p:spPr>
              <a:xfrm>
                <a:off x="8673977" y="2631730"/>
                <a:ext cx="714523" cy="1078853"/>
              </a:xfrm>
              <a:prstGeom prst="rect">
                <a:avLst/>
              </a:prstGeom>
            </p:spPr>
          </p:pic>
          <p:sp>
            <p:nvSpPr>
              <p:cNvPr id="87" name="TextBox 86">
                <a:extLst>
                  <a:ext uri="{FF2B5EF4-FFF2-40B4-BE49-F238E27FC236}">
                    <a16:creationId xmlns:a16="http://schemas.microsoft.com/office/drawing/2014/main" id="{DAE54D0B-76C4-AD9C-53B6-69BC34CBD89C}"/>
                  </a:ext>
                </a:extLst>
              </p:cNvPr>
              <p:cNvSpPr txBox="1"/>
              <p:nvPr/>
            </p:nvSpPr>
            <p:spPr>
              <a:xfrm>
                <a:off x="8175505" y="3652762"/>
                <a:ext cx="1881838" cy="562078"/>
              </a:xfrm>
              <a:prstGeom prst="rect">
                <a:avLst/>
              </a:prstGeom>
              <a:noFill/>
            </p:spPr>
            <p:txBody>
              <a:bodyPr wrap="square" rtlCol="0">
                <a:spAutoFit/>
              </a:bodyPr>
              <a:lstStyle/>
              <a:p>
                <a:r>
                  <a:rPr lang="en-US" sz="1600" dirty="0">
                    <a:solidFill>
                      <a:schemeClr val="accent1"/>
                    </a:solidFill>
                  </a:rPr>
                  <a:t>20 people</a:t>
                </a:r>
              </a:p>
            </p:txBody>
          </p:sp>
          <p:sp>
            <p:nvSpPr>
              <p:cNvPr id="88" name="TextBox 87">
                <a:extLst>
                  <a:ext uri="{FF2B5EF4-FFF2-40B4-BE49-F238E27FC236}">
                    <a16:creationId xmlns:a16="http://schemas.microsoft.com/office/drawing/2014/main" id="{B92C32FA-C68F-713C-1C0B-2D9750F86430}"/>
                  </a:ext>
                </a:extLst>
              </p:cNvPr>
              <p:cNvSpPr txBox="1"/>
              <p:nvPr/>
            </p:nvSpPr>
            <p:spPr>
              <a:xfrm>
                <a:off x="8597790" y="4573761"/>
                <a:ext cx="790710" cy="599643"/>
              </a:xfrm>
              <a:prstGeom prst="rect">
                <a:avLst/>
              </a:prstGeom>
              <a:noFill/>
            </p:spPr>
            <p:txBody>
              <a:bodyPr wrap="square" rtlCol="0">
                <a:spAutoFit/>
              </a:bodyPr>
              <a:lstStyle/>
              <a:p>
                <a:r>
                  <a:rPr lang="en-US" sz="2000" dirty="0"/>
                  <a:t>$1</a:t>
                </a:r>
              </a:p>
            </p:txBody>
          </p:sp>
          <p:sp>
            <p:nvSpPr>
              <p:cNvPr id="89" name="TextBox 88">
                <a:extLst>
                  <a:ext uri="{FF2B5EF4-FFF2-40B4-BE49-F238E27FC236}">
                    <a16:creationId xmlns:a16="http://schemas.microsoft.com/office/drawing/2014/main" id="{3E826D91-159B-1961-A6F9-BF7CA7D05950}"/>
                  </a:ext>
                </a:extLst>
              </p:cNvPr>
              <p:cNvSpPr txBox="1"/>
              <p:nvPr/>
            </p:nvSpPr>
            <p:spPr>
              <a:xfrm>
                <a:off x="8538756" y="5404760"/>
                <a:ext cx="1013293" cy="599643"/>
              </a:xfrm>
              <a:prstGeom prst="rect">
                <a:avLst/>
              </a:prstGeom>
              <a:noFill/>
            </p:spPr>
            <p:txBody>
              <a:bodyPr wrap="square" rtlCol="0">
                <a:spAutoFit/>
              </a:bodyPr>
              <a:lstStyle/>
              <a:p>
                <a:r>
                  <a:rPr lang="en-US" sz="2000" b="1" dirty="0">
                    <a:solidFill>
                      <a:srgbClr val="FF0000"/>
                    </a:solidFill>
                  </a:rPr>
                  <a:t>???</a:t>
                </a:r>
                <a:endParaRPr lang="en-US" sz="1600" b="1" dirty="0">
                  <a:solidFill>
                    <a:srgbClr val="FF0000"/>
                  </a:solidFill>
                </a:endParaRPr>
              </a:p>
            </p:txBody>
          </p:sp>
          <p:pic>
            <p:nvPicPr>
              <p:cNvPr id="90" name="Picture 89">
                <a:extLst>
                  <a:ext uri="{FF2B5EF4-FFF2-40B4-BE49-F238E27FC236}">
                    <a16:creationId xmlns:a16="http://schemas.microsoft.com/office/drawing/2014/main" id="{F58BFF27-2E1B-BA44-9BBA-59206D03A0D0}"/>
                  </a:ext>
                </a:extLst>
              </p:cNvPr>
              <p:cNvPicPr>
                <a:picLocks noChangeAspect="1"/>
              </p:cNvPicPr>
              <p:nvPr/>
            </p:nvPicPr>
            <p:blipFill>
              <a:blip r:embed="rId9"/>
              <a:stretch>
                <a:fillRect/>
              </a:stretch>
            </p:blipFill>
            <p:spPr>
              <a:xfrm>
                <a:off x="10213066" y="2631730"/>
                <a:ext cx="714523" cy="1078853"/>
              </a:xfrm>
              <a:prstGeom prst="rect">
                <a:avLst/>
              </a:prstGeom>
            </p:spPr>
          </p:pic>
          <p:sp>
            <p:nvSpPr>
              <p:cNvPr id="91" name="TextBox 90">
                <a:extLst>
                  <a:ext uri="{FF2B5EF4-FFF2-40B4-BE49-F238E27FC236}">
                    <a16:creationId xmlns:a16="http://schemas.microsoft.com/office/drawing/2014/main" id="{88539CCF-08F5-4E28-9D75-FB60B47B99EA}"/>
                  </a:ext>
                </a:extLst>
              </p:cNvPr>
              <p:cNvSpPr txBox="1"/>
              <p:nvPr/>
            </p:nvSpPr>
            <p:spPr>
              <a:xfrm>
                <a:off x="9714597" y="3652762"/>
                <a:ext cx="1881838" cy="562078"/>
              </a:xfrm>
              <a:prstGeom prst="rect">
                <a:avLst/>
              </a:prstGeom>
              <a:noFill/>
            </p:spPr>
            <p:txBody>
              <a:bodyPr wrap="square" rtlCol="0">
                <a:spAutoFit/>
              </a:bodyPr>
              <a:lstStyle/>
              <a:p>
                <a:r>
                  <a:rPr lang="en-US" sz="1600" dirty="0">
                    <a:solidFill>
                      <a:schemeClr val="accent1"/>
                    </a:solidFill>
                  </a:rPr>
                  <a:t>15 people</a:t>
                </a:r>
              </a:p>
            </p:txBody>
          </p:sp>
          <p:sp>
            <p:nvSpPr>
              <p:cNvPr id="92" name="TextBox 91">
                <a:extLst>
                  <a:ext uri="{FF2B5EF4-FFF2-40B4-BE49-F238E27FC236}">
                    <a16:creationId xmlns:a16="http://schemas.microsoft.com/office/drawing/2014/main" id="{6A484EF2-0D8F-5129-5F1C-FED6830F43D6}"/>
                  </a:ext>
                </a:extLst>
              </p:cNvPr>
              <p:cNvSpPr txBox="1"/>
              <p:nvPr/>
            </p:nvSpPr>
            <p:spPr>
              <a:xfrm>
                <a:off x="10136878" y="4573761"/>
                <a:ext cx="776525" cy="599643"/>
              </a:xfrm>
              <a:prstGeom prst="rect">
                <a:avLst/>
              </a:prstGeom>
              <a:noFill/>
            </p:spPr>
            <p:txBody>
              <a:bodyPr wrap="square" rtlCol="0">
                <a:spAutoFit/>
              </a:bodyPr>
              <a:lstStyle/>
              <a:p>
                <a:r>
                  <a:rPr lang="en-US" sz="2000" dirty="0"/>
                  <a:t>$2</a:t>
                </a:r>
              </a:p>
            </p:txBody>
          </p:sp>
          <p:sp>
            <p:nvSpPr>
              <p:cNvPr id="93" name="TextBox 92">
                <a:extLst>
                  <a:ext uri="{FF2B5EF4-FFF2-40B4-BE49-F238E27FC236}">
                    <a16:creationId xmlns:a16="http://schemas.microsoft.com/office/drawing/2014/main" id="{E127063D-4249-EDAB-04DD-4EE4531ECD50}"/>
                  </a:ext>
                </a:extLst>
              </p:cNvPr>
              <p:cNvSpPr txBox="1"/>
              <p:nvPr/>
            </p:nvSpPr>
            <p:spPr>
              <a:xfrm>
                <a:off x="10077845" y="5404760"/>
                <a:ext cx="1013292" cy="599643"/>
              </a:xfrm>
              <a:prstGeom prst="rect">
                <a:avLst/>
              </a:prstGeom>
              <a:noFill/>
            </p:spPr>
            <p:txBody>
              <a:bodyPr wrap="square" rtlCol="0">
                <a:spAutoFit/>
              </a:bodyPr>
              <a:lstStyle/>
              <a:p>
                <a:r>
                  <a:rPr lang="en-US" sz="2000" b="1" dirty="0">
                    <a:solidFill>
                      <a:srgbClr val="FF0000"/>
                    </a:solidFill>
                  </a:rPr>
                  <a:t>???</a:t>
                </a:r>
                <a:endParaRPr lang="en-US" sz="1600" b="1" dirty="0">
                  <a:solidFill>
                    <a:srgbClr val="FF0000"/>
                  </a:solidFill>
                </a:endParaRPr>
              </a:p>
            </p:txBody>
          </p:sp>
        </p:grpSp>
      </p:grpSp>
      <p:grpSp>
        <p:nvGrpSpPr>
          <p:cNvPr id="94" name="Group 93">
            <a:extLst>
              <a:ext uri="{FF2B5EF4-FFF2-40B4-BE49-F238E27FC236}">
                <a16:creationId xmlns:a16="http://schemas.microsoft.com/office/drawing/2014/main" id="{26A95C10-0777-9B16-7B2E-BA05F2C80954}"/>
              </a:ext>
            </a:extLst>
          </p:cNvPr>
          <p:cNvGrpSpPr/>
          <p:nvPr/>
        </p:nvGrpSpPr>
        <p:grpSpPr>
          <a:xfrm>
            <a:off x="80211" y="4994130"/>
            <a:ext cx="2291965" cy="1103648"/>
            <a:chOff x="4669078" y="1719705"/>
            <a:chExt cx="2953140" cy="1077816"/>
          </a:xfrm>
        </p:grpSpPr>
        <p:sp>
          <p:nvSpPr>
            <p:cNvPr id="95" name="Double Bracket 94">
              <a:extLst>
                <a:ext uri="{FF2B5EF4-FFF2-40B4-BE49-F238E27FC236}">
                  <a16:creationId xmlns:a16="http://schemas.microsoft.com/office/drawing/2014/main" id="{339D490A-F7B0-5D78-0850-336B8630320A}"/>
                </a:ext>
              </a:extLst>
            </p:cNvPr>
            <p:cNvSpPr/>
            <p:nvPr/>
          </p:nvSpPr>
          <p:spPr>
            <a:xfrm>
              <a:off x="4669078" y="1719705"/>
              <a:ext cx="2298403" cy="1077816"/>
            </a:xfrm>
            <a:prstGeom prst="bracketPair">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TextBox 95">
              <a:extLst>
                <a:ext uri="{FF2B5EF4-FFF2-40B4-BE49-F238E27FC236}">
                  <a16:creationId xmlns:a16="http://schemas.microsoft.com/office/drawing/2014/main" id="{2942AD5D-C9D9-A1FA-8C17-942C286D66CC}"/>
                </a:ext>
              </a:extLst>
            </p:cNvPr>
            <p:cNvSpPr txBox="1"/>
            <p:nvPr/>
          </p:nvSpPr>
          <p:spPr>
            <a:xfrm>
              <a:off x="4836157" y="1792851"/>
              <a:ext cx="2786061" cy="830997"/>
            </a:xfrm>
            <a:prstGeom prst="rect">
              <a:avLst/>
            </a:prstGeom>
            <a:noFill/>
          </p:spPr>
          <p:txBody>
            <a:bodyPr wrap="square" rtlCol="0">
              <a:spAutoFit/>
            </a:bodyPr>
            <a:lstStyle/>
            <a:p>
              <a:r>
                <a:rPr lang="en-US" sz="2400" dirty="0"/>
                <a:t>Effect of</a:t>
              </a:r>
              <a:endParaRPr lang="en-US" sz="2000" dirty="0"/>
            </a:p>
            <a:p>
              <a:r>
                <a:rPr lang="en-US" sz="2400" dirty="0"/>
                <a:t>    on </a:t>
              </a:r>
            </a:p>
          </p:txBody>
        </p:sp>
        <p:pic>
          <p:nvPicPr>
            <p:cNvPr id="97" name="Picture 96" descr="Page 12 | Mortarboard Cap Images - Free Download on Freepik">
              <a:extLst>
                <a:ext uri="{FF2B5EF4-FFF2-40B4-BE49-F238E27FC236}">
                  <a16:creationId xmlns:a16="http://schemas.microsoft.com/office/drawing/2014/main" id="{407F848C-4346-42FE-FB18-71C75AE93C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113024">
              <a:off x="6346457" y="1743092"/>
              <a:ext cx="526944" cy="527569"/>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Money Stack | Totally Accurate BattleGrounds Wiki | Fandom">
              <a:extLst>
                <a:ext uri="{FF2B5EF4-FFF2-40B4-BE49-F238E27FC236}">
                  <a16:creationId xmlns:a16="http://schemas.microsoft.com/office/drawing/2014/main" id="{4A4BE9F6-1607-26FE-35FC-D91A8643A4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5817" y="2074135"/>
              <a:ext cx="647789" cy="6485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 name="Group 103">
            <a:extLst>
              <a:ext uri="{FF2B5EF4-FFF2-40B4-BE49-F238E27FC236}">
                <a16:creationId xmlns:a16="http://schemas.microsoft.com/office/drawing/2014/main" id="{64C13EC3-0AC9-9866-63DF-1AC32411335F}"/>
              </a:ext>
            </a:extLst>
          </p:cNvPr>
          <p:cNvGrpSpPr/>
          <p:nvPr/>
        </p:nvGrpSpPr>
        <p:grpSpPr>
          <a:xfrm>
            <a:off x="1878657" y="5084520"/>
            <a:ext cx="2166703" cy="835422"/>
            <a:chOff x="1878657" y="5084520"/>
            <a:chExt cx="2166703" cy="835422"/>
          </a:xfrm>
        </p:grpSpPr>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E1338AA8-FB30-2912-2F6C-8586014CAC4F}"/>
                    </a:ext>
                  </a:extLst>
                </p:cNvPr>
                <p:cNvSpPr txBox="1"/>
                <p:nvPr/>
              </p:nvSpPr>
              <p:spPr>
                <a:xfrm>
                  <a:off x="1878657" y="5217212"/>
                  <a:ext cx="52615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accent1">
                                <a:lumMod val="75000"/>
                              </a:schemeClr>
                            </a:solidFill>
                            <a:latin typeface="Cambria Math" panose="02040503050406030204" pitchFamily="18" charset="0"/>
                          </a:rPr>
                          <m:t>=</m:t>
                        </m:r>
                      </m:oMath>
                    </m:oMathPara>
                  </a14:m>
                  <a:endParaRPr lang="en-US" sz="3600" b="0" dirty="0">
                    <a:solidFill>
                      <a:schemeClr val="accent1">
                        <a:lumMod val="75000"/>
                      </a:schemeClr>
                    </a:solidFill>
                  </a:endParaRPr>
                </a:p>
              </p:txBody>
            </p:sp>
          </mc:Choice>
          <mc:Fallback xmlns="">
            <p:sp>
              <p:nvSpPr>
                <p:cNvPr id="99" name="TextBox 98">
                  <a:extLst>
                    <a:ext uri="{FF2B5EF4-FFF2-40B4-BE49-F238E27FC236}">
                      <a16:creationId xmlns:a16="http://schemas.microsoft.com/office/drawing/2014/main" id="{E1338AA8-FB30-2912-2F6C-8586014CAC4F}"/>
                    </a:ext>
                  </a:extLst>
                </p:cNvPr>
                <p:cNvSpPr txBox="1">
                  <a:spLocks noRot="1" noChangeAspect="1" noMove="1" noResize="1" noEditPoints="1" noAdjustHandles="1" noChangeArrowheads="1" noChangeShapeType="1" noTextEdit="1"/>
                </p:cNvSpPr>
                <p:nvPr/>
              </p:nvSpPr>
              <p:spPr>
                <a:xfrm>
                  <a:off x="1878657" y="5217212"/>
                  <a:ext cx="526150" cy="64633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E175F6F1-2D0A-F5EB-7F32-52453942E845}"/>
                    </a:ext>
                  </a:extLst>
                </p:cNvPr>
                <p:cNvSpPr txBox="1"/>
                <p:nvPr/>
              </p:nvSpPr>
              <p:spPr>
                <a:xfrm>
                  <a:off x="2464030" y="5084520"/>
                  <a:ext cx="1581330" cy="8354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solidFill>
                                  <a:schemeClr val="accent1">
                                    <a:lumMod val="75000"/>
                                  </a:schemeClr>
                                </a:solidFill>
                                <a:latin typeface="Cambria Math" panose="02040503050406030204" pitchFamily="18" charset="0"/>
                              </a:rPr>
                            </m:ctrlPr>
                          </m:fPr>
                          <m:num>
                            <m:r>
                              <a:rPr lang="en-US" sz="2800" b="0" i="1" smtClean="0">
                                <a:solidFill>
                                  <a:schemeClr val="accent1">
                                    <a:lumMod val="75000"/>
                                  </a:schemeClr>
                                </a:solidFill>
                                <a:latin typeface="Cambria Math" panose="02040503050406030204" pitchFamily="18" charset="0"/>
                              </a:rPr>
                              <m:t>$1.6</m:t>
                            </m:r>
                          </m:num>
                          <m:den>
                            <m:r>
                              <a:rPr lang="en-US" sz="2800" b="0" i="1" smtClean="0">
                                <a:solidFill>
                                  <a:schemeClr val="accent1">
                                    <a:lumMod val="75000"/>
                                  </a:schemeClr>
                                </a:solidFill>
                                <a:latin typeface="Cambria Math" panose="02040503050406030204" pitchFamily="18" charset="0"/>
                              </a:rPr>
                              <m:t>0.4</m:t>
                            </m:r>
                          </m:den>
                        </m:f>
                        <m:r>
                          <a:rPr lang="en-US" sz="2800" b="0" i="1" smtClean="0">
                            <a:solidFill>
                              <a:schemeClr val="accent1">
                                <a:lumMod val="75000"/>
                              </a:schemeClr>
                            </a:solidFill>
                            <a:latin typeface="Cambria Math" panose="02040503050406030204" pitchFamily="18" charset="0"/>
                          </a:rPr>
                          <m:t>=$4</m:t>
                        </m:r>
                      </m:oMath>
                    </m:oMathPara>
                  </a14:m>
                  <a:endParaRPr lang="en-US" sz="2800" dirty="0">
                    <a:solidFill>
                      <a:schemeClr val="accent1">
                        <a:lumMod val="75000"/>
                      </a:schemeClr>
                    </a:solidFill>
                  </a:endParaRPr>
                </a:p>
              </p:txBody>
            </p:sp>
          </mc:Choice>
          <mc:Fallback xmlns="">
            <p:sp>
              <p:nvSpPr>
                <p:cNvPr id="100" name="TextBox 99">
                  <a:extLst>
                    <a:ext uri="{FF2B5EF4-FFF2-40B4-BE49-F238E27FC236}">
                      <a16:creationId xmlns:a16="http://schemas.microsoft.com/office/drawing/2014/main" id="{E175F6F1-2D0A-F5EB-7F32-52453942E845}"/>
                    </a:ext>
                  </a:extLst>
                </p:cNvPr>
                <p:cNvSpPr txBox="1">
                  <a:spLocks noRot="1" noChangeAspect="1" noMove="1" noResize="1" noEditPoints="1" noAdjustHandles="1" noChangeArrowheads="1" noChangeShapeType="1" noTextEdit="1"/>
                </p:cNvSpPr>
                <p:nvPr/>
              </p:nvSpPr>
              <p:spPr>
                <a:xfrm>
                  <a:off x="2464030" y="5084520"/>
                  <a:ext cx="1581330" cy="835422"/>
                </a:xfrm>
                <a:prstGeom prst="rect">
                  <a:avLst/>
                </a:prstGeom>
                <a:blipFill>
                  <a:blip r:embed="rId11"/>
                  <a:stretch>
                    <a:fillRect l="-5556" t="-2985" r="-6349" b="-11940"/>
                  </a:stretch>
                </a:blipFill>
              </p:spPr>
              <p:txBody>
                <a:bodyPr/>
                <a:lstStyle/>
                <a:p>
                  <a:r>
                    <a:rPr lang="en-US">
                      <a:noFill/>
                    </a:rPr>
                    <a:t> </a:t>
                  </a:r>
                </a:p>
              </p:txBody>
            </p:sp>
          </mc:Fallback>
        </mc:AlternateContent>
      </p:grpSp>
      <p:grpSp>
        <p:nvGrpSpPr>
          <p:cNvPr id="102" name="Group 101">
            <a:extLst>
              <a:ext uri="{FF2B5EF4-FFF2-40B4-BE49-F238E27FC236}">
                <a16:creationId xmlns:a16="http://schemas.microsoft.com/office/drawing/2014/main" id="{F7B9F78E-235B-9130-2D1B-83A2D18DCF25}"/>
              </a:ext>
            </a:extLst>
          </p:cNvPr>
          <p:cNvGrpSpPr/>
          <p:nvPr/>
        </p:nvGrpSpPr>
        <p:grpSpPr>
          <a:xfrm>
            <a:off x="1306736" y="3632154"/>
            <a:ext cx="3731712" cy="1487363"/>
            <a:chOff x="1306736" y="3632154"/>
            <a:chExt cx="3731712" cy="1487363"/>
          </a:xfrm>
        </p:grpSpPr>
        <p:pic>
          <p:nvPicPr>
            <p:cNvPr id="24578" name="Picture 2" descr="whoa cat Meme Generator - Imgflip">
              <a:extLst>
                <a:ext uri="{FF2B5EF4-FFF2-40B4-BE49-F238E27FC236}">
                  <a16:creationId xmlns:a16="http://schemas.microsoft.com/office/drawing/2014/main" id="{F49B3283-9968-4B48-B15C-10457FA1F74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41041" y="3632154"/>
              <a:ext cx="1597407" cy="1487363"/>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CEAEA153-5B26-9E8F-8DCB-B03E6BE2ABD1}"/>
                </a:ext>
              </a:extLst>
            </p:cNvPr>
            <p:cNvSpPr txBox="1"/>
            <p:nvPr/>
          </p:nvSpPr>
          <p:spPr>
            <a:xfrm>
              <a:off x="1306736" y="3970708"/>
              <a:ext cx="2035279" cy="830997"/>
            </a:xfrm>
            <a:prstGeom prst="rect">
              <a:avLst/>
            </a:prstGeom>
            <a:noFill/>
          </p:spPr>
          <p:txBody>
            <a:bodyPr wrap="square" rtlCol="0">
              <a:spAutoFit/>
            </a:bodyPr>
            <a:lstStyle/>
            <a:p>
              <a:pPr algn="r"/>
              <a:r>
                <a:rPr lang="en-US" sz="2400" b="1" dirty="0">
                  <a:solidFill>
                    <a:schemeClr val="accent2"/>
                  </a:solidFill>
                </a:rPr>
                <a:t>WHOA that is the LATE!!!</a:t>
              </a:r>
            </a:p>
          </p:txBody>
        </p:sp>
      </p:grpSp>
    </p:spTree>
    <p:extLst>
      <p:ext uri="{BB962C8B-B14F-4D97-AF65-F5344CB8AC3E}">
        <p14:creationId xmlns:p14="http://schemas.microsoft.com/office/powerpoint/2010/main" val="320118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9" presetClass="entr" presetSubtype="0" decel="100000" fill="hold" nodeType="clickEffect">
                                  <p:stCondLst>
                                    <p:cond delay="0"/>
                                  </p:stCondLst>
                                  <p:childTnLst>
                                    <p:set>
                                      <p:cBhvr>
                                        <p:cTn id="24" dur="1" fill="hold">
                                          <p:stCondLst>
                                            <p:cond delay="0"/>
                                          </p:stCondLst>
                                        </p:cTn>
                                        <p:tgtEl>
                                          <p:spTgt spid="102"/>
                                        </p:tgtEl>
                                        <p:attrNameLst>
                                          <p:attrName>style.visibility</p:attrName>
                                        </p:attrNameLst>
                                      </p:cBhvr>
                                      <p:to>
                                        <p:strVal val="visible"/>
                                      </p:to>
                                    </p:set>
                                    <p:anim calcmode="lin" valueType="num">
                                      <p:cBhvr>
                                        <p:cTn id="25" dur="500" fill="hold"/>
                                        <p:tgtEl>
                                          <p:spTgt spid="102"/>
                                        </p:tgtEl>
                                        <p:attrNameLst>
                                          <p:attrName>ppt_w</p:attrName>
                                        </p:attrNameLst>
                                      </p:cBhvr>
                                      <p:tavLst>
                                        <p:tav tm="0">
                                          <p:val>
                                            <p:fltVal val="0"/>
                                          </p:val>
                                        </p:tav>
                                        <p:tav tm="100000">
                                          <p:val>
                                            <p:strVal val="#ppt_w"/>
                                          </p:val>
                                        </p:tav>
                                      </p:tavLst>
                                    </p:anim>
                                    <p:anim calcmode="lin" valueType="num">
                                      <p:cBhvr>
                                        <p:cTn id="26" dur="500" fill="hold"/>
                                        <p:tgtEl>
                                          <p:spTgt spid="102"/>
                                        </p:tgtEl>
                                        <p:attrNameLst>
                                          <p:attrName>ppt_h</p:attrName>
                                        </p:attrNameLst>
                                      </p:cBhvr>
                                      <p:tavLst>
                                        <p:tav tm="0">
                                          <p:val>
                                            <p:fltVal val="0"/>
                                          </p:val>
                                        </p:tav>
                                        <p:tav tm="100000">
                                          <p:val>
                                            <p:strVal val="#ppt_h"/>
                                          </p:val>
                                        </p:tav>
                                      </p:tavLst>
                                    </p:anim>
                                    <p:anim calcmode="lin" valueType="num">
                                      <p:cBhvr>
                                        <p:cTn id="27" dur="500" fill="hold"/>
                                        <p:tgtEl>
                                          <p:spTgt spid="102"/>
                                        </p:tgtEl>
                                        <p:attrNameLst>
                                          <p:attrName>style.rotation</p:attrName>
                                        </p:attrNameLst>
                                      </p:cBhvr>
                                      <p:tavLst>
                                        <p:tav tm="0">
                                          <p:val>
                                            <p:fltVal val="360"/>
                                          </p:val>
                                        </p:tav>
                                        <p:tav tm="100000">
                                          <p:val>
                                            <p:fltVal val="0"/>
                                          </p:val>
                                        </p:tav>
                                      </p:tavLst>
                                    </p:anim>
                                    <p:animEffect transition="in" filter="fade">
                                      <p:cBhvr>
                                        <p:cTn id="28"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D8333-EC5D-8D9A-C2CD-CBDBB7FC17BB}"/>
              </a:ext>
            </a:extLst>
          </p:cNvPr>
          <p:cNvSpPr>
            <a:spLocks noGrp="1"/>
          </p:cNvSpPr>
          <p:nvPr>
            <p:ph type="title"/>
          </p:nvPr>
        </p:nvSpPr>
        <p:spPr>
          <a:xfrm>
            <a:off x="838200" y="184595"/>
            <a:ext cx="10515600" cy="1325563"/>
          </a:xfrm>
        </p:spPr>
        <p:txBody>
          <a:bodyPr/>
          <a:lstStyle/>
          <a:p>
            <a:r>
              <a:rPr lang="en-US" dirty="0"/>
              <a:t>You should have several questions</a:t>
            </a:r>
          </a:p>
        </p:txBody>
      </p:sp>
      <p:sp>
        <p:nvSpPr>
          <p:cNvPr id="3" name="Content Placeholder 2">
            <a:extLst>
              <a:ext uri="{FF2B5EF4-FFF2-40B4-BE49-F238E27FC236}">
                <a16:creationId xmlns:a16="http://schemas.microsoft.com/office/drawing/2014/main" id="{3935D350-95D6-804C-74BC-5CAEB8DCB832}"/>
              </a:ext>
            </a:extLst>
          </p:cNvPr>
          <p:cNvSpPr>
            <a:spLocks noGrp="1"/>
          </p:cNvSpPr>
          <p:nvPr>
            <p:ph idx="1"/>
          </p:nvPr>
        </p:nvSpPr>
        <p:spPr>
          <a:xfrm>
            <a:off x="838200" y="1597021"/>
            <a:ext cx="10515600" cy="5561013"/>
          </a:xfrm>
        </p:spPr>
        <p:txBody>
          <a:bodyPr>
            <a:normAutofit/>
          </a:bodyPr>
          <a:lstStyle/>
          <a:p>
            <a:r>
              <a:rPr lang="en-US" dirty="0"/>
              <a:t>Why exactly did that work?</a:t>
            </a:r>
          </a:p>
          <a:p>
            <a:r>
              <a:rPr lang="en-US" dirty="0"/>
              <a:t>Why did that compute the LATE (and not, say, the ATE or some other sort of effect of college on earnings)</a:t>
            </a:r>
          </a:p>
          <a:p>
            <a:r>
              <a:rPr lang="en-US" dirty="0"/>
              <a:t>Why did we need the assumption of no </a:t>
            </a:r>
            <a:r>
              <a:rPr lang="en-US" dirty="0" err="1"/>
              <a:t>defiers</a:t>
            </a:r>
            <a:r>
              <a:rPr lang="en-US" dirty="0"/>
              <a:t>?</a:t>
            </a:r>
          </a:p>
          <a:p>
            <a:endParaRPr lang="en-US" dirty="0"/>
          </a:p>
          <a:p>
            <a:r>
              <a:rPr lang="en-US" dirty="0"/>
              <a:t>Basic answer: The never-takers and always-takers cancel out:</a:t>
            </a:r>
          </a:p>
          <a:p>
            <a:endParaRPr lang="en-US" dirty="0"/>
          </a:p>
          <a:p>
            <a:endParaRPr lang="en-US" dirty="0"/>
          </a:p>
          <a:p>
            <a:r>
              <a:rPr lang="en-US" dirty="0"/>
              <a:t>So the only reason this isn’t already the LATE is because we are dividing by 50 instead of 20.  What we just did renormalized correctly.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477C19A-0922-B830-58E8-3B9E3FE82B1B}"/>
                  </a:ext>
                </a:extLst>
              </p:cNvPr>
              <p:cNvSpPr txBox="1"/>
              <p:nvPr/>
            </p:nvSpPr>
            <p:spPr>
              <a:xfrm>
                <a:off x="969947" y="4483997"/>
                <a:ext cx="10383853" cy="9017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solidFill>
                                <a:schemeClr val="accent1"/>
                              </a:solidFill>
                              <a:latin typeface="Cambria Math" panose="02040503050406030204" pitchFamily="18" charset="0"/>
                            </a:rPr>
                          </m:ctrlPr>
                        </m:fPr>
                        <m:num>
                          <m:r>
                            <a:rPr lang="en-US" sz="2800" b="0" i="1" smtClean="0">
                              <a:solidFill>
                                <a:schemeClr val="accent1"/>
                              </a:solidFill>
                              <a:latin typeface="Cambria Math" panose="02040503050406030204" pitchFamily="18" charset="0"/>
                            </a:rPr>
                            <m:t>1</m:t>
                          </m:r>
                        </m:num>
                        <m:den>
                          <m:r>
                            <a:rPr lang="en-US" sz="2800" b="0" i="1" smtClean="0">
                              <a:solidFill>
                                <a:schemeClr val="accent1"/>
                              </a:solidFill>
                              <a:latin typeface="Cambria Math" panose="02040503050406030204" pitchFamily="18" charset="0"/>
                            </a:rPr>
                            <m:t>50</m:t>
                          </m:r>
                        </m:den>
                      </m:f>
                      <m:d>
                        <m:dPr>
                          <m:ctrlPr>
                            <a:rPr lang="en-US" sz="2800" b="0" i="1" smtClean="0">
                              <a:solidFill>
                                <a:schemeClr val="accent1"/>
                              </a:solidFill>
                              <a:latin typeface="Cambria Math" panose="02040503050406030204" pitchFamily="18" charset="0"/>
                            </a:rPr>
                          </m:ctrlPr>
                        </m:dPr>
                        <m:e>
                          <m:r>
                            <a:rPr lang="en-US" sz="2800" b="0" i="1" smtClean="0">
                              <a:solidFill>
                                <a:schemeClr val="accent1"/>
                              </a:solidFill>
                              <a:latin typeface="Cambria Math" panose="02040503050406030204" pitchFamily="18" charset="0"/>
                            </a:rPr>
                            <m:t>20×5+15×8+15×2</m:t>
                          </m:r>
                        </m:e>
                      </m:d>
                      <m:r>
                        <a:rPr lang="en-US" sz="2800" b="0" i="1" smtClean="0">
                          <a:solidFill>
                            <a:schemeClr val="accent1"/>
                          </a:solidFill>
                          <a:latin typeface="Cambria Math" panose="02040503050406030204" pitchFamily="18" charset="0"/>
                        </a:rPr>
                        <m:t>−</m:t>
                      </m:r>
                      <m:f>
                        <m:fPr>
                          <m:ctrlPr>
                            <a:rPr lang="en-US" sz="2800" b="0" i="1" smtClean="0">
                              <a:solidFill>
                                <a:schemeClr val="accent1"/>
                              </a:solidFill>
                              <a:latin typeface="Cambria Math" panose="02040503050406030204" pitchFamily="18" charset="0"/>
                            </a:rPr>
                          </m:ctrlPr>
                        </m:fPr>
                        <m:num>
                          <m:r>
                            <a:rPr lang="en-US" sz="2800" b="0" i="1" smtClean="0">
                              <a:solidFill>
                                <a:schemeClr val="accent1"/>
                              </a:solidFill>
                              <a:latin typeface="Cambria Math" panose="02040503050406030204" pitchFamily="18" charset="0"/>
                            </a:rPr>
                            <m:t>1</m:t>
                          </m:r>
                        </m:num>
                        <m:den>
                          <m:r>
                            <a:rPr lang="en-US" sz="2800" b="0" i="1" smtClean="0">
                              <a:solidFill>
                                <a:schemeClr val="accent1"/>
                              </a:solidFill>
                              <a:latin typeface="Cambria Math" panose="02040503050406030204" pitchFamily="18" charset="0"/>
                            </a:rPr>
                            <m:t>50</m:t>
                          </m:r>
                        </m:den>
                      </m:f>
                      <m:d>
                        <m:dPr>
                          <m:ctrlPr>
                            <a:rPr lang="en-US" sz="2800" b="0" i="1" smtClean="0">
                              <a:solidFill>
                                <a:schemeClr val="accent1"/>
                              </a:solidFill>
                              <a:latin typeface="Cambria Math" panose="02040503050406030204" pitchFamily="18" charset="0"/>
                            </a:rPr>
                          </m:ctrlPr>
                        </m:dPr>
                        <m:e>
                          <m:r>
                            <a:rPr lang="en-US" sz="2800" b="0" i="1" smtClean="0">
                              <a:solidFill>
                                <a:schemeClr val="accent1"/>
                              </a:solidFill>
                              <a:latin typeface="Cambria Math" panose="02040503050406030204" pitchFamily="18" charset="0"/>
                            </a:rPr>
                            <m:t>15×8+20×1+15×2</m:t>
                          </m:r>
                        </m:e>
                      </m:d>
                      <m:r>
                        <a:rPr lang="en-US" sz="2800" b="0" i="1" smtClean="0">
                          <a:solidFill>
                            <a:schemeClr val="accent1"/>
                          </a:solidFill>
                          <a:latin typeface="Cambria Math" panose="02040503050406030204" pitchFamily="18" charset="0"/>
                        </a:rPr>
                        <m:t>=$1.6</m:t>
                      </m:r>
                    </m:oMath>
                  </m:oMathPara>
                </a14:m>
                <a:endParaRPr lang="en-US" sz="2800" dirty="0">
                  <a:solidFill>
                    <a:schemeClr val="accent1"/>
                  </a:solidFill>
                </a:endParaRPr>
              </a:p>
            </p:txBody>
          </p:sp>
        </mc:Choice>
        <mc:Fallback xmlns="">
          <p:sp>
            <p:nvSpPr>
              <p:cNvPr id="4" name="TextBox 3">
                <a:extLst>
                  <a:ext uri="{FF2B5EF4-FFF2-40B4-BE49-F238E27FC236}">
                    <a16:creationId xmlns:a16="http://schemas.microsoft.com/office/drawing/2014/main" id="{0477C19A-0922-B830-58E8-3B9E3FE82B1B}"/>
                  </a:ext>
                </a:extLst>
              </p:cNvPr>
              <p:cNvSpPr txBox="1">
                <a:spLocks noRot="1" noChangeAspect="1" noMove="1" noResize="1" noEditPoints="1" noAdjustHandles="1" noChangeArrowheads="1" noChangeShapeType="1" noTextEdit="1"/>
              </p:cNvSpPr>
              <p:nvPr/>
            </p:nvSpPr>
            <p:spPr>
              <a:xfrm>
                <a:off x="969947" y="4483997"/>
                <a:ext cx="10383853" cy="901785"/>
              </a:xfrm>
              <a:prstGeom prst="rect">
                <a:avLst/>
              </a:prstGeom>
              <a:blipFill>
                <a:blip r:embed="rId2"/>
                <a:stretch>
                  <a:fillRect b="-8451"/>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9820520E-B0A3-2DE8-8A8A-8AA1BC13C9ED}"/>
              </a:ext>
            </a:extLst>
          </p:cNvPr>
          <p:cNvGrpSpPr/>
          <p:nvPr/>
        </p:nvGrpSpPr>
        <p:grpSpPr>
          <a:xfrm>
            <a:off x="4267201" y="4570859"/>
            <a:ext cx="5705474" cy="814923"/>
            <a:chOff x="4267201" y="4570859"/>
            <a:chExt cx="5705474" cy="814923"/>
          </a:xfrm>
        </p:grpSpPr>
        <p:sp>
          <p:nvSpPr>
            <p:cNvPr id="5" name="Oval 4">
              <a:extLst>
                <a:ext uri="{FF2B5EF4-FFF2-40B4-BE49-F238E27FC236}">
                  <a16:creationId xmlns:a16="http://schemas.microsoft.com/office/drawing/2014/main" id="{3482C89A-4452-C9A1-D150-D891DAA6D8F9}"/>
                </a:ext>
              </a:extLst>
            </p:cNvPr>
            <p:cNvSpPr/>
            <p:nvPr/>
          </p:nvSpPr>
          <p:spPr>
            <a:xfrm>
              <a:off x="8872538" y="4657722"/>
              <a:ext cx="1100137" cy="72806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6A89784-A9B5-E970-B4D5-197600461A04}"/>
                </a:ext>
              </a:extLst>
            </p:cNvPr>
            <p:cNvSpPr/>
            <p:nvPr/>
          </p:nvSpPr>
          <p:spPr>
            <a:xfrm>
              <a:off x="4267201" y="4570859"/>
              <a:ext cx="1100137" cy="72806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7D071D69-C2CB-E31E-C093-6477DEEFF887}"/>
              </a:ext>
            </a:extLst>
          </p:cNvPr>
          <p:cNvGrpSpPr/>
          <p:nvPr/>
        </p:nvGrpSpPr>
        <p:grpSpPr>
          <a:xfrm>
            <a:off x="3058326" y="4570859"/>
            <a:ext cx="4332316" cy="814923"/>
            <a:chOff x="3058326" y="4570859"/>
            <a:chExt cx="4332316" cy="814923"/>
          </a:xfrm>
        </p:grpSpPr>
        <p:sp>
          <p:nvSpPr>
            <p:cNvPr id="7" name="Oval 6">
              <a:extLst>
                <a:ext uri="{FF2B5EF4-FFF2-40B4-BE49-F238E27FC236}">
                  <a16:creationId xmlns:a16="http://schemas.microsoft.com/office/drawing/2014/main" id="{79560E8C-469A-18AD-3A65-E59C856AF094}"/>
                </a:ext>
              </a:extLst>
            </p:cNvPr>
            <p:cNvSpPr/>
            <p:nvPr/>
          </p:nvSpPr>
          <p:spPr>
            <a:xfrm>
              <a:off x="3058326" y="4570859"/>
              <a:ext cx="1100137" cy="728060"/>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41BFE92-4B1B-2410-1517-8F0991AA62A9}"/>
                </a:ext>
              </a:extLst>
            </p:cNvPr>
            <p:cNvSpPr/>
            <p:nvPr/>
          </p:nvSpPr>
          <p:spPr>
            <a:xfrm>
              <a:off x="6290505" y="4657722"/>
              <a:ext cx="1100137" cy="728060"/>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767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76C5-1330-5045-D35C-ED0186A3D09C}"/>
              </a:ext>
            </a:extLst>
          </p:cNvPr>
          <p:cNvSpPr>
            <a:spLocks noGrp="1"/>
          </p:cNvSpPr>
          <p:nvPr>
            <p:ph type="title"/>
          </p:nvPr>
        </p:nvSpPr>
        <p:spPr>
          <a:xfrm>
            <a:off x="838200" y="192231"/>
            <a:ext cx="10515600" cy="1325563"/>
          </a:xfrm>
        </p:spPr>
        <p:txBody>
          <a:bodyPr/>
          <a:lstStyle/>
          <a:p>
            <a:r>
              <a:rPr lang="en-US" dirty="0"/>
              <a:t>Recap: LATE</a:t>
            </a:r>
          </a:p>
        </p:txBody>
      </p:sp>
      <p:sp>
        <p:nvSpPr>
          <p:cNvPr id="3" name="Content Placeholder 2">
            <a:extLst>
              <a:ext uri="{FF2B5EF4-FFF2-40B4-BE49-F238E27FC236}">
                <a16:creationId xmlns:a16="http://schemas.microsoft.com/office/drawing/2014/main" id="{DF5A9F56-84BE-56B1-E57E-26C47D323D3A}"/>
              </a:ext>
            </a:extLst>
          </p:cNvPr>
          <p:cNvSpPr>
            <a:spLocks noGrp="1"/>
          </p:cNvSpPr>
          <p:nvPr>
            <p:ph idx="1"/>
          </p:nvPr>
        </p:nvSpPr>
        <p:spPr>
          <a:xfrm>
            <a:off x="838200" y="1477509"/>
            <a:ext cx="10515600" cy="4351338"/>
          </a:xfrm>
        </p:spPr>
        <p:txBody>
          <a:bodyPr/>
          <a:lstStyle/>
          <a:p>
            <a:r>
              <a:rPr lang="en-US" dirty="0"/>
              <a:t>Suppose there are no </a:t>
            </a:r>
            <a:r>
              <a:rPr lang="en-US" dirty="0" err="1"/>
              <a:t>defiers</a:t>
            </a:r>
            <a:endParaRPr lang="en-US" dirty="0"/>
          </a:p>
          <a:p>
            <a:r>
              <a:rPr lang="en-US" dirty="0"/>
              <a:t>We can’t hope to learn anything about effect of college on always-takers or never-takers</a:t>
            </a:r>
          </a:p>
          <a:p>
            <a:r>
              <a:rPr lang="en-US" dirty="0"/>
              <a:t>So let’s hope to learn ATE on the compliers, aka, LATE</a:t>
            </a:r>
          </a:p>
          <a:p>
            <a:r>
              <a:rPr lang="en-US" dirty="0"/>
              <a:t>We can do it! (Even though we don’t know who the compliers are)</a:t>
            </a:r>
          </a:p>
          <a:p>
            <a:endParaRPr lang="en-US" dirty="0"/>
          </a:p>
        </p:txBody>
      </p:sp>
      <p:grpSp>
        <p:nvGrpSpPr>
          <p:cNvPr id="29" name="Group 28">
            <a:extLst>
              <a:ext uri="{FF2B5EF4-FFF2-40B4-BE49-F238E27FC236}">
                <a16:creationId xmlns:a16="http://schemas.microsoft.com/office/drawing/2014/main" id="{5EAD605E-E60D-7A0D-E4F7-A9286257DE52}"/>
              </a:ext>
            </a:extLst>
          </p:cNvPr>
          <p:cNvGrpSpPr/>
          <p:nvPr/>
        </p:nvGrpSpPr>
        <p:grpSpPr>
          <a:xfrm>
            <a:off x="953866" y="4019811"/>
            <a:ext cx="11025412" cy="2473064"/>
            <a:chOff x="953866" y="4019811"/>
            <a:chExt cx="11025412" cy="2473064"/>
          </a:xfrm>
        </p:grpSpPr>
        <p:grpSp>
          <p:nvGrpSpPr>
            <p:cNvPr id="4" name="Group 3">
              <a:extLst>
                <a:ext uri="{FF2B5EF4-FFF2-40B4-BE49-F238E27FC236}">
                  <a16:creationId xmlns:a16="http://schemas.microsoft.com/office/drawing/2014/main" id="{20BBAE25-D4AE-EFD1-77B8-012C14AA20DF}"/>
                </a:ext>
              </a:extLst>
            </p:cNvPr>
            <p:cNvGrpSpPr/>
            <p:nvPr/>
          </p:nvGrpSpPr>
          <p:grpSpPr>
            <a:xfrm>
              <a:off x="2809614" y="4498091"/>
              <a:ext cx="2953140" cy="1077816"/>
              <a:chOff x="4669078" y="1719705"/>
              <a:chExt cx="2953140" cy="1077816"/>
            </a:xfrm>
          </p:grpSpPr>
          <p:sp>
            <p:nvSpPr>
              <p:cNvPr id="5" name="Double Bracket 4">
                <a:extLst>
                  <a:ext uri="{FF2B5EF4-FFF2-40B4-BE49-F238E27FC236}">
                    <a16:creationId xmlns:a16="http://schemas.microsoft.com/office/drawing/2014/main" id="{1468F7B4-917D-E045-8732-AAF08B4B86ED}"/>
                  </a:ext>
                </a:extLst>
              </p:cNvPr>
              <p:cNvSpPr/>
              <p:nvPr/>
            </p:nvSpPr>
            <p:spPr>
              <a:xfrm>
                <a:off x="4669078" y="1719705"/>
                <a:ext cx="2298403" cy="1077816"/>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3AB70648-7F42-34A2-234D-54AF8FA4291D}"/>
                  </a:ext>
                </a:extLst>
              </p:cNvPr>
              <p:cNvSpPr txBox="1"/>
              <p:nvPr/>
            </p:nvSpPr>
            <p:spPr>
              <a:xfrm>
                <a:off x="4836157" y="1792851"/>
                <a:ext cx="2786061" cy="830997"/>
              </a:xfrm>
              <a:prstGeom prst="rect">
                <a:avLst/>
              </a:prstGeom>
              <a:noFill/>
            </p:spPr>
            <p:txBody>
              <a:bodyPr wrap="square" rtlCol="0">
                <a:spAutoFit/>
              </a:bodyPr>
              <a:lstStyle/>
              <a:p>
                <a:r>
                  <a:rPr lang="en-US" sz="2400" dirty="0"/>
                  <a:t>Effect of</a:t>
                </a:r>
                <a:endParaRPr lang="en-US" sz="2000" dirty="0"/>
              </a:p>
              <a:p>
                <a:r>
                  <a:rPr lang="en-US" sz="2400" dirty="0"/>
                  <a:t>    on </a:t>
                </a:r>
              </a:p>
            </p:txBody>
          </p:sp>
          <p:pic>
            <p:nvPicPr>
              <p:cNvPr id="7" name="Picture 6" descr="Page 12 | Mortarboard Cap Images - Free Download on Freepik">
                <a:extLst>
                  <a:ext uri="{FF2B5EF4-FFF2-40B4-BE49-F238E27FC236}">
                    <a16:creationId xmlns:a16="http://schemas.microsoft.com/office/drawing/2014/main" id="{72F99C5D-4FFA-2661-4BAF-758751EBA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13024">
                <a:off x="5978270" y="1743092"/>
                <a:ext cx="526944" cy="5275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oney Stack | Totally Accurate BattleGrounds Wiki | Fandom">
                <a:extLst>
                  <a:ext uri="{FF2B5EF4-FFF2-40B4-BE49-F238E27FC236}">
                    <a16:creationId xmlns:a16="http://schemas.microsoft.com/office/drawing/2014/main" id="{E6D8445A-DC1C-DAB8-E526-D16CA991A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950" y="2074135"/>
                <a:ext cx="647788" cy="648554"/>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067DB7-950F-519F-DF57-258FD6E3E742}"/>
                    </a:ext>
                  </a:extLst>
                </p:cNvPr>
                <p:cNvSpPr txBox="1"/>
                <p:nvPr/>
              </p:nvSpPr>
              <p:spPr>
                <a:xfrm>
                  <a:off x="5381159" y="4663569"/>
                  <a:ext cx="52615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accent1"/>
                            </a:solidFill>
                            <a:latin typeface="Cambria Math" panose="02040503050406030204" pitchFamily="18" charset="0"/>
                          </a:rPr>
                          <m:t>=</m:t>
                        </m:r>
                      </m:oMath>
                    </m:oMathPara>
                  </a14:m>
                  <a:endParaRPr lang="en-US" sz="3600" b="0" dirty="0">
                    <a:solidFill>
                      <a:schemeClr val="accent1"/>
                    </a:solidFill>
                  </a:endParaRPr>
                </a:p>
              </p:txBody>
            </p:sp>
          </mc:Choice>
          <mc:Fallback xmlns="">
            <p:sp>
              <p:nvSpPr>
                <p:cNvPr id="9" name="TextBox 8">
                  <a:extLst>
                    <a:ext uri="{FF2B5EF4-FFF2-40B4-BE49-F238E27FC236}">
                      <a16:creationId xmlns:a16="http://schemas.microsoft.com/office/drawing/2014/main" id="{BD067DB7-950F-519F-DF57-258FD6E3E742}"/>
                    </a:ext>
                  </a:extLst>
                </p:cNvPr>
                <p:cNvSpPr txBox="1">
                  <a:spLocks noRot="1" noChangeAspect="1" noMove="1" noResize="1" noEditPoints="1" noAdjustHandles="1" noChangeArrowheads="1" noChangeShapeType="1" noTextEdit="1"/>
                </p:cNvSpPr>
                <p:nvPr/>
              </p:nvSpPr>
              <p:spPr>
                <a:xfrm>
                  <a:off x="5381159" y="4663569"/>
                  <a:ext cx="526150" cy="646331"/>
                </a:xfrm>
                <a:prstGeom prst="rect">
                  <a:avLst/>
                </a:prstGeom>
                <a:blipFill>
                  <a:blip r:embed="rId4"/>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708012AB-E70A-DD7C-3D51-0E2BFB28B0E3}"/>
                </a:ext>
              </a:extLst>
            </p:cNvPr>
            <p:cNvGrpSpPr/>
            <p:nvPr/>
          </p:nvGrpSpPr>
          <p:grpSpPr>
            <a:xfrm>
              <a:off x="6397420" y="4019811"/>
              <a:ext cx="2988932" cy="1077816"/>
              <a:chOff x="8161759" y="1696949"/>
              <a:chExt cx="2988932" cy="1077816"/>
            </a:xfrm>
          </p:grpSpPr>
          <p:sp>
            <p:nvSpPr>
              <p:cNvPr id="11" name="TextBox 10">
                <a:extLst>
                  <a:ext uri="{FF2B5EF4-FFF2-40B4-BE49-F238E27FC236}">
                    <a16:creationId xmlns:a16="http://schemas.microsoft.com/office/drawing/2014/main" id="{6C5D51C1-654D-E15D-E25E-4CDB8AD052BA}"/>
                  </a:ext>
                </a:extLst>
              </p:cNvPr>
              <p:cNvSpPr txBox="1"/>
              <p:nvPr/>
            </p:nvSpPr>
            <p:spPr>
              <a:xfrm>
                <a:off x="8364630" y="1774968"/>
                <a:ext cx="2786061" cy="830997"/>
              </a:xfrm>
              <a:prstGeom prst="rect">
                <a:avLst/>
              </a:prstGeom>
              <a:noFill/>
            </p:spPr>
            <p:txBody>
              <a:bodyPr wrap="square" rtlCol="0">
                <a:spAutoFit/>
              </a:bodyPr>
              <a:lstStyle/>
              <a:p>
                <a:r>
                  <a:rPr lang="en-US" sz="2400" dirty="0"/>
                  <a:t>Effect of</a:t>
                </a:r>
                <a:endParaRPr lang="en-US" sz="2000" dirty="0"/>
              </a:p>
              <a:p>
                <a:r>
                  <a:rPr lang="en-US" sz="2400" dirty="0"/>
                  <a:t>    on </a:t>
                </a:r>
              </a:p>
            </p:txBody>
          </p:sp>
          <p:sp>
            <p:nvSpPr>
              <p:cNvPr id="12" name="Double Bracket 11">
                <a:extLst>
                  <a:ext uri="{FF2B5EF4-FFF2-40B4-BE49-F238E27FC236}">
                    <a16:creationId xmlns:a16="http://schemas.microsoft.com/office/drawing/2014/main" id="{FEB4C088-4176-4F44-E6A6-6D627AE78680}"/>
                  </a:ext>
                </a:extLst>
              </p:cNvPr>
              <p:cNvSpPr/>
              <p:nvPr/>
            </p:nvSpPr>
            <p:spPr>
              <a:xfrm>
                <a:off x="8161759" y="1696949"/>
                <a:ext cx="2298403" cy="1077816"/>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Content Placeholder 4">
                <a:extLst>
                  <a:ext uri="{FF2B5EF4-FFF2-40B4-BE49-F238E27FC236}">
                    <a16:creationId xmlns:a16="http://schemas.microsoft.com/office/drawing/2014/main" id="{65144FC1-F1F0-4964-FF56-8DF48EC3FE75}"/>
                  </a:ext>
                </a:extLst>
              </p:cNvPr>
              <p:cNvPicPr>
                <a:picLocks noChangeAspect="1"/>
              </p:cNvPicPr>
              <p:nvPr/>
            </p:nvPicPr>
            <p:blipFill rotWithShape="1">
              <a:blip r:embed="rId5"/>
              <a:srcRect l="4952" t="6679" r="10267" b="6847"/>
              <a:stretch/>
            </p:blipFill>
            <p:spPr>
              <a:xfrm>
                <a:off x="9590192" y="1774968"/>
                <a:ext cx="553824" cy="397616"/>
              </a:xfrm>
              <a:prstGeom prst="rect">
                <a:avLst/>
              </a:prstGeom>
              <a:effectLst>
                <a:outerShdw blurRad="50800" dist="38100" dir="8100000" algn="tr" rotWithShape="0">
                  <a:prstClr val="black">
                    <a:alpha val="40000"/>
                  </a:prstClr>
                </a:outerShdw>
              </a:effectLst>
            </p:spPr>
          </p:pic>
          <p:pic>
            <p:nvPicPr>
              <p:cNvPr id="14" name="Picture 2" descr="Money Stack | Totally Accurate BattleGrounds Wiki | Fandom">
                <a:extLst>
                  <a:ext uri="{FF2B5EF4-FFF2-40B4-BE49-F238E27FC236}">
                    <a16:creationId xmlns:a16="http://schemas.microsoft.com/office/drawing/2014/main" id="{D536F6EC-D322-7C3F-9015-0C9EECE61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8468" y="2102562"/>
                <a:ext cx="647788" cy="64855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5" name="Straight Connector 14">
              <a:extLst>
                <a:ext uri="{FF2B5EF4-FFF2-40B4-BE49-F238E27FC236}">
                  <a16:creationId xmlns:a16="http://schemas.microsoft.com/office/drawing/2014/main" id="{670B6153-18F6-61DF-AC52-1922F0793D71}"/>
                </a:ext>
              </a:extLst>
            </p:cNvPr>
            <p:cNvCxnSpPr/>
            <p:nvPr/>
          </p:nvCxnSpPr>
          <p:spPr>
            <a:xfrm flipH="1">
              <a:off x="7466293" y="4498091"/>
              <a:ext cx="2703792" cy="1504896"/>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45359978-0461-70C6-7185-1F9AB2F7B6BF}"/>
                </a:ext>
              </a:extLst>
            </p:cNvPr>
            <p:cNvGrpSpPr/>
            <p:nvPr/>
          </p:nvGrpSpPr>
          <p:grpSpPr>
            <a:xfrm>
              <a:off x="9011850" y="5415059"/>
              <a:ext cx="2967428" cy="1077816"/>
              <a:chOff x="1746333" y="1692547"/>
              <a:chExt cx="2967428" cy="1077816"/>
            </a:xfrm>
          </p:grpSpPr>
          <p:sp>
            <p:nvSpPr>
              <p:cNvPr id="17" name="TextBox 16">
                <a:extLst>
                  <a:ext uri="{FF2B5EF4-FFF2-40B4-BE49-F238E27FC236}">
                    <a16:creationId xmlns:a16="http://schemas.microsoft.com/office/drawing/2014/main" id="{A017063C-74D9-1B23-08A3-BBEF0475B843}"/>
                  </a:ext>
                </a:extLst>
              </p:cNvPr>
              <p:cNvSpPr txBox="1"/>
              <p:nvPr/>
            </p:nvSpPr>
            <p:spPr>
              <a:xfrm>
                <a:off x="1927700" y="1792851"/>
                <a:ext cx="2786061" cy="830997"/>
              </a:xfrm>
              <a:prstGeom prst="rect">
                <a:avLst/>
              </a:prstGeom>
              <a:noFill/>
            </p:spPr>
            <p:txBody>
              <a:bodyPr wrap="square" rtlCol="0">
                <a:spAutoFit/>
              </a:bodyPr>
              <a:lstStyle/>
              <a:p>
                <a:r>
                  <a:rPr lang="en-US" sz="2400" dirty="0"/>
                  <a:t>Effect of</a:t>
                </a:r>
                <a:endParaRPr lang="en-US" sz="2000" dirty="0"/>
              </a:p>
              <a:p>
                <a:r>
                  <a:rPr lang="en-US" sz="2400" dirty="0"/>
                  <a:t>    on </a:t>
                </a:r>
              </a:p>
            </p:txBody>
          </p:sp>
          <p:pic>
            <p:nvPicPr>
              <p:cNvPr id="18" name="Content Placeholder 4">
                <a:extLst>
                  <a:ext uri="{FF2B5EF4-FFF2-40B4-BE49-F238E27FC236}">
                    <a16:creationId xmlns:a16="http://schemas.microsoft.com/office/drawing/2014/main" id="{E1B38E88-ED0A-486A-1A8F-88B78AAAB2E3}"/>
                  </a:ext>
                </a:extLst>
              </p:cNvPr>
              <p:cNvPicPr>
                <a:picLocks noChangeAspect="1"/>
              </p:cNvPicPr>
              <p:nvPr/>
            </p:nvPicPr>
            <p:blipFill rotWithShape="1">
              <a:blip r:embed="rId5"/>
              <a:srcRect l="4952" t="6679" r="10267" b="6847"/>
              <a:stretch/>
            </p:blipFill>
            <p:spPr>
              <a:xfrm>
                <a:off x="3219449" y="1792851"/>
                <a:ext cx="553824" cy="397616"/>
              </a:xfrm>
              <a:prstGeom prst="rect">
                <a:avLst/>
              </a:prstGeom>
              <a:effectLst>
                <a:outerShdw blurRad="50800" dist="38100" dir="8100000" algn="tr" rotWithShape="0">
                  <a:prstClr val="black">
                    <a:alpha val="40000"/>
                  </a:prstClr>
                </a:outerShdw>
              </a:effectLst>
            </p:spPr>
          </p:pic>
          <p:pic>
            <p:nvPicPr>
              <p:cNvPr id="19" name="Picture 18" descr="Page 12 | Mortarboard Cap Images - Free Download on Freepik">
                <a:extLst>
                  <a:ext uri="{FF2B5EF4-FFF2-40B4-BE49-F238E27FC236}">
                    <a16:creationId xmlns:a16="http://schemas.microsoft.com/office/drawing/2014/main" id="{7249BB5C-7377-E64B-17F9-B36AEDC89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13024">
                <a:off x="2622274" y="2172678"/>
                <a:ext cx="526944" cy="527569"/>
              </a:xfrm>
              <a:prstGeom prst="rect">
                <a:avLst/>
              </a:prstGeom>
              <a:noFill/>
              <a:extLst>
                <a:ext uri="{909E8E84-426E-40DD-AFC4-6F175D3DCCD1}">
                  <a14:hiddenFill xmlns:a14="http://schemas.microsoft.com/office/drawing/2010/main">
                    <a:solidFill>
                      <a:srgbClr val="FFFFFF"/>
                    </a:solidFill>
                  </a14:hiddenFill>
                </a:ext>
              </a:extLst>
            </p:spPr>
          </p:pic>
          <p:sp>
            <p:nvSpPr>
              <p:cNvPr id="20" name="Double Bracket 19">
                <a:extLst>
                  <a:ext uri="{FF2B5EF4-FFF2-40B4-BE49-F238E27FC236}">
                    <a16:creationId xmlns:a16="http://schemas.microsoft.com/office/drawing/2014/main" id="{A5AE46B7-39E1-BB90-32D1-AB2D63121C8E}"/>
                  </a:ext>
                </a:extLst>
              </p:cNvPr>
              <p:cNvSpPr/>
              <p:nvPr/>
            </p:nvSpPr>
            <p:spPr>
              <a:xfrm>
                <a:off x="1746333" y="1692547"/>
                <a:ext cx="2298403" cy="1077816"/>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E3680B0-C99F-9B99-039B-065087A62A78}"/>
                    </a:ext>
                  </a:extLst>
                </p:cNvPr>
                <p:cNvSpPr txBox="1"/>
                <p:nvPr/>
              </p:nvSpPr>
              <p:spPr>
                <a:xfrm>
                  <a:off x="953866" y="4654090"/>
                  <a:ext cx="2530478" cy="646331"/>
                </a:xfrm>
                <a:prstGeom prst="rect">
                  <a:avLst/>
                </a:prstGeom>
                <a:noFill/>
              </p:spPr>
              <p:txBody>
                <a:bodyPr wrap="square" rtlCol="0">
                  <a:spAutoFit/>
                </a:bodyPr>
                <a:lstStyle/>
                <a:p>
                  <a:r>
                    <a:rPr lang="en-US" sz="3600" b="0" dirty="0">
                      <a:solidFill>
                        <a:schemeClr val="accent1"/>
                      </a:solidFill>
                    </a:rPr>
                    <a:t>LATE </a:t>
                  </a:r>
                  <a14:m>
                    <m:oMath xmlns:m="http://schemas.openxmlformats.org/officeDocument/2006/math">
                      <m:r>
                        <a:rPr lang="en-US" sz="3600" b="0" i="1" smtClean="0">
                          <a:solidFill>
                            <a:schemeClr val="accent1"/>
                          </a:solidFill>
                          <a:latin typeface="Cambria Math" panose="02040503050406030204" pitchFamily="18" charset="0"/>
                        </a:rPr>
                        <m:t>=</m:t>
                      </m:r>
                    </m:oMath>
                  </a14:m>
                  <a:endParaRPr lang="en-US" sz="3600" b="0" dirty="0">
                    <a:solidFill>
                      <a:schemeClr val="accent1"/>
                    </a:solidFill>
                  </a:endParaRPr>
                </a:p>
              </p:txBody>
            </p:sp>
          </mc:Choice>
          <mc:Fallback xmlns="">
            <p:sp>
              <p:nvSpPr>
                <p:cNvPr id="21" name="TextBox 20">
                  <a:extLst>
                    <a:ext uri="{FF2B5EF4-FFF2-40B4-BE49-F238E27FC236}">
                      <a16:creationId xmlns:a16="http://schemas.microsoft.com/office/drawing/2014/main" id="{FE3680B0-C99F-9B99-039B-065087A62A78}"/>
                    </a:ext>
                  </a:extLst>
                </p:cNvPr>
                <p:cNvSpPr txBox="1">
                  <a:spLocks noRot="1" noChangeAspect="1" noMove="1" noResize="1" noEditPoints="1" noAdjustHandles="1" noChangeArrowheads="1" noChangeShapeType="1" noTextEdit="1"/>
                </p:cNvSpPr>
                <p:nvPr/>
              </p:nvSpPr>
              <p:spPr>
                <a:xfrm>
                  <a:off x="953866" y="4654090"/>
                  <a:ext cx="2530478" cy="646331"/>
                </a:xfrm>
                <a:prstGeom prst="rect">
                  <a:avLst/>
                </a:prstGeom>
                <a:blipFill>
                  <a:blip r:embed="rId6"/>
                  <a:stretch>
                    <a:fillRect l="-6965" t="-13462" b="-32692"/>
                  </a:stretch>
                </a:blipFill>
              </p:spPr>
              <p:txBody>
                <a:bodyPr/>
                <a:lstStyle/>
                <a:p>
                  <a:r>
                    <a:rPr lang="en-US">
                      <a:noFill/>
                    </a:rPr>
                    <a:t> </a:t>
                  </a:r>
                </a:p>
              </p:txBody>
            </p:sp>
          </mc:Fallback>
        </mc:AlternateContent>
      </p:grpSp>
      <p:grpSp>
        <p:nvGrpSpPr>
          <p:cNvPr id="30" name="Group 29">
            <a:extLst>
              <a:ext uri="{FF2B5EF4-FFF2-40B4-BE49-F238E27FC236}">
                <a16:creationId xmlns:a16="http://schemas.microsoft.com/office/drawing/2014/main" id="{6A2955AA-357B-C3CB-5FC6-0C66662D108A}"/>
              </a:ext>
            </a:extLst>
          </p:cNvPr>
          <p:cNvGrpSpPr/>
          <p:nvPr/>
        </p:nvGrpSpPr>
        <p:grpSpPr>
          <a:xfrm>
            <a:off x="456175" y="5198751"/>
            <a:ext cx="8379281" cy="1512122"/>
            <a:chOff x="456175" y="5198751"/>
            <a:chExt cx="8379281" cy="1512122"/>
          </a:xfrm>
        </p:grpSpPr>
        <p:sp>
          <p:nvSpPr>
            <p:cNvPr id="22" name="TextBox 21">
              <a:extLst>
                <a:ext uri="{FF2B5EF4-FFF2-40B4-BE49-F238E27FC236}">
                  <a16:creationId xmlns:a16="http://schemas.microsoft.com/office/drawing/2014/main" id="{BF92C45F-8B69-409C-E713-8EB2E82446F1}"/>
                </a:ext>
              </a:extLst>
            </p:cNvPr>
            <p:cNvSpPr txBox="1"/>
            <p:nvPr/>
          </p:nvSpPr>
          <p:spPr>
            <a:xfrm>
              <a:off x="456175" y="6002987"/>
              <a:ext cx="7392143" cy="707886"/>
            </a:xfrm>
            <a:prstGeom prst="rect">
              <a:avLst/>
            </a:prstGeom>
            <a:noFill/>
          </p:spPr>
          <p:txBody>
            <a:bodyPr wrap="square" rtlCol="0">
              <a:spAutoFit/>
            </a:bodyPr>
            <a:lstStyle/>
            <a:p>
              <a:pPr algn="ctr"/>
              <a:r>
                <a:rPr lang="en-US" sz="2000" dirty="0">
                  <a:solidFill>
                    <a:schemeClr val="accent2"/>
                  </a:solidFill>
                </a:rPr>
                <a:t>Compute each of these in the natural way: </a:t>
              </a:r>
            </a:p>
            <a:p>
              <a:pPr algn="ctr"/>
              <a:r>
                <a:rPr lang="en-US" sz="2000" dirty="0">
                  <a:solidFill>
                    <a:schemeClr val="accent2"/>
                  </a:solidFill>
                </a:rPr>
                <a:t>(Avg over treatment group) – (Avg over control group)</a:t>
              </a:r>
            </a:p>
          </p:txBody>
        </p:sp>
        <p:cxnSp>
          <p:nvCxnSpPr>
            <p:cNvPr id="24" name="Straight Arrow Connector 23">
              <a:extLst>
                <a:ext uri="{FF2B5EF4-FFF2-40B4-BE49-F238E27FC236}">
                  <a16:creationId xmlns:a16="http://schemas.microsoft.com/office/drawing/2014/main" id="{0F087500-BBE2-73CF-9C80-E03965085D2E}"/>
                </a:ext>
              </a:extLst>
            </p:cNvPr>
            <p:cNvCxnSpPr/>
            <p:nvPr/>
          </p:nvCxnSpPr>
          <p:spPr>
            <a:xfrm flipV="1">
              <a:off x="5907309" y="5198751"/>
              <a:ext cx="1158498" cy="85096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9C4676AA-2654-48C1-FD55-397EB543A110}"/>
                </a:ext>
              </a:extLst>
            </p:cNvPr>
            <p:cNvCxnSpPr>
              <a:cxnSpLocks/>
            </p:cNvCxnSpPr>
            <p:nvPr/>
          </p:nvCxnSpPr>
          <p:spPr>
            <a:xfrm flipV="1">
              <a:off x="7042211" y="6311900"/>
              <a:ext cx="1793245" cy="22626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grpSp>
      <p:sp>
        <p:nvSpPr>
          <p:cNvPr id="28" name="TextBox 27">
            <a:extLst>
              <a:ext uri="{FF2B5EF4-FFF2-40B4-BE49-F238E27FC236}">
                <a16:creationId xmlns:a16="http://schemas.microsoft.com/office/drawing/2014/main" id="{48A9C819-915C-4C22-2DE0-1EEFB202ACE8}"/>
              </a:ext>
            </a:extLst>
          </p:cNvPr>
          <p:cNvSpPr txBox="1"/>
          <p:nvPr/>
        </p:nvSpPr>
        <p:spPr>
          <a:xfrm>
            <a:off x="7042211" y="391477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0889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4F8F-1EDB-2D66-8E94-A70AF3394FB9}"/>
              </a:ext>
            </a:extLst>
          </p:cNvPr>
          <p:cNvSpPr>
            <a:spLocks noGrp="1"/>
          </p:cNvSpPr>
          <p:nvPr>
            <p:ph type="title"/>
          </p:nvPr>
        </p:nvSpPr>
        <p:spPr/>
        <p:txBody>
          <a:bodyPr/>
          <a:lstStyle/>
          <a:p>
            <a:r>
              <a:rPr lang="en-US" dirty="0"/>
              <a:t>Question during the break</a:t>
            </a:r>
          </a:p>
        </p:txBody>
      </p:sp>
      <p:sp>
        <p:nvSpPr>
          <p:cNvPr id="3" name="Content Placeholder 2">
            <a:extLst>
              <a:ext uri="{FF2B5EF4-FFF2-40B4-BE49-F238E27FC236}">
                <a16:creationId xmlns:a16="http://schemas.microsoft.com/office/drawing/2014/main" id="{D3962C9A-E047-1C39-4E6C-6BCD7DF7FCB8}"/>
              </a:ext>
            </a:extLst>
          </p:cNvPr>
          <p:cNvSpPr>
            <a:spLocks noGrp="1"/>
          </p:cNvSpPr>
          <p:nvPr>
            <p:ph idx="1"/>
          </p:nvPr>
        </p:nvSpPr>
        <p:spPr/>
        <p:txBody>
          <a:bodyPr/>
          <a:lstStyle/>
          <a:p>
            <a:r>
              <a:rPr lang="en-US" dirty="0"/>
              <a:t>Why do waffles and </a:t>
            </a:r>
            <a:r>
              <a:rPr lang="en-US" dirty="0" err="1"/>
              <a:t>kumpir</a:t>
            </a:r>
            <a:r>
              <a:rPr lang="en-US" dirty="0"/>
              <a:t> go together?</a:t>
            </a:r>
          </a:p>
          <a:p>
            <a:pPr lvl="1"/>
            <a:r>
              <a:rPr lang="en-US" dirty="0"/>
              <a:t>(Serious question)</a:t>
            </a:r>
          </a:p>
          <a:p>
            <a:endParaRPr lang="en-US" dirty="0"/>
          </a:p>
        </p:txBody>
      </p:sp>
      <p:pic>
        <p:nvPicPr>
          <p:cNvPr id="4" name="Picture 2" descr="Has Kumpir &amp; Waffle, Istanbul Online Sipariş, Menü, Fiyatları - Yemeksepeti">
            <a:extLst>
              <a:ext uri="{FF2B5EF4-FFF2-40B4-BE49-F238E27FC236}">
                <a16:creationId xmlns:a16="http://schemas.microsoft.com/office/drawing/2014/main" id="{B2C28318-766B-64CB-5C42-6F49185C7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6150" y="3063875"/>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63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04AF-A92A-B952-CD9A-930E5CC89D21}"/>
              </a:ext>
            </a:extLst>
          </p:cNvPr>
          <p:cNvSpPr>
            <a:spLocks noGrp="1"/>
          </p:cNvSpPr>
          <p:nvPr>
            <p:ph type="title"/>
          </p:nvPr>
        </p:nvSpPr>
        <p:spPr/>
        <p:txBody>
          <a:bodyPr/>
          <a:lstStyle/>
          <a:p>
            <a:r>
              <a:rPr lang="en-US" dirty="0"/>
              <a:t>HW1</a:t>
            </a:r>
          </a:p>
        </p:txBody>
      </p:sp>
      <p:sp>
        <p:nvSpPr>
          <p:cNvPr id="3" name="Content Placeholder 2">
            <a:extLst>
              <a:ext uri="{FF2B5EF4-FFF2-40B4-BE49-F238E27FC236}">
                <a16:creationId xmlns:a16="http://schemas.microsoft.com/office/drawing/2014/main" id="{80E11BE2-34FB-7DA1-B4B5-4B5EF18AAE73}"/>
              </a:ext>
            </a:extLst>
          </p:cNvPr>
          <p:cNvSpPr>
            <a:spLocks noGrp="1"/>
          </p:cNvSpPr>
          <p:nvPr>
            <p:ph idx="1"/>
          </p:nvPr>
        </p:nvSpPr>
        <p:spPr/>
        <p:txBody>
          <a:bodyPr>
            <a:normAutofit/>
          </a:bodyPr>
          <a:lstStyle/>
          <a:p>
            <a:r>
              <a:rPr lang="en-US" dirty="0"/>
              <a:t>Graded!  Nice job!</a:t>
            </a:r>
          </a:p>
          <a:p>
            <a:pPr lvl="1"/>
            <a:r>
              <a:rPr lang="en-US" dirty="0">
                <a:solidFill>
                  <a:schemeClr val="accent1"/>
                </a:solidFill>
              </a:rPr>
              <a:t>You should be able to see grades + comments on Blackboard</a:t>
            </a:r>
          </a:p>
          <a:p>
            <a:pPr lvl="1"/>
            <a:r>
              <a:rPr lang="en-US" dirty="0">
                <a:solidFill>
                  <a:schemeClr val="accent1"/>
                </a:solidFill>
              </a:rPr>
              <a:t>(Please let us know if you can’t)</a:t>
            </a:r>
          </a:p>
          <a:p>
            <a:r>
              <a:rPr lang="en-US" dirty="0"/>
              <a:t>One note: </a:t>
            </a:r>
          </a:p>
          <a:p>
            <a:pPr lvl="1"/>
            <a:r>
              <a:rPr lang="en-US" dirty="0">
                <a:solidFill>
                  <a:schemeClr val="accent1"/>
                </a:solidFill>
              </a:rPr>
              <a:t>One emphasis of this class is on </a:t>
            </a:r>
            <a:r>
              <a:rPr lang="en-US" b="1" dirty="0">
                <a:solidFill>
                  <a:schemeClr val="accent1"/>
                </a:solidFill>
              </a:rPr>
              <a:t>interpretation</a:t>
            </a:r>
            <a:r>
              <a:rPr lang="en-US" dirty="0">
                <a:solidFill>
                  <a:schemeClr val="accent1"/>
                </a:solidFill>
              </a:rPr>
              <a:t>: a description in words that a non-technical person can understand.</a:t>
            </a:r>
          </a:p>
          <a:p>
            <a:r>
              <a:rPr lang="en-US" dirty="0"/>
              <a:t>If, based on HW1 feedback, you’d like to redo/update HW2, feel free to do that and hand it in by Friday.</a:t>
            </a:r>
          </a:p>
          <a:p>
            <a:pPr lvl="1"/>
            <a:r>
              <a:rPr lang="en-US" dirty="0">
                <a:solidFill>
                  <a:schemeClr val="accent1"/>
                </a:solidFill>
              </a:rPr>
              <a:t>We have no idea how Blackboard works, just email it to us.</a:t>
            </a:r>
          </a:p>
          <a:p>
            <a:pPr lvl="1"/>
            <a:r>
              <a:rPr lang="en-US" dirty="0">
                <a:solidFill>
                  <a:schemeClr val="accent1"/>
                </a:solidFill>
                <a:hlinkClick r:id="rId2">
                  <a:extLst>
                    <a:ext uri="{A12FA001-AC4F-418D-AE19-62706E023703}">
                      <ahyp:hlinkClr xmlns:ahyp="http://schemas.microsoft.com/office/drawing/2018/hyperlinkcolor" val="tx"/>
                    </a:ext>
                  </a:extLst>
                </a:hlinkClick>
              </a:rPr>
              <a:t>marykw@stanford.edu</a:t>
            </a:r>
            <a:r>
              <a:rPr lang="en-US" dirty="0">
                <a:solidFill>
                  <a:schemeClr val="accent1"/>
                </a:solidFill>
              </a:rPr>
              <a:t> and </a:t>
            </a:r>
            <a:r>
              <a:rPr lang="en-US" u="sng" dirty="0" err="1">
                <a:solidFill>
                  <a:schemeClr val="accent1"/>
                </a:solidFill>
              </a:rPr>
              <a:t>sorkin@stanford.edu</a:t>
            </a:r>
            <a:endParaRPr lang="en-US" u="sng" dirty="0">
              <a:solidFill>
                <a:schemeClr val="accent1"/>
              </a:solidFill>
            </a:endParaRPr>
          </a:p>
        </p:txBody>
      </p:sp>
    </p:spTree>
    <p:extLst>
      <p:ext uri="{BB962C8B-B14F-4D97-AF65-F5344CB8AC3E}">
        <p14:creationId xmlns:p14="http://schemas.microsoft.com/office/powerpoint/2010/main" val="426810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F38BC-7E2E-2D2B-2C73-F74BACFF7FA0}"/>
              </a:ext>
            </a:extLst>
          </p:cNvPr>
          <p:cNvSpPr>
            <a:spLocks noGrp="1"/>
          </p:cNvSpPr>
          <p:nvPr>
            <p:ph type="title"/>
          </p:nvPr>
        </p:nvSpPr>
        <p:spPr>
          <a:xfrm>
            <a:off x="831850" y="1709738"/>
            <a:ext cx="4826000" cy="2852737"/>
          </a:xfrm>
        </p:spPr>
        <p:txBody>
          <a:bodyPr/>
          <a:lstStyle/>
          <a:p>
            <a:r>
              <a:rPr lang="en-US" dirty="0"/>
              <a:t>What if there are </a:t>
            </a:r>
            <a:r>
              <a:rPr lang="en-US" dirty="0" err="1"/>
              <a:t>defiers</a:t>
            </a:r>
            <a:r>
              <a:rPr lang="en-US" dirty="0"/>
              <a:t>?</a:t>
            </a:r>
          </a:p>
        </p:txBody>
      </p:sp>
      <p:sp>
        <p:nvSpPr>
          <p:cNvPr id="3" name="Text Placeholder 2">
            <a:extLst>
              <a:ext uri="{FF2B5EF4-FFF2-40B4-BE49-F238E27FC236}">
                <a16:creationId xmlns:a16="http://schemas.microsoft.com/office/drawing/2014/main" id="{A1DE6144-9C28-D0F4-60E2-7B0AE13FC836}"/>
              </a:ext>
            </a:extLst>
          </p:cNvPr>
          <p:cNvSpPr>
            <a:spLocks noGrp="1"/>
          </p:cNvSpPr>
          <p:nvPr>
            <p:ph type="body" idx="1"/>
          </p:nvPr>
        </p:nvSpPr>
        <p:spPr/>
        <p:txBody>
          <a:bodyPr/>
          <a:lstStyle/>
          <a:p>
            <a:endParaRPr lang="en-US"/>
          </a:p>
        </p:txBody>
      </p:sp>
      <p:pic>
        <p:nvPicPr>
          <p:cNvPr id="27650" name="Picture 2" descr="I'll have you know i do what i want, when i want - Tough Spongebob (I'll  have you know) | Make a Meme">
            <a:extLst>
              <a:ext uri="{FF2B5EF4-FFF2-40B4-BE49-F238E27FC236}">
                <a16:creationId xmlns:a16="http://schemas.microsoft.com/office/drawing/2014/main" id="{7D325574-A851-7AF1-7B64-6F9F1FDBD3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7850" y="768350"/>
            <a:ext cx="6138657" cy="522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48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anim calcmode="lin" valueType="num">
                                      <p:cBhvr>
                                        <p:cTn id="7" dur="500" fill="hold"/>
                                        <p:tgtEl>
                                          <p:spTgt spid="27650"/>
                                        </p:tgtEl>
                                        <p:attrNameLst>
                                          <p:attrName>ppt_w</p:attrName>
                                        </p:attrNameLst>
                                      </p:cBhvr>
                                      <p:tavLst>
                                        <p:tav tm="0">
                                          <p:val>
                                            <p:fltVal val="0"/>
                                          </p:val>
                                        </p:tav>
                                        <p:tav tm="100000">
                                          <p:val>
                                            <p:strVal val="#ppt_w"/>
                                          </p:val>
                                        </p:tav>
                                      </p:tavLst>
                                    </p:anim>
                                    <p:anim calcmode="lin" valueType="num">
                                      <p:cBhvr>
                                        <p:cTn id="8" dur="500" fill="hold"/>
                                        <p:tgtEl>
                                          <p:spTgt spid="27650"/>
                                        </p:tgtEl>
                                        <p:attrNameLst>
                                          <p:attrName>ppt_h</p:attrName>
                                        </p:attrNameLst>
                                      </p:cBhvr>
                                      <p:tavLst>
                                        <p:tav tm="0">
                                          <p:val>
                                            <p:fltVal val="0"/>
                                          </p:val>
                                        </p:tav>
                                        <p:tav tm="100000">
                                          <p:val>
                                            <p:strVal val="#ppt_h"/>
                                          </p:val>
                                        </p:tav>
                                      </p:tavLst>
                                    </p:anim>
                                    <p:anim calcmode="lin" valueType="num">
                                      <p:cBhvr>
                                        <p:cTn id="9" dur="500" fill="hold"/>
                                        <p:tgtEl>
                                          <p:spTgt spid="27650"/>
                                        </p:tgtEl>
                                        <p:attrNameLst>
                                          <p:attrName>style.rotation</p:attrName>
                                        </p:attrNameLst>
                                      </p:cBhvr>
                                      <p:tavLst>
                                        <p:tav tm="0">
                                          <p:val>
                                            <p:fltVal val="360"/>
                                          </p:val>
                                        </p:tav>
                                        <p:tav tm="100000">
                                          <p:val>
                                            <p:fltVal val="0"/>
                                          </p:val>
                                        </p:tav>
                                      </p:tavLst>
                                    </p:anim>
                                    <p:animEffect transition="in" filter="fade">
                                      <p:cBhvr>
                                        <p:cTn id="10" dur="50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A6B40-4391-3C88-AE94-3C1412C80837}"/>
              </a:ext>
            </a:extLst>
          </p:cNvPr>
          <p:cNvSpPr>
            <a:spLocks noGrp="1"/>
          </p:cNvSpPr>
          <p:nvPr>
            <p:ph type="title"/>
          </p:nvPr>
        </p:nvSpPr>
        <p:spPr/>
        <p:txBody>
          <a:bodyPr/>
          <a:lstStyle/>
          <a:p>
            <a:r>
              <a:rPr lang="en-US" dirty="0"/>
              <a:t>The same experiment, with some </a:t>
            </a:r>
            <a:r>
              <a:rPr lang="en-US" dirty="0" err="1"/>
              <a:t>defiers</a:t>
            </a:r>
            <a:endParaRPr lang="en-US" dirty="0"/>
          </a:p>
        </p:txBody>
      </p:sp>
      <p:sp>
        <p:nvSpPr>
          <p:cNvPr id="33" name="Content Placeholder 2">
            <a:extLst>
              <a:ext uri="{FF2B5EF4-FFF2-40B4-BE49-F238E27FC236}">
                <a16:creationId xmlns:a16="http://schemas.microsoft.com/office/drawing/2014/main" id="{3E9083ED-A226-72A9-3255-C3909BAD6849}"/>
              </a:ext>
            </a:extLst>
          </p:cNvPr>
          <p:cNvSpPr>
            <a:spLocks noGrp="1"/>
          </p:cNvSpPr>
          <p:nvPr>
            <p:ph idx="1"/>
          </p:nvPr>
        </p:nvSpPr>
        <p:spPr>
          <a:xfrm>
            <a:off x="838200" y="1825625"/>
            <a:ext cx="10515600" cy="4351338"/>
          </a:xfrm>
        </p:spPr>
        <p:txBody>
          <a:bodyPr/>
          <a:lstStyle/>
          <a:p>
            <a:r>
              <a:rPr lang="en-US" dirty="0"/>
              <a:t>There are 1</a:t>
            </a:r>
            <a:r>
              <a:rPr lang="en-US" dirty="0">
                <a:solidFill>
                  <a:srgbClr val="FF0000"/>
                </a:solidFill>
              </a:rPr>
              <a:t>20</a:t>
            </a:r>
            <a:r>
              <a:rPr lang="en-US" dirty="0"/>
              <a:t> people in the world:</a:t>
            </a:r>
          </a:p>
        </p:txBody>
      </p:sp>
      <p:grpSp>
        <p:nvGrpSpPr>
          <p:cNvPr id="34" name="Group 33">
            <a:extLst>
              <a:ext uri="{FF2B5EF4-FFF2-40B4-BE49-F238E27FC236}">
                <a16:creationId xmlns:a16="http://schemas.microsoft.com/office/drawing/2014/main" id="{9EEEBFDC-143F-E2F6-CD9F-3493029FC4BF}"/>
              </a:ext>
            </a:extLst>
          </p:cNvPr>
          <p:cNvGrpSpPr/>
          <p:nvPr/>
        </p:nvGrpSpPr>
        <p:grpSpPr>
          <a:xfrm>
            <a:off x="1638247" y="2382837"/>
            <a:ext cx="2893323" cy="1497528"/>
            <a:chOff x="5395859" y="5668962"/>
            <a:chExt cx="2893323" cy="1497528"/>
          </a:xfrm>
        </p:grpSpPr>
        <p:grpSp>
          <p:nvGrpSpPr>
            <p:cNvPr id="35" name="Group 34">
              <a:extLst>
                <a:ext uri="{FF2B5EF4-FFF2-40B4-BE49-F238E27FC236}">
                  <a16:creationId xmlns:a16="http://schemas.microsoft.com/office/drawing/2014/main" id="{B73A576C-3773-79F5-5D33-A16409D29A85}"/>
                </a:ext>
              </a:extLst>
            </p:cNvPr>
            <p:cNvGrpSpPr/>
            <p:nvPr/>
          </p:nvGrpSpPr>
          <p:grpSpPr>
            <a:xfrm>
              <a:off x="5395859" y="5668962"/>
              <a:ext cx="2893323" cy="1177927"/>
              <a:chOff x="7326902" y="5133973"/>
              <a:chExt cx="2893323" cy="1177927"/>
            </a:xfrm>
          </p:grpSpPr>
          <p:pic>
            <p:nvPicPr>
              <p:cNvPr id="37" name="Picture 36">
                <a:extLst>
                  <a:ext uri="{FF2B5EF4-FFF2-40B4-BE49-F238E27FC236}">
                    <a16:creationId xmlns:a16="http://schemas.microsoft.com/office/drawing/2014/main" id="{58F12718-BC31-C0E1-B81E-B6E46225904E}"/>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38" name="Picture 37">
                <a:extLst>
                  <a:ext uri="{FF2B5EF4-FFF2-40B4-BE49-F238E27FC236}">
                    <a16:creationId xmlns:a16="http://schemas.microsoft.com/office/drawing/2014/main" id="{96E9A022-14CD-0392-7DC9-92AF51BD50B8}"/>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39" name="Picture 38">
                <a:extLst>
                  <a:ext uri="{FF2B5EF4-FFF2-40B4-BE49-F238E27FC236}">
                    <a16:creationId xmlns:a16="http://schemas.microsoft.com/office/drawing/2014/main" id="{F3A18848-CA05-435B-4E18-87110906CF70}"/>
                  </a:ext>
                </a:extLst>
              </p:cNvPr>
              <p:cNvPicPr>
                <a:picLocks noChangeAspect="1"/>
              </p:cNvPicPr>
              <p:nvPr/>
            </p:nvPicPr>
            <p:blipFill>
              <a:blip r:embed="rId2"/>
              <a:stretch>
                <a:fillRect/>
              </a:stretch>
            </p:blipFill>
            <p:spPr>
              <a:xfrm>
                <a:off x="8735692" y="5133974"/>
                <a:ext cx="780138" cy="1177925"/>
              </a:xfrm>
              <a:prstGeom prst="rect">
                <a:avLst/>
              </a:prstGeom>
            </p:spPr>
          </p:pic>
          <p:pic>
            <p:nvPicPr>
              <p:cNvPr id="40" name="Picture 39">
                <a:extLst>
                  <a:ext uri="{FF2B5EF4-FFF2-40B4-BE49-F238E27FC236}">
                    <a16:creationId xmlns:a16="http://schemas.microsoft.com/office/drawing/2014/main" id="{1949AC37-BB29-42B2-B1DB-40356388E086}"/>
                  </a:ext>
                </a:extLst>
              </p:cNvPr>
              <p:cNvPicPr>
                <a:picLocks noChangeAspect="1"/>
              </p:cNvPicPr>
              <p:nvPr/>
            </p:nvPicPr>
            <p:blipFill>
              <a:blip r:embed="rId2"/>
              <a:stretch>
                <a:fillRect/>
              </a:stretch>
            </p:blipFill>
            <p:spPr>
              <a:xfrm>
                <a:off x="9440087" y="5133973"/>
                <a:ext cx="780138" cy="1177925"/>
              </a:xfrm>
              <a:prstGeom prst="rect">
                <a:avLst/>
              </a:prstGeom>
            </p:spPr>
          </p:pic>
        </p:grpSp>
        <p:sp>
          <p:nvSpPr>
            <p:cNvPr id="36" name="TextBox 35">
              <a:extLst>
                <a:ext uri="{FF2B5EF4-FFF2-40B4-BE49-F238E27FC236}">
                  <a16:creationId xmlns:a16="http://schemas.microsoft.com/office/drawing/2014/main" id="{3C714C56-5E70-8AB8-8397-AA4BFD99DE5E}"/>
                </a:ext>
              </a:extLst>
            </p:cNvPr>
            <p:cNvSpPr txBox="1"/>
            <p:nvPr/>
          </p:nvSpPr>
          <p:spPr>
            <a:xfrm>
              <a:off x="6226335" y="6797158"/>
              <a:ext cx="2057400" cy="369332"/>
            </a:xfrm>
            <a:prstGeom prst="rect">
              <a:avLst/>
            </a:prstGeom>
            <a:noFill/>
          </p:spPr>
          <p:txBody>
            <a:bodyPr wrap="square" rtlCol="0">
              <a:spAutoFit/>
            </a:bodyPr>
            <a:lstStyle/>
            <a:p>
              <a:r>
                <a:rPr lang="en-US" dirty="0">
                  <a:solidFill>
                    <a:schemeClr val="accent6"/>
                  </a:solidFill>
                </a:rPr>
                <a:t>40 compliers</a:t>
              </a:r>
            </a:p>
          </p:txBody>
        </p:sp>
      </p:grpSp>
      <p:grpSp>
        <p:nvGrpSpPr>
          <p:cNvPr id="41" name="Group 40">
            <a:extLst>
              <a:ext uri="{FF2B5EF4-FFF2-40B4-BE49-F238E27FC236}">
                <a16:creationId xmlns:a16="http://schemas.microsoft.com/office/drawing/2014/main" id="{FB23A332-49F6-85EF-1129-CF9C9E589A0D}"/>
              </a:ext>
            </a:extLst>
          </p:cNvPr>
          <p:cNvGrpSpPr/>
          <p:nvPr/>
        </p:nvGrpSpPr>
        <p:grpSpPr>
          <a:xfrm>
            <a:off x="4843271" y="2382837"/>
            <a:ext cx="2342388" cy="1547256"/>
            <a:chOff x="5395859" y="5668963"/>
            <a:chExt cx="2342388" cy="1547256"/>
          </a:xfrm>
        </p:grpSpPr>
        <p:grpSp>
          <p:nvGrpSpPr>
            <p:cNvPr id="42" name="Group 41">
              <a:extLst>
                <a:ext uri="{FF2B5EF4-FFF2-40B4-BE49-F238E27FC236}">
                  <a16:creationId xmlns:a16="http://schemas.microsoft.com/office/drawing/2014/main" id="{BC581770-DDCD-6C74-C17A-6EB727BF4B20}"/>
                </a:ext>
              </a:extLst>
            </p:cNvPr>
            <p:cNvGrpSpPr/>
            <p:nvPr/>
          </p:nvGrpSpPr>
          <p:grpSpPr>
            <a:xfrm>
              <a:off x="5395859" y="5668963"/>
              <a:ext cx="2188928" cy="1177926"/>
              <a:chOff x="7326902" y="5133974"/>
              <a:chExt cx="2188928" cy="1177926"/>
            </a:xfrm>
          </p:grpSpPr>
          <p:pic>
            <p:nvPicPr>
              <p:cNvPr id="44" name="Picture 43">
                <a:extLst>
                  <a:ext uri="{FF2B5EF4-FFF2-40B4-BE49-F238E27FC236}">
                    <a16:creationId xmlns:a16="http://schemas.microsoft.com/office/drawing/2014/main" id="{53B2872C-E98F-47BE-85B1-0DEC84D60D2C}"/>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45" name="Picture 44">
                <a:extLst>
                  <a:ext uri="{FF2B5EF4-FFF2-40B4-BE49-F238E27FC236}">
                    <a16:creationId xmlns:a16="http://schemas.microsoft.com/office/drawing/2014/main" id="{A16C951A-DB77-9FEF-8B3D-24227670CFC0}"/>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46" name="Picture 45">
                <a:extLst>
                  <a:ext uri="{FF2B5EF4-FFF2-40B4-BE49-F238E27FC236}">
                    <a16:creationId xmlns:a16="http://schemas.microsoft.com/office/drawing/2014/main" id="{63603A64-E60F-014F-5ECC-44C0761A082B}"/>
                  </a:ext>
                </a:extLst>
              </p:cNvPr>
              <p:cNvPicPr>
                <a:picLocks noChangeAspect="1"/>
              </p:cNvPicPr>
              <p:nvPr/>
            </p:nvPicPr>
            <p:blipFill>
              <a:blip r:embed="rId2"/>
              <a:stretch>
                <a:fillRect/>
              </a:stretch>
            </p:blipFill>
            <p:spPr>
              <a:xfrm>
                <a:off x="8735692" y="5133974"/>
                <a:ext cx="780138" cy="1177925"/>
              </a:xfrm>
              <a:prstGeom prst="rect">
                <a:avLst/>
              </a:prstGeom>
            </p:spPr>
          </p:pic>
        </p:grpSp>
        <p:sp>
          <p:nvSpPr>
            <p:cNvPr id="43" name="TextBox 42">
              <a:extLst>
                <a:ext uri="{FF2B5EF4-FFF2-40B4-BE49-F238E27FC236}">
                  <a16:creationId xmlns:a16="http://schemas.microsoft.com/office/drawing/2014/main" id="{DC99A473-128B-D91C-80EE-B3C392B47F43}"/>
                </a:ext>
              </a:extLst>
            </p:cNvPr>
            <p:cNvSpPr txBox="1"/>
            <p:nvPr/>
          </p:nvSpPr>
          <p:spPr>
            <a:xfrm>
              <a:off x="5680847" y="6846887"/>
              <a:ext cx="2057400" cy="369332"/>
            </a:xfrm>
            <a:prstGeom prst="rect">
              <a:avLst/>
            </a:prstGeom>
            <a:noFill/>
          </p:spPr>
          <p:txBody>
            <a:bodyPr wrap="square" rtlCol="0">
              <a:spAutoFit/>
            </a:bodyPr>
            <a:lstStyle/>
            <a:p>
              <a:r>
                <a:rPr lang="en-US" dirty="0">
                  <a:solidFill>
                    <a:schemeClr val="accent1"/>
                  </a:solidFill>
                </a:rPr>
                <a:t>30 always-takers</a:t>
              </a:r>
            </a:p>
          </p:txBody>
        </p:sp>
      </p:grpSp>
      <p:grpSp>
        <p:nvGrpSpPr>
          <p:cNvPr id="47" name="Group 46">
            <a:extLst>
              <a:ext uri="{FF2B5EF4-FFF2-40B4-BE49-F238E27FC236}">
                <a16:creationId xmlns:a16="http://schemas.microsoft.com/office/drawing/2014/main" id="{9B66E03B-7AE3-72F3-2AEE-27E2FE335AF2}"/>
              </a:ext>
            </a:extLst>
          </p:cNvPr>
          <p:cNvGrpSpPr/>
          <p:nvPr/>
        </p:nvGrpSpPr>
        <p:grpSpPr>
          <a:xfrm>
            <a:off x="7433836" y="2373311"/>
            <a:ext cx="2342388" cy="1547256"/>
            <a:chOff x="5395859" y="5668963"/>
            <a:chExt cx="2342388" cy="1547256"/>
          </a:xfrm>
        </p:grpSpPr>
        <p:grpSp>
          <p:nvGrpSpPr>
            <p:cNvPr id="48" name="Group 47">
              <a:extLst>
                <a:ext uri="{FF2B5EF4-FFF2-40B4-BE49-F238E27FC236}">
                  <a16:creationId xmlns:a16="http://schemas.microsoft.com/office/drawing/2014/main" id="{B9231C27-FB58-4223-B421-C9CE52ED49F0}"/>
                </a:ext>
              </a:extLst>
            </p:cNvPr>
            <p:cNvGrpSpPr/>
            <p:nvPr/>
          </p:nvGrpSpPr>
          <p:grpSpPr>
            <a:xfrm>
              <a:off x="5395859" y="5668963"/>
              <a:ext cx="2188928" cy="1177926"/>
              <a:chOff x="7326902" y="5133974"/>
              <a:chExt cx="2188928" cy="1177926"/>
            </a:xfrm>
          </p:grpSpPr>
          <p:pic>
            <p:nvPicPr>
              <p:cNvPr id="50" name="Picture 49">
                <a:extLst>
                  <a:ext uri="{FF2B5EF4-FFF2-40B4-BE49-F238E27FC236}">
                    <a16:creationId xmlns:a16="http://schemas.microsoft.com/office/drawing/2014/main" id="{F8D6A9CB-0FD0-1F0A-972A-50ED23486C8B}"/>
                  </a:ext>
                </a:extLst>
              </p:cNvPr>
              <p:cNvPicPr>
                <a:picLocks noChangeAspect="1"/>
              </p:cNvPicPr>
              <p:nvPr/>
            </p:nvPicPr>
            <p:blipFill>
              <a:blip r:embed="rId2"/>
              <a:stretch>
                <a:fillRect/>
              </a:stretch>
            </p:blipFill>
            <p:spPr>
              <a:xfrm>
                <a:off x="7326902" y="5133975"/>
                <a:ext cx="780138" cy="1177925"/>
              </a:xfrm>
              <a:prstGeom prst="rect">
                <a:avLst/>
              </a:prstGeom>
            </p:spPr>
          </p:pic>
          <p:pic>
            <p:nvPicPr>
              <p:cNvPr id="51" name="Picture 50">
                <a:extLst>
                  <a:ext uri="{FF2B5EF4-FFF2-40B4-BE49-F238E27FC236}">
                    <a16:creationId xmlns:a16="http://schemas.microsoft.com/office/drawing/2014/main" id="{A8241DB2-25A0-7CE5-73DC-272B092ADF16}"/>
                  </a:ext>
                </a:extLst>
              </p:cNvPr>
              <p:cNvPicPr>
                <a:picLocks noChangeAspect="1"/>
              </p:cNvPicPr>
              <p:nvPr/>
            </p:nvPicPr>
            <p:blipFill>
              <a:blip r:embed="rId2"/>
              <a:stretch>
                <a:fillRect/>
              </a:stretch>
            </p:blipFill>
            <p:spPr>
              <a:xfrm>
                <a:off x="8031297" y="5133974"/>
                <a:ext cx="780138" cy="1177925"/>
              </a:xfrm>
              <a:prstGeom prst="rect">
                <a:avLst/>
              </a:prstGeom>
            </p:spPr>
          </p:pic>
          <p:pic>
            <p:nvPicPr>
              <p:cNvPr id="52" name="Picture 51">
                <a:extLst>
                  <a:ext uri="{FF2B5EF4-FFF2-40B4-BE49-F238E27FC236}">
                    <a16:creationId xmlns:a16="http://schemas.microsoft.com/office/drawing/2014/main" id="{088BF4A7-D6F5-52FA-3064-35B29A32F37A}"/>
                  </a:ext>
                </a:extLst>
              </p:cNvPr>
              <p:cNvPicPr>
                <a:picLocks noChangeAspect="1"/>
              </p:cNvPicPr>
              <p:nvPr/>
            </p:nvPicPr>
            <p:blipFill>
              <a:blip r:embed="rId2"/>
              <a:stretch>
                <a:fillRect/>
              </a:stretch>
            </p:blipFill>
            <p:spPr>
              <a:xfrm>
                <a:off x="8735692" y="5133974"/>
                <a:ext cx="780138" cy="1177925"/>
              </a:xfrm>
              <a:prstGeom prst="rect">
                <a:avLst/>
              </a:prstGeom>
            </p:spPr>
          </p:pic>
        </p:grpSp>
        <p:sp>
          <p:nvSpPr>
            <p:cNvPr id="49" name="TextBox 48">
              <a:extLst>
                <a:ext uri="{FF2B5EF4-FFF2-40B4-BE49-F238E27FC236}">
                  <a16:creationId xmlns:a16="http://schemas.microsoft.com/office/drawing/2014/main" id="{27EE867B-BDF0-326A-8F66-32CFAF61E194}"/>
                </a:ext>
              </a:extLst>
            </p:cNvPr>
            <p:cNvSpPr txBox="1"/>
            <p:nvPr/>
          </p:nvSpPr>
          <p:spPr>
            <a:xfrm>
              <a:off x="5680847" y="6846887"/>
              <a:ext cx="2057400" cy="369332"/>
            </a:xfrm>
            <a:prstGeom prst="rect">
              <a:avLst/>
            </a:prstGeom>
            <a:noFill/>
          </p:spPr>
          <p:txBody>
            <a:bodyPr wrap="square" rtlCol="0">
              <a:spAutoFit/>
            </a:bodyPr>
            <a:lstStyle/>
            <a:p>
              <a:r>
                <a:rPr lang="en-US" dirty="0">
                  <a:solidFill>
                    <a:schemeClr val="accent2"/>
                  </a:solidFill>
                </a:rPr>
                <a:t>30 never-takers</a:t>
              </a:r>
            </a:p>
          </p:txBody>
        </p:sp>
      </p:grpSp>
      <p:pic>
        <p:nvPicPr>
          <p:cNvPr id="53" name="Picture 2" descr="Money Stack | Totally Accurate BattleGrounds Wiki | Fandom">
            <a:extLst>
              <a:ext uri="{FF2B5EF4-FFF2-40B4-BE49-F238E27FC236}">
                <a16:creationId xmlns:a16="http://schemas.microsoft.com/office/drawing/2014/main" id="{1C3CC978-A833-AD80-117F-AB60ADA66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366" y="4145478"/>
            <a:ext cx="641665" cy="63851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Money Stack | Totally Accurate BattleGrounds Wiki | Fandom">
            <a:extLst>
              <a:ext uri="{FF2B5EF4-FFF2-40B4-BE49-F238E27FC236}">
                <a16:creationId xmlns:a16="http://schemas.microsoft.com/office/drawing/2014/main" id="{B4B1F755-9EAE-B1A6-F383-B5BE78AF3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367" y="5538450"/>
            <a:ext cx="641665" cy="6385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Page 12 | Mortarboard Cap Images - Free Download on Freepik">
            <a:extLst>
              <a:ext uri="{FF2B5EF4-FFF2-40B4-BE49-F238E27FC236}">
                <a16:creationId xmlns:a16="http://schemas.microsoft.com/office/drawing/2014/main" id="{F500F79C-A801-4798-64A0-EB1622C831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903155" y="5538450"/>
            <a:ext cx="345869" cy="34417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78E4BDB3-E3DC-ABF9-AAFE-64BE554FF4E5}"/>
              </a:ext>
            </a:extLst>
          </p:cNvPr>
          <p:cNvSpPr txBox="1"/>
          <p:nvPr/>
        </p:nvSpPr>
        <p:spPr>
          <a:xfrm>
            <a:off x="2552065" y="5503763"/>
            <a:ext cx="1915033" cy="707886"/>
          </a:xfrm>
          <a:prstGeom prst="rect">
            <a:avLst/>
          </a:prstGeom>
          <a:noFill/>
        </p:spPr>
        <p:txBody>
          <a:bodyPr wrap="square" rtlCol="0">
            <a:spAutoFit/>
          </a:bodyPr>
          <a:lstStyle/>
          <a:p>
            <a:r>
              <a:rPr lang="en-US" sz="4000" dirty="0"/>
              <a:t>$5</a:t>
            </a:r>
          </a:p>
        </p:txBody>
      </p:sp>
      <p:sp>
        <p:nvSpPr>
          <p:cNvPr id="57" name="TextBox 56">
            <a:extLst>
              <a:ext uri="{FF2B5EF4-FFF2-40B4-BE49-F238E27FC236}">
                <a16:creationId xmlns:a16="http://schemas.microsoft.com/office/drawing/2014/main" id="{3AEA3A74-E33E-A66E-94C9-5690BB612AAA}"/>
              </a:ext>
            </a:extLst>
          </p:cNvPr>
          <p:cNvSpPr txBox="1"/>
          <p:nvPr/>
        </p:nvSpPr>
        <p:spPr>
          <a:xfrm>
            <a:off x="2552065" y="4254398"/>
            <a:ext cx="1915033" cy="707886"/>
          </a:xfrm>
          <a:prstGeom prst="rect">
            <a:avLst/>
          </a:prstGeom>
          <a:noFill/>
        </p:spPr>
        <p:txBody>
          <a:bodyPr wrap="square" rtlCol="0">
            <a:spAutoFit/>
          </a:bodyPr>
          <a:lstStyle/>
          <a:p>
            <a:r>
              <a:rPr lang="en-US" sz="4000" dirty="0"/>
              <a:t>$1</a:t>
            </a:r>
          </a:p>
        </p:txBody>
      </p:sp>
      <p:sp>
        <p:nvSpPr>
          <p:cNvPr id="58" name="TextBox 57">
            <a:extLst>
              <a:ext uri="{FF2B5EF4-FFF2-40B4-BE49-F238E27FC236}">
                <a16:creationId xmlns:a16="http://schemas.microsoft.com/office/drawing/2014/main" id="{D20480D4-8A56-7F57-57D1-8C667673685A}"/>
              </a:ext>
            </a:extLst>
          </p:cNvPr>
          <p:cNvSpPr txBox="1"/>
          <p:nvPr/>
        </p:nvSpPr>
        <p:spPr>
          <a:xfrm>
            <a:off x="5422624" y="4160975"/>
            <a:ext cx="1915033" cy="707886"/>
          </a:xfrm>
          <a:prstGeom prst="rect">
            <a:avLst/>
          </a:prstGeom>
          <a:noFill/>
        </p:spPr>
        <p:txBody>
          <a:bodyPr wrap="square" rtlCol="0">
            <a:spAutoFit/>
          </a:bodyPr>
          <a:lstStyle/>
          <a:p>
            <a:r>
              <a:rPr lang="en-US" sz="4000" dirty="0"/>
              <a:t>$1</a:t>
            </a:r>
          </a:p>
        </p:txBody>
      </p:sp>
      <p:sp>
        <p:nvSpPr>
          <p:cNvPr id="59" name="TextBox 58">
            <a:extLst>
              <a:ext uri="{FF2B5EF4-FFF2-40B4-BE49-F238E27FC236}">
                <a16:creationId xmlns:a16="http://schemas.microsoft.com/office/drawing/2014/main" id="{F4120627-4BF0-E20C-E3FC-89A8168EC0E0}"/>
              </a:ext>
            </a:extLst>
          </p:cNvPr>
          <p:cNvSpPr txBox="1"/>
          <p:nvPr/>
        </p:nvSpPr>
        <p:spPr>
          <a:xfrm>
            <a:off x="8138231" y="4229512"/>
            <a:ext cx="1915033" cy="707886"/>
          </a:xfrm>
          <a:prstGeom prst="rect">
            <a:avLst/>
          </a:prstGeom>
          <a:noFill/>
        </p:spPr>
        <p:txBody>
          <a:bodyPr wrap="square" rtlCol="0">
            <a:spAutoFit/>
          </a:bodyPr>
          <a:lstStyle/>
          <a:p>
            <a:r>
              <a:rPr lang="en-US" sz="4000" dirty="0"/>
              <a:t>$2</a:t>
            </a:r>
          </a:p>
        </p:txBody>
      </p:sp>
      <p:sp>
        <p:nvSpPr>
          <p:cNvPr id="60" name="TextBox 59">
            <a:extLst>
              <a:ext uri="{FF2B5EF4-FFF2-40B4-BE49-F238E27FC236}">
                <a16:creationId xmlns:a16="http://schemas.microsoft.com/office/drawing/2014/main" id="{8C8C4E3F-6669-DBEF-46DA-E67F8B638AF3}"/>
              </a:ext>
            </a:extLst>
          </p:cNvPr>
          <p:cNvSpPr txBox="1"/>
          <p:nvPr/>
        </p:nvSpPr>
        <p:spPr>
          <a:xfrm>
            <a:off x="8183266" y="5444191"/>
            <a:ext cx="1915033" cy="707886"/>
          </a:xfrm>
          <a:prstGeom prst="rect">
            <a:avLst/>
          </a:prstGeom>
          <a:noFill/>
        </p:spPr>
        <p:txBody>
          <a:bodyPr wrap="square" rtlCol="0">
            <a:spAutoFit/>
          </a:bodyPr>
          <a:lstStyle/>
          <a:p>
            <a:r>
              <a:rPr lang="en-US" sz="4000" dirty="0"/>
              <a:t>$4</a:t>
            </a:r>
          </a:p>
        </p:txBody>
      </p:sp>
      <p:sp>
        <p:nvSpPr>
          <p:cNvPr id="61" name="TextBox 60">
            <a:extLst>
              <a:ext uri="{FF2B5EF4-FFF2-40B4-BE49-F238E27FC236}">
                <a16:creationId xmlns:a16="http://schemas.microsoft.com/office/drawing/2014/main" id="{FC3175C2-E5FA-80BC-6A42-43C1C434BEFC}"/>
              </a:ext>
            </a:extLst>
          </p:cNvPr>
          <p:cNvSpPr txBox="1"/>
          <p:nvPr/>
        </p:nvSpPr>
        <p:spPr>
          <a:xfrm>
            <a:off x="5422624" y="5469076"/>
            <a:ext cx="1915033" cy="707886"/>
          </a:xfrm>
          <a:prstGeom prst="rect">
            <a:avLst/>
          </a:prstGeom>
          <a:noFill/>
        </p:spPr>
        <p:txBody>
          <a:bodyPr wrap="square" rtlCol="0">
            <a:spAutoFit/>
          </a:bodyPr>
          <a:lstStyle/>
          <a:p>
            <a:r>
              <a:rPr lang="en-US" sz="4000" dirty="0"/>
              <a:t>$8</a:t>
            </a:r>
          </a:p>
        </p:txBody>
      </p:sp>
      <p:pic>
        <p:nvPicPr>
          <p:cNvPr id="62" name="Picture 61">
            <a:extLst>
              <a:ext uri="{FF2B5EF4-FFF2-40B4-BE49-F238E27FC236}">
                <a16:creationId xmlns:a16="http://schemas.microsoft.com/office/drawing/2014/main" id="{21496A41-26AE-6A10-DB3C-A710BC93F264}"/>
              </a:ext>
            </a:extLst>
          </p:cNvPr>
          <p:cNvPicPr>
            <a:picLocks noChangeAspect="1"/>
          </p:cNvPicPr>
          <p:nvPr/>
        </p:nvPicPr>
        <p:blipFill>
          <a:blip r:embed="rId2"/>
          <a:stretch>
            <a:fillRect/>
          </a:stretch>
        </p:blipFill>
        <p:spPr>
          <a:xfrm>
            <a:off x="10225757" y="2373237"/>
            <a:ext cx="780138" cy="1177925"/>
          </a:xfrm>
          <a:prstGeom prst="rect">
            <a:avLst/>
          </a:prstGeom>
        </p:spPr>
      </p:pic>
      <p:pic>
        <p:nvPicPr>
          <p:cNvPr id="63" name="Picture 62">
            <a:extLst>
              <a:ext uri="{FF2B5EF4-FFF2-40B4-BE49-F238E27FC236}">
                <a16:creationId xmlns:a16="http://schemas.microsoft.com/office/drawing/2014/main" id="{79C8220D-8ECD-1046-59E7-A927E01218A4}"/>
              </a:ext>
            </a:extLst>
          </p:cNvPr>
          <p:cNvPicPr>
            <a:picLocks noChangeAspect="1"/>
          </p:cNvPicPr>
          <p:nvPr/>
        </p:nvPicPr>
        <p:blipFill>
          <a:blip r:embed="rId2"/>
          <a:stretch>
            <a:fillRect/>
          </a:stretch>
        </p:blipFill>
        <p:spPr>
          <a:xfrm>
            <a:off x="10930152" y="2373237"/>
            <a:ext cx="780138" cy="1177925"/>
          </a:xfrm>
          <a:prstGeom prst="rect">
            <a:avLst/>
          </a:prstGeom>
        </p:spPr>
      </p:pic>
      <p:sp>
        <p:nvSpPr>
          <p:cNvPr id="64" name="TextBox 63">
            <a:extLst>
              <a:ext uri="{FF2B5EF4-FFF2-40B4-BE49-F238E27FC236}">
                <a16:creationId xmlns:a16="http://schemas.microsoft.com/office/drawing/2014/main" id="{62D845F9-BCB9-E87C-5E90-C244B3638E5A}"/>
              </a:ext>
            </a:extLst>
          </p:cNvPr>
          <p:cNvSpPr txBox="1"/>
          <p:nvPr/>
        </p:nvSpPr>
        <p:spPr>
          <a:xfrm>
            <a:off x="10387980" y="3560761"/>
            <a:ext cx="2057400" cy="369332"/>
          </a:xfrm>
          <a:prstGeom prst="rect">
            <a:avLst/>
          </a:prstGeom>
          <a:noFill/>
        </p:spPr>
        <p:txBody>
          <a:bodyPr wrap="square" rtlCol="0">
            <a:spAutoFit/>
          </a:bodyPr>
          <a:lstStyle/>
          <a:p>
            <a:r>
              <a:rPr lang="en-US" dirty="0">
                <a:solidFill>
                  <a:srgbClr val="FF0000"/>
                </a:solidFill>
              </a:rPr>
              <a:t>20 </a:t>
            </a:r>
            <a:r>
              <a:rPr lang="en-US" dirty="0" err="1">
                <a:solidFill>
                  <a:srgbClr val="FF0000"/>
                </a:solidFill>
              </a:rPr>
              <a:t>defiers</a:t>
            </a:r>
            <a:endParaRPr lang="en-US" dirty="0">
              <a:solidFill>
                <a:srgbClr val="FF0000"/>
              </a:solidFill>
            </a:endParaRPr>
          </a:p>
        </p:txBody>
      </p:sp>
      <p:sp>
        <p:nvSpPr>
          <p:cNvPr id="65" name="TextBox 64">
            <a:extLst>
              <a:ext uri="{FF2B5EF4-FFF2-40B4-BE49-F238E27FC236}">
                <a16:creationId xmlns:a16="http://schemas.microsoft.com/office/drawing/2014/main" id="{3AA261BF-CA4F-42D3-F58A-C19203E3456B}"/>
              </a:ext>
            </a:extLst>
          </p:cNvPr>
          <p:cNvSpPr txBox="1"/>
          <p:nvPr/>
        </p:nvSpPr>
        <p:spPr>
          <a:xfrm>
            <a:off x="10473698" y="4229512"/>
            <a:ext cx="1915033" cy="707886"/>
          </a:xfrm>
          <a:prstGeom prst="rect">
            <a:avLst/>
          </a:prstGeom>
          <a:noFill/>
        </p:spPr>
        <p:txBody>
          <a:bodyPr wrap="square" rtlCol="0">
            <a:spAutoFit/>
          </a:bodyPr>
          <a:lstStyle/>
          <a:p>
            <a:r>
              <a:rPr lang="en-US" sz="4000" dirty="0">
                <a:solidFill>
                  <a:srgbClr val="C00000"/>
                </a:solidFill>
              </a:rPr>
              <a:t>$2</a:t>
            </a:r>
          </a:p>
        </p:txBody>
      </p:sp>
      <p:sp>
        <p:nvSpPr>
          <p:cNvPr id="66" name="TextBox 65">
            <a:extLst>
              <a:ext uri="{FF2B5EF4-FFF2-40B4-BE49-F238E27FC236}">
                <a16:creationId xmlns:a16="http://schemas.microsoft.com/office/drawing/2014/main" id="{4049F2CE-B225-60D1-11A5-A4110389B4D6}"/>
              </a:ext>
            </a:extLst>
          </p:cNvPr>
          <p:cNvSpPr txBox="1"/>
          <p:nvPr/>
        </p:nvSpPr>
        <p:spPr>
          <a:xfrm>
            <a:off x="10415476" y="5423991"/>
            <a:ext cx="1915033" cy="707886"/>
          </a:xfrm>
          <a:prstGeom prst="rect">
            <a:avLst/>
          </a:prstGeom>
          <a:noFill/>
        </p:spPr>
        <p:txBody>
          <a:bodyPr wrap="square" rtlCol="0">
            <a:spAutoFit/>
          </a:bodyPr>
          <a:lstStyle/>
          <a:p>
            <a:r>
              <a:rPr lang="en-US" sz="4000" dirty="0">
                <a:solidFill>
                  <a:srgbClr val="C00000"/>
                </a:solidFill>
              </a:rPr>
              <a:t>$11</a:t>
            </a:r>
          </a:p>
        </p:txBody>
      </p:sp>
      <p:sp>
        <p:nvSpPr>
          <p:cNvPr id="67" name="TextBox 66">
            <a:extLst>
              <a:ext uri="{FF2B5EF4-FFF2-40B4-BE49-F238E27FC236}">
                <a16:creationId xmlns:a16="http://schemas.microsoft.com/office/drawing/2014/main" id="{08CB750D-EB0C-DF13-C668-38CF9F16FBEB}"/>
              </a:ext>
            </a:extLst>
          </p:cNvPr>
          <p:cNvSpPr txBox="1"/>
          <p:nvPr/>
        </p:nvSpPr>
        <p:spPr>
          <a:xfrm>
            <a:off x="10053264" y="1690688"/>
            <a:ext cx="1948236" cy="707886"/>
          </a:xfrm>
          <a:prstGeom prst="rect">
            <a:avLst/>
          </a:prstGeom>
          <a:noFill/>
        </p:spPr>
        <p:txBody>
          <a:bodyPr wrap="square" rtlCol="0">
            <a:spAutoFit/>
          </a:bodyPr>
          <a:lstStyle/>
          <a:p>
            <a:pPr algn="ctr"/>
            <a:r>
              <a:rPr lang="en-US" sz="2000" dirty="0">
                <a:solidFill>
                  <a:srgbClr val="FF0000"/>
                </a:solidFill>
              </a:rPr>
              <a:t>Don’t tell me what to do!</a:t>
            </a:r>
          </a:p>
        </p:txBody>
      </p:sp>
    </p:spTree>
    <p:extLst>
      <p:ext uri="{BB962C8B-B14F-4D97-AF65-F5344CB8AC3E}">
        <p14:creationId xmlns:p14="http://schemas.microsoft.com/office/powerpoint/2010/main" val="804280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C2B47-1F99-B6DD-5152-323998EFED06}"/>
              </a:ext>
            </a:extLst>
          </p:cNvPr>
          <p:cNvSpPr>
            <a:spLocks noGrp="1"/>
          </p:cNvSpPr>
          <p:nvPr>
            <p:ph type="title"/>
          </p:nvPr>
        </p:nvSpPr>
        <p:spPr/>
        <p:txBody>
          <a:bodyPr/>
          <a:lstStyle/>
          <a:p>
            <a:r>
              <a:rPr lang="en-US" dirty="0"/>
              <a:t>What we actually see</a:t>
            </a:r>
          </a:p>
        </p:txBody>
      </p:sp>
      <p:pic>
        <p:nvPicPr>
          <p:cNvPr id="4" name="Picture 3">
            <a:extLst>
              <a:ext uri="{FF2B5EF4-FFF2-40B4-BE49-F238E27FC236}">
                <a16:creationId xmlns:a16="http://schemas.microsoft.com/office/drawing/2014/main" id="{9FDBF2FE-F75E-58AB-7963-FBBE5EC70B70}"/>
              </a:ext>
            </a:extLst>
          </p:cNvPr>
          <p:cNvPicPr>
            <a:picLocks noChangeAspect="1"/>
          </p:cNvPicPr>
          <p:nvPr/>
        </p:nvPicPr>
        <p:blipFill>
          <a:blip r:embed="rId2"/>
          <a:stretch>
            <a:fillRect/>
          </a:stretch>
        </p:blipFill>
        <p:spPr>
          <a:xfrm>
            <a:off x="1662766" y="2631732"/>
            <a:ext cx="714523" cy="1078853"/>
          </a:xfrm>
          <a:prstGeom prst="rect">
            <a:avLst/>
          </a:prstGeom>
        </p:spPr>
      </p:pic>
      <p:pic>
        <p:nvPicPr>
          <p:cNvPr id="5" name="Picture 4" descr="Page 12 | Mortarboard Cap Images - Free Download on Freepik">
            <a:extLst>
              <a:ext uri="{FF2B5EF4-FFF2-40B4-BE49-F238E27FC236}">
                <a16:creationId xmlns:a16="http://schemas.microsoft.com/office/drawing/2014/main" id="{7FA68AC8-DB46-B035-C871-CCD752C5F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1928506" y="2600023"/>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a:extLst>
              <a:ext uri="{FF2B5EF4-FFF2-40B4-BE49-F238E27FC236}">
                <a16:creationId xmlns:a16="http://schemas.microsoft.com/office/drawing/2014/main" id="{3B3BB37D-5C16-EB36-0001-60F6FE7526F8}"/>
              </a:ext>
            </a:extLst>
          </p:cNvPr>
          <p:cNvPicPr>
            <a:picLocks noChangeAspect="1"/>
          </p:cNvPicPr>
          <p:nvPr/>
        </p:nvPicPr>
        <p:blipFill rotWithShape="1">
          <a:blip r:embed="rId4"/>
          <a:srcRect l="4952" t="6679" r="10267" b="6847"/>
          <a:stretch/>
        </p:blipFill>
        <p:spPr>
          <a:xfrm>
            <a:off x="1444559" y="3014497"/>
            <a:ext cx="436414" cy="313322"/>
          </a:xfrm>
          <a:prstGeom prst="rect">
            <a:avLst/>
          </a:prstGeom>
          <a:effectLst>
            <a:outerShdw blurRad="50800" dist="38100" dir="8100000" algn="tr" rotWithShape="0">
              <a:prstClr val="black">
                <a:alpha val="40000"/>
              </a:prstClr>
            </a:outerShdw>
          </a:effectLst>
        </p:spPr>
      </p:pic>
      <p:pic>
        <p:nvPicPr>
          <p:cNvPr id="7" name="Picture 2" descr="Money Stack | Totally Accurate BattleGrounds Wiki | Fandom">
            <a:extLst>
              <a:ext uri="{FF2B5EF4-FFF2-40B4-BE49-F238E27FC236}">
                <a16:creationId xmlns:a16="http://schemas.microsoft.com/office/drawing/2014/main" id="{5D2DF350-9813-8157-E45A-CF37720436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04" y="4531857"/>
            <a:ext cx="587696" cy="5848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oney Stack | Totally Accurate BattleGrounds Wiki | Fandom">
            <a:extLst>
              <a:ext uri="{FF2B5EF4-FFF2-40B4-BE49-F238E27FC236}">
                <a16:creationId xmlns:a16="http://schemas.microsoft.com/office/drawing/2014/main" id="{29D966A5-B126-F900-B027-53F210F14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926" y="5407633"/>
            <a:ext cx="587696" cy="5848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age 12 | Mortarboard Cap Images - Free Download on Freepik">
            <a:extLst>
              <a:ext uri="{FF2B5EF4-FFF2-40B4-BE49-F238E27FC236}">
                <a16:creationId xmlns:a16="http://schemas.microsoft.com/office/drawing/2014/main" id="{A886A3A9-0302-CEFE-D3A0-7930064C5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586266" y="5407633"/>
            <a:ext cx="316779" cy="3152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FED2206-5075-22B7-4549-AAA89BB5F088}"/>
              </a:ext>
            </a:extLst>
          </p:cNvPr>
          <p:cNvSpPr txBox="1"/>
          <p:nvPr/>
        </p:nvSpPr>
        <p:spPr>
          <a:xfrm>
            <a:off x="1532655" y="5444566"/>
            <a:ext cx="1753964" cy="523220"/>
          </a:xfrm>
          <a:prstGeom prst="rect">
            <a:avLst/>
          </a:prstGeom>
          <a:noFill/>
        </p:spPr>
        <p:txBody>
          <a:bodyPr wrap="square" rtlCol="0">
            <a:spAutoFit/>
          </a:bodyPr>
          <a:lstStyle/>
          <a:p>
            <a:r>
              <a:rPr lang="en-US" sz="2800" dirty="0"/>
              <a:t>$5</a:t>
            </a:r>
          </a:p>
        </p:txBody>
      </p:sp>
      <p:sp>
        <p:nvSpPr>
          <p:cNvPr id="11" name="TextBox 10">
            <a:extLst>
              <a:ext uri="{FF2B5EF4-FFF2-40B4-BE49-F238E27FC236}">
                <a16:creationId xmlns:a16="http://schemas.microsoft.com/office/drawing/2014/main" id="{E34D49C2-BD1B-6671-4AFE-AFA0781303F3}"/>
              </a:ext>
            </a:extLst>
          </p:cNvPr>
          <p:cNvSpPr txBox="1"/>
          <p:nvPr/>
        </p:nvSpPr>
        <p:spPr>
          <a:xfrm>
            <a:off x="1511624" y="4600135"/>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sp>
        <p:nvSpPr>
          <p:cNvPr id="12" name="TextBox 11">
            <a:extLst>
              <a:ext uri="{FF2B5EF4-FFF2-40B4-BE49-F238E27FC236}">
                <a16:creationId xmlns:a16="http://schemas.microsoft.com/office/drawing/2014/main" id="{7E410CCE-8503-536B-DD32-FE1553C0B1BD}"/>
              </a:ext>
            </a:extLst>
          </p:cNvPr>
          <p:cNvSpPr txBox="1"/>
          <p:nvPr/>
        </p:nvSpPr>
        <p:spPr>
          <a:xfrm>
            <a:off x="1444559" y="3710585"/>
            <a:ext cx="1370079" cy="369332"/>
          </a:xfrm>
          <a:prstGeom prst="rect">
            <a:avLst/>
          </a:prstGeom>
          <a:noFill/>
        </p:spPr>
        <p:txBody>
          <a:bodyPr wrap="square" rtlCol="0">
            <a:spAutoFit/>
          </a:bodyPr>
          <a:lstStyle/>
          <a:p>
            <a:r>
              <a:rPr lang="en-US" dirty="0">
                <a:solidFill>
                  <a:schemeClr val="accent1"/>
                </a:solidFill>
              </a:rPr>
              <a:t>20 people</a:t>
            </a:r>
          </a:p>
        </p:txBody>
      </p:sp>
      <p:pic>
        <p:nvPicPr>
          <p:cNvPr id="13" name="Picture 12">
            <a:extLst>
              <a:ext uri="{FF2B5EF4-FFF2-40B4-BE49-F238E27FC236}">
                <a16:creationId xmlns:a16="http://schemas.microsoft.com/office/drawing/2014/main" id="{59A3D47C-090E-C10B-10E2-91C21DD13A89}"/>
              </a:ext>
            </a:extLst>
          </p:cNvPr>
          <p:cNvPicPr>
            <a:picLocks noChangeAspect="1"/>
          </p:cNvPicPr>
          <p:nvPr/>
        </p:nvPicPr>
        <p:blipFill>
          <a:blip r:embed="rId2"/>
          <a:stretch>
            <a:fillRect/>
          </a:stretch>
        </p:blipFill>
        <p:spPr>
          <a:xfrm>
            <a:off x="2936725" y="2631731"/>
            <a:ext cx="714523" cy="1078853"/>
          </a:xfrm>
          <a:prstGeom prst="rect">
            <a:avLst/>
          </a:prstGeom>
        </p:spPr>
      </p:pic>
      <p:pic>
        <p:nvPicPr>
          <p:cNvPr id="14" name="Picture 13" descr="Page 12 | Mortarboard Cap Images - Free Download on Freepik">
            <a:extLst>
              <a:ext uri="{FF2B5EF4-FFF2-40B4-BE49-F238E27FC236}">
                <a16:creationId xmlns:a16="http://schemas.microsoft.com/office/drawing/2014/main" id="{4D4BE9ED-1C74-78B3-2B3C-A13E8BF152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3202465" y="2600022"/>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4">
            <a:extLst>
              <a:ext uri="{FF2B5EF4-FFF2-40B4-BE49-F238E27FC236}">
                <a16:creationId xmlns:a16="http://schemas.microsoft.com/office/drawing/2014/main" id="{E9B270DB-0A2F-BEEE-0D30-135737F9BC9A}"/>
              </a:ext>
            </a:extLst>
          </p:cNvPr>
          <p:cNvPicPr>
            <a:picLocks noChangeAspect="1"/>
          </p:cNvPicPr>
          <p:nvPr/>
        </p:nvPicPr>
        <p:blipFill rotWithShape="1">
          <a:blip r:embed="rId4"/>
          <a:srcRect l="4952" t="6679" r="10267" b="6847"/>
          <a:stretch/>
        </p:blipFill>
        <p:spPr>
          <a:xfrm>
            <a:off x="2718518" y="3014496"/>
            <a:ext cx="436414" cy="313322"/>
          </a:xfrm>
          <a:prstGeom prst="rect">
            <a:avLst/>
          </a:prstGeom>
          <a:effectLst>
            <a:outerShdw blurRad="50800" dist="38100" dir="8100000" algn="tr" rotWithShape="0">
              <a:prstClr val="black">
                <a:alpha val="40000"/>
              </a:prstClr>
            </a:outerShdw>
          </a:effectLst>
        </p:spPr>
      </p:pic>
      <p:sp>
        <p:nvSpPr>
          <p:cNvPr id="16" name="TextBox 15">
            <a:extLst>
              <a:ext uri="{FF2B5EF4-FFF2-40B4-BE49-F238E27FC236}">
                <a16:creationId xmlns:a16="http://schemas.microsoft.com/office/drawing/2014/main" id="{EAF6CA64-55A0-A412-775A-2D1A36F533DA}"/>
              </a:ext>
            </a:extLst>
          </p:cNvPr>
          <p:cNvSpPr txBox="1"/>
          <p:nvPr/>
        </p:nvSpPr>
        <p:spPr>
          <a:xfrm>
            <a:off x="2718518" y="3710584"/>
            <a:ext cx="1370079" cy="369332"/>
          </a:xfrm>
          <a:prstGeom prst="rect">
            <a:avLst/>
          </a:prstGeom>
          <a:noFill/>
        </p:spPr>
        <p:txBody>
          <a:bodyPr wrap="square" rtlCol="0">
            <a:spAutoFit/>
          </a:bodyPr>
          <a:lstStyle/>
          <a:p>
            <a:r>
              <a:rPr lang="en-US" dirty="0">
                <a:solidFill>
                  <a:schemeClr val="accent1"/>
                </a:solidFill>
              </a:rPr>
              <a:t>15 people</a:t>
            </a:r>
          </a:p>
        </p:txBody>
      </p:sp>
      <p:sp>
        <p:nvSpPr>
          <p:cNvPr id="17" name="TextBox 16">
            <a:extLst>
              <a:ext uri="{FF2B5EF4-FFF2-40B4-BE49-F238E27FC236}">
                <a16:creationId xmlns:a16="http://schemas.microsoft.com/office/drawing/2014/main" id="{C4787BC0-687A-20F4-CCD3-28C33AA034D3}"/>
              </a:ext>
            </a:extLst>
          </p:cNvPr>
          <p:cNvSpPr txBox="1"/>
          <p:nvPr/>
        </p:nvSpPr>
        <p:spPr>
          <a:xfrm>
            <a:off x="2774799" y="5440040"/>
            <a:ext cx="626157" cy="523220"/>
          </a:xfrm>
          <a:prstGeom prst="rect">
            <a:avLst/>
          </a:prstGeom>
          <a:noFill/>
        </p:spPr>
        <p:txBody>
          <a:bodyPr wrap="square" rtlCol="0">
            <a:spAutoFit/>
          </a:bodyPr>
          <a:lstStyle/>
          <a:p>
            <a:r>
              <a:rPr lang="en-US" sz="2800" dirty="0"/>
              <a:t>$8</a:t>
            </a:r>
          </a:p>
        </p:txBody>
      </p:sp>
      <p:sp>
        <p:nvSpPr>
          <p:cNvPr id="18" name="TextBox 17">
            <a:extLst>
              <a:ext uri="{FF2B5EF4-FFF2-40B4-BE49-F238E27FC236}">
                <a16:creationId xmlns:a16="http://schemas.microsoft.com/office/drawing/2014/main" id="{AC3C9837-B656-5893-D692-F1D20F05A537}"/>
              </a:ext>
            </a:extLst>
          </p:cNvPr>
          <p:cNvSpPr txBox="1"/>
          <p:nvPr/>
        </p:nvSpPr>
        <p:spPr>
          <a:xfrm>
            <a:off x="2753235" y="4595609"/>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pic>
        <p:nvPicPr>
          <p:cNvPr id="19" name="Picture 18">
            <a:extLst>
              <a:ext uri="{FF2B5EF4-FFF2-40B4-BE49-F238E27FC236}">
                <a16:creationId xmlns:a16="http://schemas.microsoft.com/office/drawing/2014/main" id="{12E18A49-939C-0679-44CE-5335F39C198B}"/>
              </a:ext>
            </a:extLst>
          </p:cNvPr>
          <p:cNvPicPr>
            <a:picLocks noChangeAspect="1"/>
          </p:cNvPicPr>
          <p:nvPr/>
        </p:nvPicPr>
        <p:blipFill>
          <a:blip r:embed="rId2"/>
          <a:stretch>
            <a:fillRect/>
          </a:stretch>
        </p:blipFill>
        <p:spPr>
          <a:xfrm>
            <a:off x="4164490" y="2631731"/>
            <a:ext cx="714523" cy="1078853"/>
          </a:xfrm>
          <a:prstGeom prst="rect">
            <a:avLst/>
          </a:prstGeom>
        </p:spPr>
      </p:pic>
      <p:pic>
        <p:nvPicPr>
          <p:cNvPr id="20" name="Picture 19" descr="Page 12 | Mortarboard Cap Images - Free Download on Freepik">
            <a:extLst>
              <a:ext uri="{FF2B5EF4-FFF2-40B4-BE49-F238E27FC236}">
                <a16:creationId xmlns:a16="http://schemas.microsoft.com/office/drawing/2014/main" id="{F296CBE5-5043-3C56-588C-6663134B6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4430230" y="2600022"/>
            <a:ext cx="345869" cy="34417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4F772D1-8E02-EFCE-7C01-E70FDAE4B8E3}"/>
              </a:ext>
            </a:extLst>
          </p:cNvPr>
          <p:cNvSpPr txBox="1"/>
          <p:nvPr/>
        </p:nvSpPr>
        <p:spPr>
          <a:xfrm>
            <a:off x="3946283" y="3710584"/>
            <a:ext cx="1370079" cy="369332"/>
          </a:xfrm>
          <a:prstGeom prst="rect">
            <a:avLst/>
          </a:prstGeom>
          <a:noFill/>
        </p:spPr>
        <p:txBody>
          <a:bodyPr wrap="square" rtlCol="0">
            <a:spAutoFit/>
          </a:bodyPr>
          <a:lstStyle/>
          <a:p>
            <a:r>
              <a:rPr lang="en-US" dirty="0">
                <a:solidFill>
                  <a:schemeClr val="accent1"/>
                </a:solidFill>
              </a:rPr>
              <a:t>15 people</a:t>
            </a:r>
          </a:p>
        </p:txBody>
      </p:sp>
      <p:sp>
        <p:nvSpPr>
          <p:cNvPr id="22" name="TextBox 21">
            <a:extLst>
              <a:ext uri="{FF2B5EF4-FFF2-40B4-BE49-F238E27FC236}">
                <a16:creationId xmlns:a16="http://schemas.microsoft.com/office/drawing/2014/main" id="{2E22C363-B8ED-434E-6FEA-BAD91E3D7F4F}"/>
              </a:ext>
            </a:extLst>
          </p:cNvPr>
          <p:cNvSpPr txBox="1"/>
          <p:nvPr/>
        </p:nvSpPr>
        <p:spPr>
          <a:xfrm>
            <a:off x="4144909" y="5440040"/>
            <a:ext cx="1753964" cy="523220"/>
          </a:xfrm>
          <a:prstGeom prst="rect">
            <a:avLst/>
          </a:prstGeom>
          <a:noFill/>
        </p:spPr>
        <p:txBody>
          <a:bodyPr wrap="square" rtlCol="0">
            <a:spAutoFit/>
          </a:bodyPr>
          <a:lstStyle/>
          <a:p>
            <a:r>
              <a:rPr lang="en-US" sz="2800" dirty="0"/>
              <a:t>$8</a:t>
            </a:r>
          </a:p>
        </p:txBody>
      </p:sp>
      <p:sp>
        <p:nvSpPr>
          <p:cNvPr id="23" name="TextBox 22">
            <a:extLst>
              <a:ext uri="{FF2B5EF4-FFF2-40B4-BE49-F238E27FC236}">
                <a16:creationId xmlns:a16="http://schemas.microsoft.com/office/drawing/2014/main" id="{B0E1E56F-A9B9-F47D-DF72-8D7D3A9FA2B6}"/>
              </a:ext>
            </a:extLst>
          </p:cNvPr>
          <p:cNvSpPr txBox="1"/>
          <p:nvPr/>
        </p:nvSpPr>
        <p:spPr>
          <a:xfrm>
            <a:off x="4123878" y="4595609"/>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pic>
        <p:nvPicPr>
          <p:cNvPr id="24" name="Picture 23">
            <a:extLst>
              <a:ext uri="{FF2B5EF4-FFF2-40B4-BE49-F238E27FC236}">
                <a16:creationId xmlns:a16="http://schemas.microsoft.com/office/drawing/2014/main" id="{1C086D8B-67A6-EE3B-A034-9487AFE9EB94}"/>
              </a:ext>
            </a:extLst>
          </p:cNvPr>
          <p:cNvPicPr>
            <a:picLocks noChangeAspect="1"/>
          </p:cNvPicPr>
          <p:nvPr/>
        </p:nvPicPr>
        <p:blipFill>
          <a:blip r:embed="rId2"/>
          <a:stretch>
            <a:fillRect/>
          </a:stretch>
        </p:blipFill>
        <p:spPr>
          <a:xfrm>
            <a:off x="8402821" y="2585564"/>
            <a:ext cx="714523" cy="1078853"/>
          </a:xfrm>
          <a:prstGeom prst="rect">
            <a:avLst/>
          </a:prstGeom>
        </p:spPr>
      </p:pic>
      <p:pic>
        <p:nvPicPr>
          <p:cNvPr id="25" name="Content Placeholder 4">
            <a:extLst>
              <a:ext uri="{FF2B5EF4-FFF2-40B4-BE49-F238E27FC236}">
                <a16:creationId xmlns:a16="http://schemas.microsoft.com/office/drawing/2014/main" id="{CB8D859A-2122-BEC0-491F-0C3728C5483A}"/>
              </a:ext>
            </a:extLst>
          </p:cNvPr>
          <p:cNvPicPr>
            <a:picLocks noChangeAspect="1"/>
          </p:cNvPicPr>
          <p:nvPr/>
        </p:nvPicPr>
        <p:blipFill rotWithShape="1">
          <a:blip r:embed="rId4"/>
          <a:srcRect l="4952" t="6679" r="10267" b="6847"/>
          <a:stretch/>
        </p:blipFill>
        <p:spPr>
          <a:xfrm>
            <a:off x="8184614" y="2968329"/>
            <a:ext cx="436414" cy="313322"/>
          </a:xfrm>
          <a:prstGeom prst="rect">
            <a:avLst/>
          </a:prstGeom>
          <a:effectLst>
            <a:outerShdw blurRad="50800" dist="38100" dir="8100000" algn="tr" rotWithShape="0">
              <a:prstClr val="black">
                <a:alpha val="40000"/>
              </a:prstClr>
            </a:outerShdw>
          </a:effectLst>
        </p:spPr>
      </p:pic>
      <p:sp>
        <p:nvSpPr>
          <p:cNvPr id="26" name="TextBox 25">
            <a:extLst>
              <a:ext uri="{FF2B5EF4-FFF2-40B4-BE49-F238E27FC236}">
                <a16:creationId xmlns:a16="http://schemas.microsoft.com/office/drawing/2014/main" id="{4D02AD1A-1193-560B-BE21-A726C826F1AF}"/>
              </a:ext>
            </a:extLst>
          </p:cNvPr>
          <p:cNvSpPr txBox="1"/>
          <p:nvPr/>
        </p:nvSpPr>
        <p:spPr>
          <a:xfrm>
            <a:off x="8184614" y="3664417"/>
            <a:ext cx="1370079" cy="369332"/>
          </a:xfrm>
          <a:prstGeom prst="rect">
            <a:avLst/>
          </a:prstGeom>
          <a:noFill/>
        </p:spPr>
        <p:txBody>
          <a:bodyPr wrap="square" rtlCol="0">
            <a:spAutoFit/>
          </a:bodyPr>
          <a:lstStyle/>
          <a:p>
            <a:r>
              <a:rPr lang="en-US" dirty="0">
                <a:solidFill>
                  <a:schemeClr val="accent1"/>
                </a:solidFill>
              </a:rPr>
              <a:t>15 people</a:t>
            </a:r>
          </a:p>
        </p:txBody>
      </p:sp>
      <p:sp>
        <p:nvSpPr>
          <p:cNvPr id="27" name="TextBox 26">
            <a:extLst>
              <a:ext uri="{FF2B5EF4-FFF2-40B4-BE49-F238E27FC236}">
                <a16:creationId xmlns:a16="http://schemas.microsoft.com/office/drawing/2014/main" id="{9CDB0D71-7ACB-64C8-2FF1-9DE1804F713D}"/>
              </a:ext>
            </a:extLst>
          </p:cNvPr>
          <p:cNvSpPr txBox="1"/>
          <p:nvPr/>
        </p:nvSpPr>
        <p:spPr>
          <a:xfrm>
            <a:off x="8243496" y="4576636"/>
            <a:ext cx="626157" cy="523220"/>
          </a:xfrm>
          <a:prstGeom prst="rect">
            <a:avLst/>
          </a:prstGeom>
          <a:noFill/>
        </p:spPr>
        <p:txBody>
          <a:bodyPr wrap="square" rtlCol="0">
            <a:spAutoFit/>
          </a:bodyPr>
          <a:lstStyle/>
          <a:p>
            <a:r>
              <a:rPr lang="en-US" sz="2800" dirty="0"/>
              <a:t>$2</a:t>
            </a:r>
          </a:p>
        </p:txBody>
      </p:sp>
      <p:sp>
        <p:nvSpPr>
          <p:cNvPr id="28" name="TextBox 27">
            <a:extLst>
              <a:ext uri="{FF2B5EF4-FFF2-40B4-BE49-F238E27FC236}">
                <a16:creationId xmlns:a16="http://schemas.microsoft.com/office/drawing/2014/main" id="{F152FE65-D11B-A87C-7D21-8328A8D0BD1E}"/>
              </a:ext>
            </a:extLst>
          </p:cNvPr>
          <p:cNvSpPr txBox="1"/>
          <p:nvPr/>
        </p:nvSpPr>
        <p:spPr>
          <a:xfrm>
            <a:off x="8184463" y="5407633"/>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pic>
        <p:nvPicPr>
          <p:cNvPr id="29" name="Picture 28">
            <a:extLst>
              <a:ext uri="{FF2B5EF4-FFF2-40B4-BE49-F238E27FC236}">
                <a16:creationId xmlns:a16="http://schemas.microsoft.com/office/drawing/2014/main" id="{20EBBFAD-4364-A395-DEC7-7114268F34F6}"/>
              </a:ext>
            </a:extLst>
          </p:cNvPr>
          <p:cNvPicPr>
            <a:picLocks noChangeAspect="1"/>
          </p:cNvPicPr>
          <p:nvPr/>
        </p:nvPicPr>
        <p:blipFill>
          <a:blip r:embed="rId2"/>
          <a:stretch>
            <a:fillRect/>
          </a:stretch>
        </p:blipFill>
        <p:spPr>
          <a:xfrm>
            <a:off x="9716958" y="2631730"/>
            <a:ext cx="714523" cy="1078853"/>
          </a:xfrm>
          <a:prstGeom prst="rect">
            <a:avLst/>
          </a:prstGeom>
        </p:spPr>
      </p:pic>
      <p:sp>
        <p:nvSpPr>
          <p:cNvPr id="30" name="TextBox 29">
            <a:extLst>
              <a:ext uri="{FF2B5EF4-FFF2-40B4-BE49-F238E27FC236}">
                <a16:creationId xmlns:a16="http://schemas.microsoft.com/office/drawing/2014/main" id="{F07844D7-0D42-7C8C-8170-B291CC0D53F8}"/>
              </a:ext>
            </a:extLst>
          </p:cNvPr>
          <p:cNvSpPr txBox="1"/>
          <p:nvPr/>
        </p:nvSpPr>
        <p:spPr>
          <a:xfrm>
            <a:off x="9510177" y="3652764"/>
            <a:ext cx="1370079" cy="369332"/>
          </a:xfrm>
          <a:prstGeom prst="rect">
            <a:avLst/>
          </a:prstGeom>
          <a:noFill/>
        </p:spPr>
        <p:txBody>
          <a:bodyPr wrap="square" rtlCol="0">
            <a:spAutoFit/>
          </a:bodyPr>
          <a:lstStyle/>
          <a:p>
            <a:r>
              <a:rPr lang="en-US" dirty="0">
                <a:solidFill>
                  <a:schemeClr val="accent1"/>
                </a:solidFill>
              </a:rPr>
              <a:t>20 people</a:t>
            </a:r>
          </a:p>
        </p:txBody>
      </p:sp>
      <p:sp>
        <p:nvSpPr>
          <p:cNvPr id="31" name="TextBox 30">
            <a:extLst>
              <a:ext uri="{FF2B5EF4-FFF2-40B4-BE49-F238E27FC236}">
                <a16:creationId xmlns:a16="http://schemas.microsoft.com/office/drawing/2014/main" id="{31D99EFB-4338-B374-D450-CA320591ED2B}"/>
              </a:ext>
            </a:extLst>
          </p:cNvPr>
          <p:cNvSpPr txBox="1"/>
          <p:nvPr/>
        </p:nvSpPr>
        <p:spPr>
          <a:xfrm>
            <a:off x="9640771" y="4573762"/>
            <a:ext cx="626157" cy="523220"/>
          </a:xfrm>
          <a:prstGeom prst="rect">
            <a:avLst/>
          </a:prstGeom>
          <a:noFill/>
        </p:spPr>
        <p:txBody>
          <a:bodyPr wrap="square" rtlCol="0">
            <a:spAutoFit/>
          </a:bodyPr>
          <a:lstStyle/>
          <a:p>
            <a:r>
              <a:rPr lang="en-US" sz="2800" dirty="0"/>
              <a:t>$1</a:t>
            </a:r>
          </a:p>
        </p:txBody>
      </p:sp>
      <p:sp>
        <p:nvSpPr>
          <p:cNvPr id="32" name="TextBox 31">
            <a:extLst>
              <a:ext uri="{FF2B5EF4-FFF2-40B4-BE49-F238E27FC236}">
                <a16:creationId xmlns:a16="http://schemas.microsoft.com/office/drawing/2014/main" id="{FD2A06B1-9754-B015-9865-8174329664F8}"/>
              </a:ext>
            </a:extLst>
          </p:cNvPr>
          <p:cNvSpPr txBox="1"/>
          <p:nvPr/>
        </p:nvSpPr>
        <p:spPr>
          <a:xfrm>
            <a:off x="9581738" y="5404759"/>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pic>
        <p:nvPicPr>
          <p:cNvPr id="33" name="Picture 32">
            <a:extLst>
              <a:ext uri="{FF2B5EF4-FFF2-40B4-BE49-F238E27FC236}">
                <a16:creationId xmlns:a16="http://schemas.microsoft.com/office/drawing/2014/main" id="{F7A85D66-722B-6284-B5BC-6D85992B2D7B}"/>
              </a:ext>
            </a:extLst>
          </p:cNvPr>
          <p:cNvPicPr>
            <a:picLocks noChangeAspect="1"/>
          </p:cNvPicPr>
          <p:nvPr/>
        </p:nvPicPr>
        <p:blipFill>
          <a:blip r:embed="rId2"/>
          <a:stretch>
            <a:fillRect/>
          </a:stretch>
        </p:blipFill>
        <p:spPr>
          <a:xfrm>
            <a:off x="11027452" y="2631730"/>
            <a:ext cx="714523" cy="1078853"/>
          </a:xfrm>
          <a:prstGeom prst="rect">
            <a:avLst/>
          </a:prstGeom>
        </p:spPr>
      </p:pic>
      <p:sp>
        <p:nvSpPr>
          <p:cNvPr id="34" name="TextBox 33">
            <a:extLst>
              <a:ext uri="{FF2B5EF4-FFF2-40B4-BE49-F238E27FC236}">
                <a16:creationId xmlns:a16="http://schemas.microsoft.com/office/drawing/2014/main" id="{CC0F77B2-9AEE-B910-56E7-F7610088746D}"/>
              </a:ext>
            </a:extLst>
          </p:cNvPr>
          <p:cNvSpPr txBox="1"/>
          <p:nvPr/>
        </p:nvSpPr>
        <p:spPr>
          <a:xfrm>
            <a:off x="10820671" y="3652764"/>
            <a:ext cx="1370079" cy="369332"/>
          </a:xfrm>
          <a:prstGeom prst="rect">
            <a:avLst/>
          </a:prstGeom>
          <a:noFill/>
        </p:spPr>
        <p:txBody>
          <a:bodyPr wrap="square" rtlCol="0">
            <a:spAutoFit/>
          </a:bodyPr>
          <a:lstStyle/>
          <a:p>
            <a:r>
              <a:rPr lang="en-US" dirty="0">
                <a:solidFill>
                  <a:schemeClr val="accent1"/>
                </a:solidFill>
              </a:rPr>
              <a:t>15 people</a:t>
            </a:r>
          </a:p>
        </p:txBody>
      </p:sp>
      <p:sp>
        <p:nvSpPr>
          <p:cNvPr id="35" name="TextBox 34">
            <a:extLst>
              <a:ext uri="{FF2B5EF4-FFF2-40B4-BE49-F238E27FC236}">
                <a16:creationId xmlns:a16="http://schemas.microsoft.com/office/drawing/2014/main" id="{4BF80B3F-3391-FBBA-C6E8-DD39BC1CB3F4}"/>
              </a:ext>
            </a:extLst>
          </p:cNvPr>
          <p:cNvSpPr txBox="1"/>
          <p:nvPr/>
        </p:nvSpPr>
        <p:spPr>
          <a:xfrm>
            <a:off x="10951265" y="4573762"/>
            <a:ext cx="626157" cy="523220"/>
          </a:xfrm>
          <a:prstGeom prst="rect">
            <a:avLst/>
          </a:prstGeom>
          <a:noFill/>
        </p:spPr>
        <p:txBody>
          <a:bodyPr wrap="square" rtlCol="0">
            <a:spAutoFit/>
          </a:bodyPr>
          <a:lstStyle/>
          <a:p>
            <a:r>
              <a:rPr lang="en-US" sz="2800" dirty="0"/>
              <a:t>$2</a:t>
            </a:r>
          </a:p>
        </p:txBody>
      </p:sp>
      <p:sp>
        <p:nvSpPr>
          <p:cNvPr id="36" name="TextBox 35">
            <a:extLst>
              <a:ext uri="{FF2B5EF4-FFF2-40B4-BE49-F238E27FC236}">
                <a16:creationId xmlns:a16="http://schemas.microsoft.com/office/drawing/2014/main" id="{1573DEB5-1AED-6970-CC79-18BB4AFB7260}"/>
              </a:ext>
            </a:extLst>
          </p:cNvPr>
          <p:cNvSpPr txBox="1"/>
          <p:nvPr/>
        </p:nvSpPr>
        <p:spPr>
          <a:xfrm>
            <a:off x="10892232" y="5404759"/>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pic>
        <p:nvPicPr>
          <p:cNvPr id="50" name="Picture 49">
            <a:extLst>
              <a:ext uri="{FF2B5EF4-FFF2-40B4-BE49-F238E27FC236}">
                <a16:creationId xmlns:a16="http://schemas.microsoft.com/office/drawing/2014/main" id="{CF2B3E1E-30EA-9AC0-BF3A-A5D1DC709940}"/>
              </a:ext>
            </a:extLst>
          </p:cNvPr>
          <p:cNvPicPr>
            <a:picLocks noChangeAspect="1"/>
          </p:cNvPicPr>
          <p:nvPr/>
        </p:nvPicPr>
        <p:blipFill>
          <a:blip r:embed="rId2"/>
          <a:stretch>
            <a:fillRect/>
          </a:stretch>
        </p:blipFill>
        <p:spPr>
          <a:xfrm>
            <a:off x="7036547" y="2642174"/>
            <a:ext cx="714523" cy="1078853"/>
          </a:xfrm>
          <a:prstGeom prst="rect">
            <a:avLst/>
          </a:prstGeom>
        </p:spPr>
      </p:pic>
      <p:pic>
        <p:nvPicPr>
          <p:cNvPr id="51" name="Content Placeholder 4">
            <a:extLst>
              <a:ext uri="{FF2B5EF4-FFF2-40B4-BE49-F238E27FC236}">
                <a16:creationId xmlns:a16="http://schemas.microsoft.com/office/drawing/2014/main" id="{94F8B28A-A03C-913D-351A-97D54DE6D5A5}"/>
              </a:ext>
            </a:extLst>
          </p:cNvPr>
          <p:cNvPicPr>
            <a:picLocks noChangeAspect="1"/>
          </p:cNvPicPr>
          <p:nvPr/>
        </p:nvPicPr>
        <p:blipFill rotWithShape="1">
          <a:blip r:embed="rId4"/>
          <a:srcRect l="4952" t="6679" r="10267" b="6847"/>
          <a:stretch/>
        </p:blipFill>
        <p:spPr>
          <a:xfrm>
            <a:off x="6818340" y="3024939"/>
            <a:ext cx="436414" cy="313322"/>
          </a:xfrm>
          <a:prstGeom prst="rect">
            <a:avLst/>
          </a:prstGeom>
          <a:effectLst>
            <a:outerShdw blurRad="50800" dist="38100" dir="8100000" algn="tr" rotWithShape="0">
              <a:prstClr val="black">
                <a:alpha val="40000"/>
              </a:prstClr>
            </a:outerShdw>
          </a:effectLst>
        </p:spPr>
      </p:pic>
      <p:sp>
        <p:nvSpPr>
          <p:cNvPr id="52" name="TextBox 51">
            <a:extLst>
              <a:ext uri="{FF2B5EF4-FFF2-40B4-BE49-F238E27FC236}">
                <a16:creationId xmlns:a16="http://schemas.microsoft.com/office/drawing/2014/main" id="{5CEB5D4F-495D-0CB3-C803-7087057733F3}"/>
              </a:ext>
            </a:extLst>
          </p:cNvPr>
          <p:cNvSpPr txBox="1"/>
          <p:nvPr/>
        </p:nvSpPr>
        <p:spPr>
          <a:xfrm>
            <a:off x="6818340" y="3721027"/>
            <a:ext cx="1370079" cy="369332"/>
          </a:xfrm>
          <a:prstGeom prst="rect">
            <a:avLst/>
          </a:prstGeom>
          <a:noFill/>
        </p:spPr>
        <p:txBody>
          <a:bodyPr wrap="square" rtlCol="0">
            <a:spAutoFit/>
          </a:bodyPr>
          <a:lstStyle/>
          <a:p>
            <a:r>
              <a:rPr lang="en-US" dirty="0">
                <a:solidFill>
                  <a:schemeClr val="accent1"/>
                </a:solidFill>
              </a:rPr>
              <a:t>10 people</a:t>
            </a:r>
          </a:p>
        </p:txBody>
      </p:sp>
      <p:sp>
        <p:nvSpPr>
          <p:cNvPr id="53" name="TextBox 52">
            <a:extLst>
              <a:ext uri="{FF2B5EF4-FFF2-40B4-BE49-F238E27FC236}">
                <a16:creationId xmlns:a16="http://schemas.microsoft.com/office/drawing/2014/main" id="{298D608F-6592-C79C-B6DC-D8BED15C4B89}"/>
              </a:ext>
            </a:extLst>
          </p:cNvPr>
          <p:cNvSpPr txBox="1"/>
          <p:nvPr/>
        </p:nvSpPr>
        <p:spPr>
          <a:xfrm>
            <a:off x="6877222" y="4633246"/>
            <a:ext cx="626157" cy="523220"/>
          </a:xfrm>
          <a:prstGeom prst="rect">
            <a:avLst/>
          </a:prstGeom>
          <a:noFill/>
        </p:spPr>
        <p:txBody>
          <a:bodyPr wrap="square" rtlCol="0">
            <a:spAutoFit/>
          </a:bodyPr>
          <a:lstStyle/>
          <a:p>
            <a:r>
              <a:rPr lang="en-US" sz="2800" dirty="0"/>
              <a:t>$2</a:t>
            </a:r>
          </a:p>
        </p:txBody>
      </p:sp>
      <p:sp>
        <p:nvSpPr>
          <p:cNvPr id="54" name="TextBox 53">
            <a:extLst>
              <a:ext uri="{FF2B5EF4-FFF2-40B4-BE49-F238E27FC236}">
                <a16:creationId xmlns:a16="http://schemas.microsoft.com/office/drawing/2014/main" id="{FF2C6915-2E95-7C95-5EE5-A1D9C3C27CD6}"/>
              </a:ext>
            </a:extLst>
          </p:cNvPr>
          <p:cNvSpPr txBox="1"/>
          <p:nvPr/>
        </p:nvSpPr>
        <p:spPr>
          <a:xfrm>
            <a:off x="6818189" y="5464243"/>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grpSp>
        <p:nvGrpSpPr>
          <p:cNvPr id="72" name="Group 71">
            <a:extLst>
              <a:ext uri="{FF2B5EF4-FFF2-40B4-BE49-F238E27FC236}">
                <a16:creationId xmlns:a16="http://schemas.microsoft.com/office/drawing/2014/main" id="{95C0579B-6A38-899B-906B-4E8713658D94}"/>
              </a:ext>
            </a:extLst>
          </p:cNvPr>
          <p:cNvGrpSpPr/>
          <p:nvPr/>
        </p:nvGrpSpPr>
        <p:grpSpPr>
          <a:xfrm>
            <a:off x="4948176" y="1468011"/>
            <a:ext cx="3447551" cy="5093127"/>
            <a:chOff x="4948176" y="1468011"/>
            <a:chExt cx="3447551" cy="5093127"/>
          </a:xfrm>
        </p:grpSpPr>
        <p:sp>
          <p:nvSpPr>
            <p:cNvPr id="60" name="Rounded Rectangle 59">
              <a:extLst>
                <a:ext uri="{FF2B5EF4-FFF2-40B4-BE49-F238E27FC236}">
                  <a16:creationId xmlns:a16="http://schemas.microsoft.com/office/drawing/2014/main" id="{D1C0DA4E-2D82-9107-B9CF-375AAE36ABD2}"/>
                </a:ext>
              </a:extLst>
            </p:cNvPr>
            <p:cNvSpPr/>
            <p:nvPr/>
          </p:nvSpPr>
          <p:spPr>
            <a:xfrm>
              <a:off x="5173477" y="2268538"/>
              <a:ext cx="2702603" cy="429260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13F43679-A1C8-AFF0-B526-1E17CC6D3913}"/>
                </a:ext>
              </a:extLst>
            </p:cNvPr>
            <p:cNvSpPr txBox="1"/>
            <p:nvPr/>
          </p:nvSpPr>
          <p:spPr>
            <a:xfrm>
              <a:off x="4948176" y="1468011"/>
              <a:ext cx="3447551" cy="707886"/>
            </a:xfrm>
            <a:prstGeom prst="rect">
              <a:avLst/>
            </a:prstGeom>
            <a:noFill/>
          </p:spPr>
          <p:txBody>
            <a:bodyPr wrap="square" rtlCol="0">
              <a:spAutoFit/>
            </a:bodyPr>
            <a:lstStyle/>
            <a:p>
              <a:pPr algn="ctr"/>
              <a:r>
                <a:rPr lang="en-US" sz="2000" dirty="0">
                  <a:solidFill>
                    <a:schemeClr val="accent2"/>
                  </a:solidFill>
                </a:rPr>
                <a:t>Added these 20 people...but we don’t know that!</a:t>
              </a:r>
            </a:p>
          </p:txBody>
        </p:sp>
      </p:grpSp>
      <p:pic>
        <p:nvPicPr>
          <p:cNvPr id="62" name="Picture 61">
            <a:extLst>
              <a:ext uri="{FF2B5EF4-FFF2-40B4-BE49-F238E27FC236}">
                <a16:creationId xmlns:a16="http://schemas.microsoft.com/office/drawing/2014/main" id="{77D770A0-9F17-6746-4FB4-7D8B33CF86C8}"/>
              </a:ext>
            </a:extLst>
          </p:cNvPr>
          <p:cNvPicPr>
            <a:picLocks noChangeAspect="1"/>
          </p:cNvPicPr>
          <p:nvPr/>
        </p:nvPicPr>
        <p:blipFill>
          <a:blip r:embed="rId2"/>
          <a:stretch>
            <a:fillRect/>
          </a:stretch>
        </p:blipFill>
        <p:spPr>
          <a:xfrm>
            <a:off x="5545686" y="2622775"/>
            <a:ext cx="714523" cy="1078853"/>
          </a:xfrm>
          <a:prstGeom prst="rect">
            <a:avLst/>
          </a:prstGeom>
        </p:spPr>
      </p:pic>
      <p:sp>
        <p:nvSpPr>
          <p:cNvPr id="63" name="TextBox 62">
            <a:extLst>
              <a:ext uri="{FF2B5EF4-FFF2-40B4-BE49-F238E27FC236}">
                <a16:creationId xmlns:a16="http://schemas.microsoft.com/office/drawing/2014/main" id="{CE1DA577-F881-9405-8353-78C97B9EE27B}"/>
              </a:ext>
            </a:extLst>
          </p:cNvPr>
          <p:cNvSpPr txBox="1"/>
          <p:nvPr/>
        </p:nvSpPr>
        <p:spPr>
          <a:xfrm>
            <a:off x="5327479" y="3701628"/>
            <a:ext cx="1370079" cy="369332"/>
          </a:xfrm>
          <a:prstGeom prst="rect">
            <a:avLst/>
          </a:prstGeom>
          <a:noFill/>
        </p:spPr>
        <p:txBody>
          <a:bodyPr wrap="square" rtlCol="0">
            <a:spAutoFit/>
          </a:bodyPr>
          <a:lstStyle/>
          <a:p>
            <a:r>
              <a:rPr lang="en-US" dirty="0">
                <a:solidFill>
                  <a:schemeClr val="accent1"/>
                </a:solidFill>
              </a:rPr>
              <a:t>10 people</a:t>
            </a:r>
          </a:p>
        </p:txBody>
      </p:sp>
      <p:sp>
        <p:nvSpPr>
          <p:cNvPr id="64" name="TextBox 63">
            <a:extLst>
              <a:ext uri="{FF2B5EF4-FFF2-40B4-BE49-F238E27FC236}">
                <a16:creationId xmlns:a16="http://schemas.microsoft.com/office/drawing/2014/main" id="{3332B51A-C676-AA63-00ED-6EFE2B51296C}"/>
              </a:ext>
            </a:extLst>
          </p:cNvPr>
          <p:cNvSpPr txBox="1"/>
          <p:nvPr/>
        </p:nvSpPr>
        <p:spPr>
          <a:xfrm>
            <a:off x="5386361" y="5473022"/>
            <a:ext cx="738697" cy="523220"/>
          </a:xfrm>
          <a:prstGeom prst="rect">
            <a:avLst/>
          </a:prstGeom>
          <a:noFill/>
        </p:spPr>
        <p:txBody>
          <a:bodyPr wrap="square" rtlCol="0">
            <a:spAutoFit/>
          </a:bodyPr>
          <a:lstStyle/>
          <a:p>
            <a:r>
              <a:rPr lang="en-US" sz="2800" dirty="0"/>
              <a:t>$11</a:t>
            </a:r>
          </a:p>
        </p:txBody>
      </p:sp>
      <p:sp>
        <p:nvSpPr>
          <p:cNvPr id="65" name="TextBox 64">
            <a:extLst>
              <a:ext uri="{FF2B5EF4-FFF2-40B4-BE49-F238E27FC236}">
                <a16:creationId xmlns:a16="http://schemas.microsoft.com/office/drawing/2014/main" id="{B968AF7E-9AB2-FB96-25D9-E317294106B6}"/>
              </a:ext>
            </a:extLst>
          </p:cNvPr>
          <p:cNvSpPr txBox="1"/>
          <p:nvPr/>
        </p:nvSpPr>
        <p:spPr>
          <a:xfrm>
            <a:off x="5386361" y="4654288"/>
            <a:ext cx="738697" cy="523220"/>
          </a:xfrm>
          <a:prstGeom prst="rect">
            <a:avLst/>
          </a:prstGeom>
          <a:noFill/>
        </p:spPr>
        <p:txBody>
          <a:bodyPr wrap="square" rtlCol="0">
            <a:spAutoFit/>
          </a:bodyPr>
          <a:lstStyle/>
          <a:p>
            <a:r>
              <a:rPr lang="en-US" sz="2800" b="1" dirty="0">
                <a:solidFill>
                  <a:srgbClr val="FF0000"/>
                </a:solidFill>
              </a:rPr>
              <a:t>???</a:t>
            </a:r>
            <a:endParaRPr lang="en-US" sz="2000" b="1" dirty="0">
              <a:solidFill>
                <a:srgbClr val="FF0000"/>
              </a:solidFill>
            </a:endParaRPr>
          </a:p>
        </p:txBody>
      </p:sp>
      <p:pic>
        <p:nvPicPr>
          <p:cNvPr id="66" name="Picture 65" descr="Page 12 | Mortarboard Cap Images - Free Download on Freepik">
            <a:extLst>
              <a:ext uri="{FF2B5EF4-FFF2-40B4-BE49-F238E27FC236}">
                <a16:creationId xmlns:a16="http://schemas.microsoft.com/office/drawing/2014/main" id="{DE904AEF-8540-A299-F026-901E1AA12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5807047" y="2596812"/>
            <a:ext cx="345869" cy="344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48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C2B47-1F99-B6DD-5152-323998EFED06}"/>
              </a:ext>
            </a:extLst>
          </p:cNvPr>
          <p:cNvSpPr>
            <a:spLocks noGrp="1"/>
          </p:cNvSpPr>
          <p:nvPr>
            <p:ph type="title"/>
          </p:nvPr>
        </p:nvSpPr>
        <p:spPr>
          <a:xfrm>
            <a:off x="69679" y="-325750"/>
            <a:ext cx="10515600" cy="1325563"/>
          </a:xfrm>
        </p:spPr>
        <p:txBody>
          <a:bodyPr/>
          <a:lstStyle/>
          <a:p>
            <a:r>
              <a:rPr lang="en-US" dirty="0"/>
              <a:t>Let’s do the same thing...</a:t>
            </a:r>
          </a:p>
        </p:txBody>
      </p:sp>
      <p:grpSp>
        <p:nvGrpSpPr>
          <p:cNvPr id="3" name="Group 2">
            <a:extLst>
              <a:ext uri="{FF2B5EF4-FFF2-40B4-BE49-F238E27FC236}">
                <a16:creationId xmlns:a16="http://schemas.microsoft.com/office/drawing/2014/main" id="{2AC67568-C870-285A-DA66-27488E480A31}"/>
              </a:ext>
            </a:extLst>
          </p:cNvPr>
          <p:cNvGrpSpPr/>
          <p:nvPr/>
        </p:nvGrpSpPr>
        <p:grpSpPr>
          <a:xfrm>
            <a:off x="1179344" y="3833791"/>
            <a:ext cx="9833312" cy="2836117"/>
            <a:chOff x="232926" y="2585564"/>
            <a:chExt cx="11957824" cy="3448867"/>
          </a:xfrm>
        </p:grpSpPr>
        <p:pic>
          <p:nvPicPr>
            <p:cNvPr id="4" name="Picture 3">
              <a:extLst>
                <a:ext uri="{FF2B5EF4-FFF2-40B4-BE49-F238E27FC236}">
                  <a16:creationId xmlns:a16="http://schemas.microsoft.com/office/drawing/2014/main" id="{9FDBF2FE-F75E-58AB-7963-FBBE5EC70B70}"/>
                </a:ext>
              </a:extLst>
            </p:cNvPr>
            <p:cNvPicPr>
              <a:picLocks noChangeAspect="1"/>
            </p:cNvPicPr>
            <p:nvPr/>
          </p:nvPicPr>
          <p:blipFill>
            <a:blip r:embed="rId2"/>
            <a:stretch>
              <a:fillRect/>
            </a:stretch>
          </p:blipFill>
          <p:spPr>
            <a:xfrm>
              <a:off x="1662766" y="2631732"/>
              <a:ext cx="714523" cy="1078853"/>
            </a:xfrm>
            <a:prstGeom prst="rect">
              <a:avLst/>
            </a:prstGeom>
          </p:spPr>
        </p:pic>
        <p:pic>
          <p:nvPicPr>
            <p:cNvPr id="5" name="Picture 4" descr="Page 12 | Mortarboard Cap Images - Free Download on Freepik">
              <a:extLst>
                <a:ext uri="{FF2B5EF4-FFF2-40B4-BE49-F238E27FC236}">
                  <a16:creationId xmlns:a16="http://schemas.microsoft.com/office/drawing/2014/main" id="{7FA68AC8-DB46-B035-C871-CCD752C5F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1928506" y="2600023"/>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a:extLst>
                <a:ext uri="{FF2B5EF4-FFF2-40B4-BE49-F238E27FC236}">
                  <a16:creationId xmlns:a16="http://schemas.microsoft.com/office/drawing/2014/main" id="{3B3BB37D-5C16-EB36-0001-60F6FE7526F8}"/>
                </a:ext>
              </a:extLst>
            </p:cNvPr>
            <p:cNvPicPr>
              <a:picLocks noChangeAspect="1"/>
            </p:cNvPicPr>
            <p:nvPr/>
          </p:nvPicPr>
          <p:blipFill rotWithShape="1">
            <a:blip r:embed="rId4"/>
            <a:srcRect l="4952" t="6679" r="10267" b="6847"/>
            <a:stretch/>
          </p:blipFill>
          <p:spPr>
            <a:xfrm>
              <a:off x="1444559" y="3014497"/>
              <a:ext cx="436414" cy="313322"/>
            </a:xfrm>
            <a:prstGeom prst="rect">
              <a:avLst/>
            </a:prstGeom>
            <a:effectLst>
              <a:outerShdw blurRad="50800" dist="38100" dir="8100000" algn="tr" rotWithShape="0">
                <a:prstClr val="black">
                  <a:alpha val="40000"/>
                </a:prstClr>
              </a:outerShdw>
            </a:effectLst>
          </p:spPr>
        </p:pic>
        <p:pic>
          <p:nvPicPr>
            <p:cNvPr id="7" name="Picture 2" descr="Money Stack | Totally Accurate BattleGrounds Wiki | Fandom">
              <a:extLst>
                <a:ext uri="{FF2B5EF4-FFF2-40B4-BE49-F238E27FC236}">
                  <a16:creationId xmlns:a16="http://schemas.microsoft.com/office/drawing/2014/main" id="{5D2DF350-9813-8157-E45A-CF37720436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04" y="4531857"/>
              <a:ext cx="587696" cy="5848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oney Stack | Totally Accurate BattleGrounds Wiki | Fandom">
              <a:extLst>
                <a:ext uri="{FF2B5EF4-FFF2-40B4-BE49-F238E27FC236}">
                  <a16:creationId xmlns:a16="http://schemas.microsoft.com/office/drawing/2014/main" id="{29D966A5-B126-F900-B027-53F210F14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926" y="5407633"/>
              <a:ext cx="587696" cy="5848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age 12 | Mortarboard Cap Images - Free Download on Freepik">
              <a:extLst>
                <a:ext uri="{FF2B5EF4-FFF2-40B4-BE49-F238E27FC236}">
                  <a16:creationId xmlns:a16="http://schemas.microsoft.com/office/drawing/2014/main" id="{A886A3A9-0302-CEFE-D3A0-7930064C5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586266" y="5407633"/>
              <a:ext cx="316779" cy="3152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FED2206-5075-22B7-4549-AAA89BB5F088}"/>
                </a:ext>
              </a:extLst>
            </p:cNvPr>
            <p:cNvSpPr txBox="1"/>
            <p:nvPr/>
          </p:nvSpPr>
          <p:spPr>
            <a:xfrm>
              <a:off x="1532655" y="5444566"/>
              <a:ext cx="1753964" cy="461665"/>
            </a:xfrm>
            <a:prstGeom prst="rect">
              <a:avLst/>
            </a:prstGeom>
            <a:noFill/>
          </p:spPr>
          <p:txBody>
            <a:bodyPr wrap="square" rtlCol="0">
              <a:spAutoFit/>
            </a:bodyPr>
            <a:lstStyle/>
            <a:p>
              <a:r>
                <a:rPr lang="en-US" sz="2400" dirty="0"/>
                <a:t>$5</a:t>
              </a:r>
            </a:p>
          </p:txBody>
        </p:sp>
        <p:sp>
          <p:nvSpPr>
            <p:cNvPr id="11" name="TextBox 10">
              <a:extLst>
                <a:ext uri="{FF2B5EF4-FFF2-40B4-BE49-F238E27FC236}">
                  <a16:creationId xmlns:a16="http://schemas.microsoft.com/office/drawing/2014/main" id="{E34D49C2-BD1B-6671-4AFE-AFA0781303F3}"/>
                </a:ext>
              </a:extLst>
            </p:cNvPr>
            <p:cNvSpPr txBox="1"/>
            <p:nvPr/>
          </p:nvSpPr>
          <p:spPr>
            <a:xfrm>
              <a:off x="1511624" y="4600135"/>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sp>
          <p:nvSpPr>
            <p:cNvPr id="12" name="TextBox 11">
              <a:extLst>
                <a:ext uri="{FF2B5EF4-FFF2-40B4-BE49-F238E27FC236}">
                  <a16:creationId xmlns:a16="http://schemas.microsoft.com/office/drawing/2014/main" id="{7E410CCE-8503-536B-DD32-FE1553C0B1BD}"/>
                </a:ext>
              </a:extLst>
            </p:cNvPr>
            <p:cNvSpPr txBox="1"/>
            <p:nvPr/>
          </p:nvSpPr>
          <p:spPr>
            <a:xfrm>
              <a:off x="1444559" y="3710585"/>
              <a:ext cx="1370079" cy="338554"/>
            </a:xfrm>
            <a:prstGeom prst="rect">
              <a:avLst/>
            </a:prstGeom>
            <a:noFill/>
          </p:spPr>
          <p:txBody>
            <a:bodyPr wrap="square" rtlCol="0">
              <a:spAutoFit/>
            </a:bodyPr>
            <a:lstStyle/>
            <a:p>
              <a:r>
                <a:rPr lang="en-US" sz="1600" dirty="0">
                  <a:solidFill>
                    <a:schemeClr val="accent1"/>
                  </a:solidFill>
                </a:rPr>
                <a:t>20 people</a:t>
              </a:r>
            </a:p>
          </p:txBody>
        </p:sp>
        <p:pic>
          <p:nvPicPr>
            <p:cNvPr id="13" name="Picture 12">
              <a:extLst>
                <a:ext uri="{FF2B5EF4-FFF2-40B4-BE49-F238E27FC236}">
                  <a16:creationId xmlns:a16="http://schemas.microsoft.com/office/drawing/2014/main" id="{59A3D47C-090E-C10B-10E2-91C21DD13A89}"/>
                </a:ext>
              </a:extLst>
            </p:cNvPr>
            <p:cNvPicPr>
              <a:picLocks noChangeAspect="1"/>
            </p:cNvPicPr>
            <p:nvPr/>
          </p:nvPicPr>
          <p:blipFill>
            <a:blip r:embed="rId2"/>
            <a:stretch>
              <a:fillRect/>
            </a:stretch>
          </p:blipFill>
          <p:spPr>
            <a:xfrm>
              <a:off x="2936725" y="2631731"/>
              <a:ext cx="714523" cy="1078853"/>
            </a:xfrm>
            <a:prstGeom prst="rect">
              <a:avLst/>
            </a:prstGeom>
          </p:spPr>
        </p:pic>
        <p:pic>
          <p:nvPicPr>
            <p:cNvPr id="14" name="Picture 13" descr="Page 12 | Mortarboard Cap Images - Free Download on Freepik">
              <a:extLst>
                <a:ext uri="{FF2B5EF4-FFF2-40B4-BE49-F238E27FC236}">
                  <a16:creationId xmlns:a16="http://schemas.microsoft.com/office/drawing/2014/main" id="{4D4BE9ED-1C74-78B3-2B3C-A13E8BF152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3202465" y="2600022"/>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4">
              <a:extLst>
                <a:ext uri="{FF2B5EF4-FFF2-40B4-BE49-F238E27FC236}">
                  <a16:creationId xmlns:a16="http://schemas.microsoft.com/office/drawing/2014/main" id="{E9B270DB-0A2F-BEEE-0D30-135737F9BC9A}"/>
                </a:ext>
              </a:extLst>
            </p:cNvPr>
            <p:cNvPicPr>
              <a:picLocks noChangeAspect="1"/>
            </p:cNvPicPr>
            <p:nvPr/>
          </p:nvPicPr>
          <p:blipFill rotWithShape="1">
            <a:blip r:embed="rId4"/>
            <a:srcRect l="4952" t="6679" r="10267" b="6847"/>
            <a:stretch/>
          </p:blipFill>
          <p:spPr>
            <a:xfrm>
              <a:off x="2718518" y="3014496"/>
              <a:ext cx="436414" cy="313322"/>
            </a:xfrm>
            <a:prstGeom prst="rect">
              <a:avLst/>
            </a:prstGeom>
            <a:effectLst>
              <a:outerShdw blurRad="50800" dist="38100" dir="8100000" algn="tr" rotWithShape="0">
                <a:prstClr val="black">
                  <a:alpha val="40000"/>
                </a:prstClr>
              </a:outerShdw>
            </a:effectLst>
          </p:spPr>
        </p:pic>
        <p:sp>
          <p:nvSpPr>
            <p:cNvPr id="16" name="TextBox 15">
              <a:extLst>
                <a:ext uri="{FF2B5EF4-FFF2-40B4-BE49-F238E27FC236}">
                  <a16:creationId xmlns:a16="http://schemas.microsoft.com/office/drawing/2014/main" id="{EAF6CA64-55A0-A412-775A-2D1A36F533DA}"/>
                </a:ext>
              </a:extLst>
            </p:cNvPr>
            <p:cNvSpPr txBox="1"/>
            <p:nvPr/>
          </p:nvSpPr>
          <p:spPr>
            <a:xfrm>
              <a:off x="2718518" y="3710584"/>
              <a:ext cx="1370079" cy="338554"/>
            </a:xfrm>
            <a:prstGeom prst="rect">
              <a:avLst/>
            </a:prstGeom>
            <a:noFill/>
          </p:spPr>
          <p:txBody>
            <a:bodyPr wrap="square" rtlCol="0">
              <a:spAutoFit/>
            </a:bodyPr>
            <a:lstStyle/>
            <a:p>
              <a:r>
                <a:rPr lang="en-US" sz="1600" dirty="0">
                  <a:solidFill>
                    <a:schemeClr val="accent1"/>
                  </a:solidFill>
                </a:rPr>
                <a:t>15 people</a:t>
              </a:r>
            </a:p>
          </p:txBody>
        </p:sp>
        <p:sp>
          <p:nvSpPr>
            <p:cNvPr id="17" name="TextBox 16">
              <a:extLst>
                <a:ext uri="{FF2B5EF4-FFF2-40B4-BE49-F238E27FC236}">
                  <a16:creationId xmlns:a16="http://schemas.microsoft.com/office/drawing/2014/main" id="{C4787BC0-687A-20F4-CCD3-28C33AA034D3}"/>
                </a:ext>
              </a:extLst>
            </p:cNvPr>
            <p:cNvSpPr txBox="1"/>
            <p:nvPr/>
          </p:nvSpPr>
          <p:spPr>
            <a:xfrm>
              <a:off x="2774799" y="5440040"/>
              <a:ext cx="626157" cy="461665"/>
            </a:xfrm>
            <a:prstGeom prst="rect">
              <a:avLst/>
            </a:prstGeom>
            <a:noFill/>
          </p:spPr>
          <p:txBody>
            <a:bodyPr wrap="square" rtlCol="0">
              <a:spAutoFit/>
            </a:bodyPr>
            <a:lstStyle/>
            <a:p>
              <a:r>
                <a:rPr lang="en-US" sz="2400" dirty="0"/>
                <a:t>$8</a:t>
              </a:r>
            </a:p>
          </p:txBody>
        </p:sp>
        <p:sp>
          <p:nvSpPr>
            <p:cNvPr id="18" name="TextBox 17">
              <a:extLst>
                <a:ext uri="{FF2B5EF4-FFF2-40B4-BE49-F238E27FC236}">
                  <a16:creationId xmlns:a16="http://schemas.microsoft.com/office/drawing/2014/main" id="{AC3C9837-B656-5893-D692-F1D20F05A537}"/>
                </a:ext>
              </a:extLst>
            </p:cNvPr>
            <p:cNvSpPr txBox="1"/>
            <p:nvPr/>
          </p:nvSpPr>
          <p:spPr>
            <a:xfrm>
              <a:off x="2753235" y="4595609"/>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pic>
          <p:nvPicPr>
            <p:cNvPr id="19" name="Picture 18">
              <a:extLst>
                <a:ext uri="{FF2B5EF4-FFF2-40B4-BE49-F238E27FC236}">
                  <a16:creationId xmlns:a16="http://schemas.microsoft.com/office/drawing/2014/main" id="{12E18A49-939C-0679-44CE-5335F39C198B}"/>
                </a:ext>
              </a:extLst>
            </p:cNvPr>
            <p:cNvPicPr>
              <a:picLocks noChangeAspect="1"/>
            </p:cNvPicPr>
            <p:nvPr/>
          </p:nvPicPr>
          <p:blipFill>
            <a:blip r:embed="rId2"/>
            <a:stretch>
              <a:fillRect/>
            </a:stretch>
          </p:blipFill>
          <p:spPr>
            <a:xfrm>
              <a:off x="4164490" y="2631731"/>
              <a:ext cx="714523" cy="1078853"/>
            </a:xfrm>
            <a:prstGeom prst="rect">
              <a:avLst/>
            </a:prstGeom>
          </p:spPr>
        </p:pic>
        <p:pic>
          <p:nvPicPr>
            <p:cNvPr id="20" name="Picture 19" descr="Page 12 | Mortarboard Cap Images - Free Download on Freepik">
              <a:extLst>
                <a:ext uri="{FF2B5EF4-FFF2-40B4-BE49-F238E27FC236}">
                  <a16:creationId xmlns:a16="http://schemas.microsoft.com/office/drawing/2014/main" id="{F296CBE5-5043-3C56-588C-6663134B6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4430230" y="2600022"/>
              <a:ext cx="345869" cy="34417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4F772D1-8E02-EFCE-7C01-E70FDAE4B8E3}"/>
                </a:ext>
              </a:extLst>
            </p:cNvPr>
            <p:cNvSpPr txBox="1"/>
            <p:nvPr/>
          </p:nvSpPr>
          <p:spPr>
            <a:xfrm>
              <a:off x="3946283" y="3710584"/>
              <a:ext cx="1370079" cy="338554"/>
            </a:xfrm>
            <a:prstGeom prst="rect">
              <a:avLst/>
            </a:prstGeom>
            <a:noFill/>
          </p:spPr>
          <p:txBody>
            <a:bodyPr wrap="square" rtlCol="0">
              <a:spAutoFit/>
            </a:bodyPr>
            <a:lstStyle/>
            <a:p>
              <a:r>
                <a:rPr lang="en-US" sz="1600" dirty="0">
                  <a:solidFill>
                    <a:schemeClr val="accent1"/>
                  </a:solidFill>
                </a:rPr>
                <a:t>15 people</a:t>
              </a:r>
            </a:p>
          </p:txBody>
        </p:sp>
        <p:sp>
          <p:nvSpPr>
            <p:cNvPr id="22" name="TextBox 21">
              <a:extLst>
                <a:ext uri="{FF2B5EF4-FFF2-40B4-BE49-F238E27FC236}">
                  <a16:creationId xmlns:a16="http://schemas.microsoft.com/office/drawing/2014/main" id="{2E22C363-B8ED-434E-6FEA-BAD91E3D7F4F}"/>
                </a:ext>
              </a:extLst>
            </p:cNvPr>
            <p:cNvSpPr txBox="1"/>
            <p:nvPr/>
          </p:nvSpPr>
          <p:spPr>
            <a:xfrm>
              <a:off x="4144909" y="5440040"/>
              <a:ext cx="1753964" cy="461665"/>
            </a:xfrm>
            <a:prstGeom prst="rect">
              <a:avLst/>
            </a:prstGeom>
            <a:noFill/>
          </p:spPr>
          <p:txBody>
            <a:bodyPr wrap="square" rtlCol="0">
              <a:spAutoFit/>
            </a:bodyPr>
            <a:lstStyle/>
            <a:p>
              <a:r>
                <a:rPr lang="en-US" sz="2400" dirty="0"/>
                <a:t>$8</a:t>
              </a:r>
            </a:p>
          </p:txBody>
        </p:sp>
        <p:sp>
          <p:nvSpPr>
            <p:cNvPr id="23" name="TextBox 22">
              <a:extLst>
                <a:ext uri="{FF2B5EF4-FFF2-40B4-BE49-F238E27FC236}">
                  <a16:creationId xmlns:a16="http://schemas.microsoft.com/office/drawing/2014/main" id="{B0E1E56F-A9B9-F47D-DF72-8D7D3A9FA2B6}"/>
                </a:ext>
              </a:extLst>
            </p:cNvPr>
            <p:cNvSpPr txBox="1"/>
            <p:nvPr/>
          </p:nvSpPr>
          <p:spPr>
            <a:xfrm>
              <a:off x="4123878" y="4595609"/>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pic>
          <p:nvPicPr>
            <p:cNvPr id="24" name="Picture 23">
              <a:extLst>
                <a:ext uri="{FF2B5EF4-FFF2-40B4-BE49-F238E27FC236}">
                  <a16:creationId xmlns:a16="http://schemas.microsoft.com/office/drawing/2014/main" id="{1C086D8B-67A6-EE3B-A034-9487AFE9EB94}"/>
                </a:ext>
              </a:extLst>
            </p:cNvPr>
            <p:cNvPicPr>
              <a:picLocks noChangeAspect="1"/>
            </p:cNvPicPr>
            <p:nvPr/>
          </p:nvPicPr>
          <p:blipFill>
            <a:blip r:embed="rId2"/>
            <a:stretch>
              <a:fillRect/>
            </a:stretch>
          </p:blipFill>
          <p:spPr>
            <a:xfrm>
              <a:off x="8402821" y="2585564"/>
              <a:ext cx="714523" cy="1078853"/>
            </a:xfrm>
            <a:prstGeom prst="rect">
              <a:avLst/>
            </a:prstGeom>
          </p:spPr>
        </p:pic>
        <p:pic>
          <p:nvPicPr>
            <p:cNvPr id="25" name="Content Placeholder 4">
              <a:extLst>
                <a:ext uri="{FF2B5EF4-FFF2-40B4-BE49-F238E27FC236}">
                  <a16:creationId xmlns:a16="http://schemas.microsoft.com/office/drawing/2014/main" id="{CB8D859A-2122-BEC0-491F-0C3728C5483A}"/>
                </a:ext>
              </a:extLst>
            </p:cNvPr>
            <p:cNvPicPr>
              <a:picLocks noChangeAspect="1"/>
            </p:cNvPicPr>
            <p:nvPr/>
          </p:nvPicPr>
          <p:blipFill rotWithShape="1">
            <a:blip r:embed="rId4"/>
            <a:srcRect l="4952" t="6679" r="10267" b="6847"/>
            <a:stretch/>
          </p:blipFill>
          <p:spPr>
            <a:xfrm>
              <a:off x="8184614" y="2968329"/>
              <a:ext cx="436414" cy="313322"/>
            </a:xfrm>
            <a:prstGeom prst="rect">
              <a:avLst/>
            </a:prstGeom>
            <a:effectLst>
              <a:outerShdw blurRad="50800" dist="38100" dir="8100000" algn="tr" rotWithShape="0">
                <a:prstClr val="black">
                  <a:alpha val="40000"/>
                </a:prstClr>
              </a:outerShdw>
            </a:effectLst>
          </p:spPr>
        </p:pic>
        <p:sp>
          <p:nvSpPr>
            <p:cNvPr id="26" name="TextBox 25">
              <a:extLst>
                <a:ext uri="{FF2B5EF4-FFF2-40B4-BE49-F238E27FC236}">
                  <a16:creationId xmlns:a16="http://schemas.microsoft.com/office/drawing/2014/main" id="{4D02AD1A-1193-560B-BE21-A726C826F1AF}"/>
                </a:ext>
              </a:extLst>
            </p:cNvPr>
            <p:cNvSpPr txBox="1"/>
            <p:nvPr/>
          </p:nvSpPr>
          <p:spPr>
            <a:xfrm>
              <a:off x="8184614" y="3664417"/>
              <a:ext cx="1370079" cy="338554"/>
            </a:xfrm>
            <a:prstGeom prst="rect">
              <a:avLst/>
            </a:prstGeom>
            <a:noFill/>
          </p:spPr>
          <p:txBody>
            <a:bodyPr wrap="square" rtlCol="0">
              <a:spAutoFit/>
            </a:bodyPr>
            <a:lstStyle/>
            <a:p>
              <a:r>
                <a:rPr lang="en-US" sz="1600" dirty="0">
                  <a:solidFill>
                    <a:schemeClr val="accent1"/>
                  </a:solidFill>
                </a:rPr>
                <a:t>15 people</a:t>
              </a:r>
            </a:p>
          </p:txBody>
        </p:sp>
        <p:sp>
          <p:nvSpPr>
            <p:cNvPr id="27" name="TextBox 26">
              <a:extLst>
                <a:ext uri="{FF2B5EF4-FFF2-40B4-BE49-F238E27FC236}">
                  <a16:creationId xmlns:a16="http://schemas.microsoft.com/office/drawing/2014/main" id="{9CDB0D71-7ACB-64C8-2FF1-9DE1804F713D}"/>
                </a:ext>
              </a:extLst>
            </p:cNvPr>
            <p:cNvSpPr txBox="1"/>
            <p:nvPr/>
          </p:nvSpPr>
          <p:spPr>
            <a:xfrm>
              <a:off x="8243496" y="4576636"/>
              <a:ext cx="626157" cy="461665"/>
            </a:xfrm>
            <a:prstGeom prst="rect">
              <a:avLst/>
            </a:prstGeom>
            <a:noFill/>
          </p:spPr>
          <p:txBody>
            <a:bodyPr wrap="square" rtlCol="0">
              <a:spAutoFit/>
            </a:bodyPr>
            <a:lstStyle/>
            <a:p>
              <a:r>
                <a:rPr lang="en-US" sz="2400" dirty="0"/>
                <a:t>$2</a:t>
              </a:r>
            </a:p>
          </p:txBody>
        </p:sp>
        <p:sp>
          <p:nvSpPr>
            <p:cNvPr id="28" name="TextBox 27">
              <a:extLst>
                <a:ext uri="{FF2B5EF4-FFF2-40B4-BE49-F238E27FC236}">
                  <a16:creationId xmlns:a16="http://schemas.microsoft.com/office/drawing/2014/main" id="{F152FE65-D11B-A87C-7D21-8328A8D0BD1E}"/>
                </a:ext>
              </a:extLst>
            </p:cNvPr>
            <p:cNvSpPr txBox="1"/>
            <p:nvPr/>
          </p:nvSpPr>
          <p:spPr>
            <a:xfrm>
              <a:off x="8184463" y="5407633"/>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pic>
          <p:nvPicPr>
            <p:cNvPr id="29" name="Picture 28">
              <a:extLst>
                <a:ext uri="{FF2B5EF4-FFF2-40B4-BE49-F238E27FC236}">
                  <a16:creationId xmlns:a16="http://schemas.microsoft.com/office/drawing/2014/main" id="{20EBBFAD-4364-A395-DEC7-7114268F34F6}"/>
                </a:ext>
              </a:extLst>
            </p:cNvPr>
            <p:cNvPicPr>
              <a:picLocks noChangeAspect="1"/>
            </p:cNvPicPr>
            <p:nvPr/>
          </p:nvPicPr>
          <p:blipFill>
            <a:blip r:embed="rId2"/>
            <a:stretch>
              <a:fillRect/>
            </a:stretch>
          </p:blipFill>
          <p:spPr>
            <a:xfrm>
              <a:off x="9716958" y="2631730"/>
              <a:ext cx="714523" cy="1078853"/>
            </a:xfrm>
            <a:prstGeom prst="rect">
              <a:avLst/>
            </a:prstGeom>
          </p:spPr>
        </p:pic>
        <p:sp>
          <p:nvSpPr>
            <p:cNvPr id="30" name="TextBox 29">
              <a:extLst>
                <a:ext uri="{FF2B5EF4-FFF2-40B4-BE49-F238E27FC236}">
                  <a16:creationId xmlns:a16="http://schemas.microsoft.com/office/drawing/2014/main" id="{F07844D7-0D42-7C8C-8170-B291CC0D53F8}"/>
                </a:ext>
              </a:extLst>
            </p:cNvPr>
            <p:cNvSpPr txBox="1"/>
            <p:nvPr/>
          </p:nvSpPr>
          <p:spPr>
            <a:xfrm>
              <a:off x="9510177" y="3652764"/>
              <a:ext cx="1370079" cy="338554"/>
            </a:xfrm>
            <a:prstGeom prst="rect">
              <a:avLst/>
            </a:prstGeom>
            <a:noFill/>
          </p:spPr>
          <p:txBody>
            <a:bodyPr wrap="square" rtlCol="0">
              <a:spAutoFit/>
            </a:bodyPr>
            <a:lstStyle/>
            <a:p>
              <a:r>
                <a:rPr lang="en-US" sz="1600" dirty="0">
                  <a:solidFill>
                    <a:schemeClr val="accent1"/>
                  </a:solidFill>
                </a:rPr>
                <a:t>20 people</a:t>
              </a:r>
            </a:p>
          </p:txBody>
        </p:sp>
        <p:sp>
          <p:nvSpPr>
            <p:cNvPr id="31" name="TextBox 30">
              <a:extLst>
                <a:ext uri="{FF2B5EF4-FFF2-40B4-BE49-F238E27FC236}">
                  <a16:creationId xmlns:a16="http://schemas.microsoft.com/office/drawing/2014/main" id="{31D99EFB-4338-B374-D450-CA320591ED2B}"/>
                </a:ext>
              </a:extLst>
            </p:cNvPr>
            <p:cNvSpPr txBox="1"/>
            <p:nvPr/>
          </p:nvSpPr>
          <p:spPr>
            <a:xfrm>
              <a:off x="9640771" y="4573762"/>
              <a:ext cx="626157" cy="461665"/>
            </a:xfrm>
            <a:prstGeom prst="rect">
              <a:avLst/>
            </a:prstGeom>
            <a:noFill/>
          </p:spPr>
          <p:txBody>
            <a:bodyPr wrap="square" rtlCol="0">
              <a:spAutoFit/>
            </a:bodyPr>
            <a:lstStyle/>
            <a:p>
              <a:r>
                <a:rPr lang="en-US" sz="2400" dirty="0"/>
                <a:t>$1</a:t>
              </a:r>
            </a:p>
          </p:txBody>
        </p:sp>
        <p:sp>
          <p:nvSpPr>
            <p:cNvPr id="32" name="TextBox 31">
              <a:extLst>
                <a:ext uri="{FF2B5EF4-FFF2-40B4-BE49-F238E27FC236}">
                  <a16:creationId xmlns:a16="http://schemas.microsoft.com/office/drawing/2014/main" id="{FD2A06B1-9754-B015-9865-8174329664F8}"/>
                </a:ext>
              </a:extLst>
            </p:cNvPr>
            <p:cNvSpPr txBox="1"/>
            <p:nvPr/>
          </p:nvSpPr>
          <p:spPr>
            <a:xfrm>
              <a:off x="9581738" y="5404759"/>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pic>
          <p:nvPicPr>
            <p:cNvPr id="33" name="Picture 32">
              <a:extLst>
                <a:ext uri="{FF2B5EF4-FFF2-40B4-BE49-F238E27FC236}">
                  <a16:creationId xmlns:a16="http://schemas.microsoft.com/office/drawing/2014/main" id="{F7A85D66-722B-6284-B5BC-6D85992B2D7B}"/>
                </a:ext>
              </a:extLst>
            </p:cNvPr>
            <p:cNvPicPr>
              <a:picLocks noChangeAspect="1"/>
            </p:cNvPicPr>
            <p:nvPr/>
          </p:nvPicPr>
          <p:blipFill>
            <a:blip r:embed="rId2"/>
            <a:stretch>
              <a:fillRect/>
            </a:stretch>
          </p:blipFill>
          <p:spPr>
            <a:xfrm>
              <a:off x="11027452" y="2631730"/>
              <a:ext cx="714523" cy="1078853"/>
            </a:xfrm>
            <a:prstGeom prst="rect">
              <a:avLst/>
            </a:prstGeom>
          </p:spPr>
        </p:pic>
        <p:sp>
          <p:nvSpPr>
            <p:cNvPr id="34" name="TextBox 33">
              <a:extLst>
                <a:ext uri="{FF2B5EF4-FFF2-40B4-BE49-F238E27FC236}">
                  <a16:creationId xmlns:a16="http://schemas.microsoft.com/office/drawing/2014/main" id="{CC0F77B2-9AEE-B910-56E7-F7610088746D}"/>
                </a:ext>
              </a:extLst>
            </p:cNvPr>
            <p:cNvSpPr txBox="1"/>
            <p:nvPr/>
          </p:nvSpPr>
          <p:spPr>
            <a:xfrm>
              <a:off x="10820671" y="3652764"/>
              <a:ext cx="1370079" cy="338554"/>
            </a:xfrm>
            <a:prstGeom prst="rect">
              <a:avLst/>
            </a:prstGeom>
            <a:noFill/>
          </p:spPr>
          <p:txBody>
            <a:bodyPr wrap="square" rtlCol="0">
              <a:spAutoFit/>
            </a:bodyPr>
            <a:lstStyle/>
            <a:p>
              <a:r>
                <a:rPr lang="en-US" sz="1600" dirty="0">
                  <a:solidFill>
                    <a:schemeClr val="accent1"/>
                  </a:solidFill>
                </a:rPr>
                <a:t>15 people</a:t>
              </a:r>
            </a:p>
          </p:txBody>
        </p:sp>
        <p:sp>
          <p:nvSpPr>
            <p:cNvPr id="35" name="TextBox 34">
              <a:extLst>
                <a:ext uri="{FF2B5EF4-FFF2-40B4-BE49-F238E27FC236}">
                  <a16:creationId xmlns:a16="http://schemas.microsoft.com/office/drawing/2014/main" id="{4BF80B3F-3391-FBBA-C6E8-DD39BC1CB3F4}"/>
                </a:ext>
              </a:extLst>
            </p:cNvPr>
            <p:cNvSpPr txBox="1"/>
            <p:nvPr/>
          </p:nvSpPr>
          <p:spPr>
            <a:xfrm>
              <a:off x="10951265" y="4573762"/>
              <a:ext cx="626157" cy="461665"/>
            </a:xfrm>
            <a:prstGeom prst="rect">
              <a:avLst/>
            </a:prstGeom>
            <a:noFill/>
          </p:spPr>
          <p:txBody>
            <a:bodyPr wrap="square" rtlCol="0">
              <a:spAutoFit/>
            </a:bodyPr>
            <a:lstStyle/>
            <a:p>
              <a:r>
                <a:rPr lang="en-US" sz="2400" dirty="0"/>
                <a:t>$2</a:t>
              </a:r>
            </a:p>
          </p:txBody>
        </p:sp>
        <p:sp>
          <p:nvSpPr>
            <p:cNvPr id="36" name="TextBox 35">
              <a:extLst>
                <a:ext uri="{FF2B5EF4-FFF2-40B4-BE49-F238E27FC236}">
                  <a16:creationId xmlns:a16="http://schemas.microsoft.com/office/drawing/2014/main" id="{1573DEB5-1AED-6970-CC79-18BB4AFB7260}"/>
                </a:ext>
              </a:extLst>
            </p:cNvPr>
            <p:cNvSpPr txBox="1"/>
            <p:nvPr/>
          </p:nvSpPr>
          <p:spPr>
            <a:xfrm>
              <a:off x="10892232" y="5404759"/>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pic>
          <p:nvPicPr>
            <p:cNvPr id="50" name="Picture 49">
              <a:extLst>
                <a:ext uri="{FF2B5EF4-FFF2-40B4-BE49-F238E27FC236}">
                  <a16:creationId xmlns:a16="http://schemas.microsoft.com/office/drawing/2014/main" id="{CF2B3E1E-30EA-9AC0-BF3A-A5D1DC709940}"/>
                </a:ext>
              </a:extLst>
            </p:cNvPr>
            <p:cNvPicPr>
              <a:picLocks noChangeAspect="1"/>
            </p:cNvPicPr>
            <p:nvPr/>
          </p:nvPicPr>
          <p:blipFill>
            <a:blip r:embed="rId2"/>
            <a:stretch>
              <a:fillRect/>
            </a:stretch>
          </p:blipFill>
          <p:spPr>
            <a:xfrm>
              <a:off x="7036547" y="2642174"/>
              <a:ext cx="714523" cy="1078853"/>
            </a:xfrm>
            <a:prstGeom prst="rect">
              <a:avLst/>
            </a:prstGeom>
          </p:spPr>
        </p:pic>
        <p:pic>
          <p:nvPicPr>
            <p:cNvPr id="51" name="Content Placeholder 4">
              <a:extLst>
                <a:ext uri="{FF2B5EF4-FFF2-40B4-BE49-F238E27FC236}">
                  <a16:creationId xmlns:a16="http://schemas.microsoft.com/office/drawing/2014/main" id="{94F8B28A-A03C-913D-351A-97D54DE6D5A5}"/>
                </a:ext>
              </a:extLst>
            </p:cNvPr>
            <p:cNvPicPr>
              <a:picLocks noChangeAspect="1"/>
            </p:cNvPicPr>
            <p:nvPr/>
          </p:nvPicPr>
          <p:blipFill rotWithShape="1">
            <a:blip r:embed="rId4"/>
            <a:srcRect l="4952" t="6679" r="10267" b="6847"/>
            <a:stretch/>
          </p:blipFill>
          <p:spPr>
            <a:xfrm>
              <a:off x="6818340" y="3024939"/>
              <a:ext cx="436414" cy="313322"/>
            </a:xfrm>
            <a:prstGeom prst="rect">
              <a:avLst/>
            </a:prstGeom>
            <a:effectLst>
              <a:outerShdw blurRad="50800" dist="38100" dir="8100000" algn="tr" rotWithShape="0">
                <a:prstClr val="black">
                  <a:alpha val="40000"/>
                </a:prstClr>
              </a:outerShdw>
            </a:effectLst>
          </p:spPr>
        </p:pic>
        <p:sp>
          <p:nvSpPr>
            <p:cNvPr id="52" name="TextBox 51">
              <a:extLst>
                <a:ext uri="{FF2B5EF4-FFF2-40B4-BE49-F238E27FC236}">
                  <a16:creationId xmlns:a16="http://schemas.microsoft.com/office/drawing/2014/main" id="{5CEB5D4F-495D-0CB3-C803-7087057733F3}"/>
                </a:ext>
              </a:extLst>
            </p:cNvPr>
            <p:cNvSpPr txBox="1"/>
            <p:nvPr/>
          </p:nvSpPr>
          <p:spPr>
            <a:xfrm>
              <a:off x="6818340" y="3721027"/>
              <a:ext cx="1370079" cy="338554"/>
            </a:xfrm>
            <a:prstGeom prst="rect">
              <a:avLst/>
            </a:prstGeom>
            <a:noFill/>
          </p:spPr>
          <p:txBody>
            <a:bodyPr wrap="square" rtlCol="0">
              <a:spAutoFit/>
            </a:bodyPr>
            <a:lstStyle/>
            <a:p>
              <a:r>
                <a:rPr lang="en-US" sz="1600" dirty="0">
                  <a:solidFill>
                    <a:schemeClr val="accent1"/>
                  </a:solidFill>
                </a:rPr>
                <a:t>10 people</a:t>
              </a:r>
            </a:p>
          </p:txBody>
        </p:sp>
        <p:sp>
          <p:nvSpPr>
            <p:cNvPr id="53" name="TextBox 52">
              <a:extLst>
                <a:ext uri="{FF2B5EF4-FFF2-40B4-BE49-F238E27FC236}">
                  <a16:creationId xmlns:a16="http://schemas.microsoft.com/office/drawing/2014/main" id="{298D608F-6592-C79C-B6DC-D8BED15C4B89}"/>
                </a:ext>
              </a:extLst>
            </p:cNvPr>
            <p:cNvSpPr txBox="1"/>
            <p:nvPr/>
          </p:nvSpPr>
          <p:spPr>
            <a:xfrm>
              <a:off x="6877222" y="4633246"/>
              <a:ext cx="626157" cy="461665"/>
            </a:xfrm>
            <a:prstGeom prst="rect">
              <a:avLst/>
            </a:prstGeom>
            <a:noFill/>
          </p:spPr>
          <p:txBody>
            <a:bodyPr wrap="square" rtlCol="0">
              <a:spAutoFit/>
            </a:bodyPr>
            <a:lstStyle/>
            <a:p>
              <a:r>
                <a:rPr lang="en-US" sz="2400" dirty="0"/>
                <a:t>$2</a:t>
              </a:r>
            </a:p>
          </p:txBody>
        </p:sp>
        <p:sp>
          <p:nvSpPr>
            <p:cNvPr id="54" name="TextBox 53">
              <a:extLst>
                <a:ext uri="{FF2B5EF4-FFF2-40B4-BE49-F238E27FC236}">
                  <a16:creationId xmlns:a16="http://schemas.microsoft.com/office/drawing/2014/main" id="{FF2C6915-2E95-7C95-5EE5-A1D9C3C27CD6}"/>
                </a:ext>
              </a:extLst>
            </p:cNvPr>
            <p:cNvSpPr txBox="1"/>
            <p:nvPr/>
          </p:nvSpPr>
          <p:spPr>
            <a:xfrm>
              <a:off x="6818189" y="5464243"/>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pic>
          <p:nvPicPr>
            <p:cNvPr id="62" name="Picture 61">
              <a:extLst>
                <a:ext uri="{FF2B5EF4-FFF2-40B4-BE49-F238E27FC236}">
                  <a16:creationId xmlns:a16="http://schemas.microsoft.com/office/drawing/2014/main" id="{77D770A0-9F17-6746-4FB4-7D8B33CF86C8}"/>
                </a:ext>
              </a:extLst>
            </p:cNvPr>
            <p:cNvPicPr>
              <a:picLocks noChangeAspect="1"/>
            </p:cNvPicPr>
            <p:nvPr/>
          </p:nvPicPr>
          <p:blipFill>
            <a:blip r:embed="rId2"/>
            <a:stretch>
              <a:fillRect/>
            </a:stretch>
          </p:blipFill>
          <p:spPr>
            <a:xfrm>
              <a:off x="5545686" y="2622775"/>
              <a:ext cx="714523" cy="1078853"/>
            </a:xfrm>
            <a:prstGeom prst="rect">
              <a:avLst/>
            </a:prstGeom>
          </p:spPr>
        </p:pic>
        <p:sp>
          <p:nvSpPr>
            <p:cNvPr id="63" name="TextBox 62">
              <a:extLst>
                <a:ext uri="{FF2B5EF4-FFF2-40B4-BE49-F238E27FC236}">
                  <a16:creationId xmlns:a16="http://schemas.microsoft.com/office/drawing/2014/main" id="{CE1DA577-F881-9405-8353-78C97B9EE27B}"/>
                </a:ext>
              </a:extLst>
            </p:cNvPr>
            <p:cNvSpPr txBox="1"/>
            <p:nvPr/>
          </p:nvSpPr>
          <p:spPr>
            <a:xfrm>
              <a:off x="5327479" y="3701628"/>
              <a:ext cx="1370079" cy="338554"/>
            </a:xfrm>
            <a:prstGeom prst="rect">
              <a:avLst/>
            </a:prstGeom>
            <a:noFill/>
          </p:spPr>
          <p:txBody>
            <a:bodyPr wrap="square" rtlCol="0">
              <a:spAutoFit/>
            </a:bodyPr>
            <a:lstStyle/>
            <a:p>
              <a:r>
                <a:rPr lang="en-US" sz="1600" dirty="0">
                  <a:solidFill>
                    <a:schemeClr val="accent1"/>
                  </a:solidFill>
                </a:rPr>
                <a:t>10 people</a:t>
              </a:r>
            </a:p>
          </p:txBody>
        </p:sp>
        <p:sp>
          <p:nvSpPr>
            <p:cNvPr id="64" name="TextBox 63">
              <a:extLst>
                <a:ext uri="{FF2B5EF4-FFF2-40B4-BE49-F238E27FC236}">
                  <a16:creationId xmlns:a16="http://schemas.microsoft.com/office/drawing/2014/main" id="{3332B51A-C676-AA63-00ED-6EFE2B51296C}"/>
                </a:ext>
              </a:extLst>
            </p:cNvPr>
            <p:cNvSpPr txBox="1"/>
            <p:nvPr/>
          </p:nvSpPr>
          <p:spPr>
            <a:xfrm>
              <a:off x="5386361" y="5473022"/>
              <a:ext cx="885450" cy="561409"/>
            </a:xfrm>
            <a:prstGeom prst="rect">
              <a:avLst/>
            </a:prstGeom>
            <a:noFill/>
          </p:spPr>
          <p:txBody>
            <a:bodyPr wrap="square" rtlCol="0">
              <a:spAutoFit/>
            </a:bodyPr>
            <a:lstStyle/>
            <a:p>
              <a:r>
                <a:rPr lang="en-US" sz="2400" dirty="0"/>
                <a:t>$11</a:t>
              </a:r>
            </a:p>
          </p:txBody>
        </p:sp>
        <p:sp>
          <p:nvSpPr>
            <p:cNvPr id="65" name="TextBox 64">
              <a:extLst>
                <a:ext uri="{FF2B5EF4-FFF2-40B4-BE49-F238E27FC236}">
                  <a16:creationId xmlns:a16="http://schemas.microsoft.com/office/drawing/2014/main" id="{B968AF7E-9AB2-FB96-25D9-E317294106B6}"/>
                </a:ext>
              </a:extLst>
            </p:cNvPr>
            <p:cNvSpPr txBox="1"/>
            <p:nvPr/>
          </p:nvSpPr>
          <p:spPr>
            <a:xfrm>
              <a:off x="5386361" y="4654288"/>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pic>
          <p:nvPicPr>
            <p:cNvPr id="66" name="Picture 65" descr="Page 12 | Mortarboard Cap Images - Free Download on Freepik">
              <a:extLst>
                <a:ext uri="{FF2B5EF4-FFF2-40B4-BE49-F238E27FC236}">
                  <a16:creationId xmlns:a16="http://schemas.microsoft.com/office/drawing/2014/main" id="{DE904AEF-8540-A299-F026-901E1AA12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5807047" y="2596812"/>
              <a:ext cx="345869" cy="3441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up 75">
            <a:extLst>
              <a:ext uri="{FF2B5EF4-FFF2-40B4-BE49-F238E27FC236}">
                <a16:creationId xmlns:a16="http://schemas.microsoft.com/office/drawing/2014/main" id="{69860690-580B-0287-E4B4-F2A68D432410}"/>
              </a:ext>
            </a:extLst>
          </p:cNvPr>
          <p:cNvGrpSpPr/>
          <p:nvPr/>
        </p:nvGrpSpPr>
        <p:grpSpPr>
          <a:xfrm>
            <a:off x="203541" y="834543"/>
            <a:ext cx="3066069" cy="2480953"/>
            <a:chOff x="203541" y="834543"/>
            <a:chExt cx="3066069" cy="2480953"/>
          </a:xfrm>
        </p:grpSpPr>
        <p:grpSp>
          <p:nvGrpSpPr>
            <p:cNvPr id="42" name="Group 41">
              <a:extLst>
                <a:ext uri="{FF2B5EF4-FFF2-40B4-BE49-F238E27FC236}">
                  <a16:creationId xmlns:a16="http://schemas.microsoft.com/office/drawing/2014/main" id="{D19632DA-5DDB-799D-C45D-2263A6B4FBB6}"/>
                </a:ext>
              </a:extLst>
            </p:cNvPr>
            <p:cNvGrpSpPr/>
            <p:nvPr/>
          </p:nvGrpSpPr>
          <p:grpSpPr>
            <a:xfrm>
              <a:off x="262945" y="834543"/>
              <a:ext cx="2988932" cy="1077816"/>
              <a:chOff x="8161759" y="1696949"/>
              <a:chExt cx="2988932" cy="1077816"/>
            </a:xfrm>
          </p:grpSpPr>
          <p:sp>
            <p:nvSpPr>
              <p:cNvPr id="43" name="TextBox 42">
                <a:extLst>
                  <a:ext uri="{FF2B5EF4-FFF2-40B4-BE49-F238E27FC236}">
                    <a16:creationId xmlns:a16="http://schemas.microsoft.com/office/drawing/2014/main" id="{22C74A1D-5BAD-0A0B-23BA-C63138437948}"/>
                  </a:ext>
                </a:extLst>
              </p:cNvPr>
              <p:cNvSpPr txBox="1"/>
              <p:nvPr/>
            </p:nvSpPr>
            <p:spPr>
              <a:xfrm>
                <a:off x="8364630" y="1774968"/>
                <a:ext cx="2786061" cy="830997"/>
              </a:xfrm>
              <a:prstGeom prst="rect">
                <a:avLst/>
              </a:prstGeom>
              <a:noFill/>
            </p:spPr>
            <p:txBody>
              <a:bodyPr wrap="square" rtlCol="0">
                <a:spAutoFit/>
              </a:bodyPr>
              <a:lstStyle/>
              <a:p>
                <a:r>
                  <a:rPr lang="en-US" sz="2400" dirty="0"/>
                  <a:t>Effect of</a:t>
                </a:r>
                <a:endParaRPr lang="en-US" sz="2000" dirty="0"/>
              </a:p>
              <a:p>
                <a:r>
                  <a:rPr lang="en-US" sz="2400" dirty="0"/>
                  <a:t>    on </a:t>
                </a:r>
              </a:p>
            </p:txBody>
          </p:sp>
          <p:sp>
            <p:nvSpPr>
              <p:cNvPr id="44" name="Double Bracket 43">
                <a:extLst>
                  <a:ext uri="{FF2B5EF4-FFF2-40B4-BE49-F238E27FC236}">
                    <a16:creationId xmlns:a16="http://schemas.microsoft.com/office/drawing/2014/main" id="{8E6562A7-5DD0-DBC7-911E-114B26E85984}"/>
                  </a:ext>
                </a:extLst>
              </p:cNvPr>
              <p:cNvSpPr/>
              <p:nvPr/>
            </p:nvSpPr>
            <p:spPr>
              <a:xfrm>
                <a:off x="8161759" y="1696949"/>
                <a:ext cx="2298403" cy="1077816"/>
              </a:xfrm>
              <a:prstGeom prst="bracketPair">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5" name="Content Placeholder 4">
                <a:extLst>
                  <a:ext uri="{FF2B5EF4-FFF2-40B4-BE49-F238E27FC236}">
                    <a16:creationId xmlns:a16="http://schemas.microsoft.com/office/drawing/2014/main" id="{0689894D-A4E0-2785-B85B-A1BD7D2EC7B7}"/>
                  </a:ext>
                </a:extLst>
              </p:cNvPr>
              <p:cNvPicPr>
                <a:picLocks noChangeAspect="1"/>
              </p:cNvPicPr>
              <p:nvPr/>
            </p:nvPicPr>
            <p:blipFill rotWithShape="1">
              <a:blip r:embed="rId4"/>
              <a:srcRect l="4952" t="6679" r="10267" b="6847"/>
              <a:stretch/>
            </p:blipFill>
            <p:spPr>
              <a:xfrm>
                <a:off x="9590192" y="1774968"/>
                <a:ext cx="553824" cy="397616"/>
              </a:xfrm>
              <a:prstGeom prst="rect">
                <a:avLst/>
              </a:prstGeom>
              <a:effectLst>
                <a:outerShdw blurRad="50800" dist="38100" dir="8100000" algn="tr" rotWithShape="0">
                  <a:prstClr val="black">
                    <a:alpha val="40000"/>
                  </a:prstClr>
                </a:outerShdw>
              </a:effectLst>
            </p:spPr>
          </p:pic>
          <p:pic>
            <p:nvPicPr>
              <p:cNvPr id="46" name="Picture 2" descr="Money Stack | Totally Accurate BattleGrounds Wiki | Fandom">
                <a:extLst>
                  <a:ext uri="{FF2B5EF4-FFF2-40B4-BE49-F238E27FC236}">
                    <a16:creationId xmlns:a16="http://schemas.microsoft.com/office/drawing/2014/main" id="{CC91D4E2-FB3A-15C3-D47F-255601140D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8468" y="2102562"/>
                <a:ext cx="647788" cy="64855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7" name="Straight Connector 46">
              <a:extLst>
                <a:ext uri="{FF2B5EF4-FFF2-40B4-BE49-F238E27FC236}">
                  <a16:creationId xmlns:a16="http://schemas.microsoft.com/office/drawing/2014/main" id="{4920B5C8-AB3D-86EA-B37C-1ADD47E72D6C}"/>
                </a:ext>
              </a:extLst>
            </p:cNvPr>
            <p:cNvCxnSpPr>
              <a:cxnSpLocks/>
            </p:cNvCxnSpPr>
            <p:nvPr/>
          </p:nvCxnSpPr>
          <p:spPr>
            <a:xfrm flipH="1">
              <a:off x="203541" y="2098940"/>
              <a:ext cx="2357807" cy="14861"/>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31158FB8-3B77-240F-E9B4-3D29EB57CACB}"/>
                </a:ext>
              </a:extLst>
            </p:cNvPr>
            <p:cNvGrpSpPr/>
            <p:nvPr/>
          </p:nvGrpSpPr>
          <p:grpSpPr>
            <a:xfrm>
              <a:off x="302182" y="2237680"/>
              <a:ext cx="2967428" cy="1077816"/>
              <a:chOff x="1746333" y="1692547"/>
              <a:chExt cx="2967428" cy="1077816"/>
            </a:xfrm>
          </p:grpSpPr>
          <p:sp>
            <p:nvSpPr>
              <p:cNvPr id="49" name="TextBox 48">
                <a:extLst>
                  <a:ext uri="{FF2B5EF4-FFF2-40B4-BE49-F238E27FC236}">
                    <a16:creationId xmlns:a16="http://schemas.microsoft.com/office/drawing/2014/main" id="{7957E896-8C5E-A41E-35C4-0E4189BE22EF}"/>
                  </a:ext>
                </a:extLst>
              </p:cNvPr>
              <p:cNvSpPr txBox="1"/>
              <p:nvPr/>
            </p:nvSpPr>
            <p:spPr>
              <a:xfrm>
                <a:off x="1927700" y="1792851"/>
                <a:ext cx="2786061" cy="830997"/>
              </a:xfrm>
              <a:prstGeom prst="rect">
                <a:avLst/>
              </a:prstGeom>
              <a:noFill/>
            </p:spPr>
            <p:txBody>
              <a:bodyPr wrap="square" rtlCol="0">
                <a:spAutoFit/>
              </a:bodyPr>
              <a:lstStyle/>
              <a:p>
                <a:r>
                  <a:rPr lang="en-US" sz="2400" dirty="0"/>
                  <a:t>Effect of</a:t>
                </a:r>
                <a:endParaRPr lang="en-US" sz="2000" dirty="0"/>
              </a:p>
              <a:p>
                <a:r>
                  <a:rPr lang="en-US" sz="2400" dirty="0"/>
                  <a:t>    on </a:t>
                </a:r>
              </a:p>
            </p:txBody>
          </p:sp>
          <p:pic>
            <p:nvPicPr>
              <p:cNvPr id="55" name="Content Placeholder 4">
                <a:extLst>
                  <a:ext uri="{FF2B5EF4-FFF2-40B4-BE49-F238E27FC236}">
                    <a16:creationId xmlns:a16="http://schemas.microsoft.com/office/drawing/2014/main" id="{1708BC26-2123-68E1-EFA2-82333FC3C44F}"/>
                  </a:ext>
                </a:extLst>
              </p:cNvPr>
              <p:cNvPicPr>
                <a:picLocks noChangeAspect="1"/>
              </p:cNvPicPr>
              <p:nvPr/>
            </p:nvPicPr>
            <p:blipFill rotWithShape="1">
              <a:blip r:embed="rId4"/>
              <a:srcRect l="4952" t="6679" r="10267" b="6847"/>
              <a:stretch/>
            </p:blipFill>
            <p:spPr>
              <a:xfrm>
                <a:off x="3219449" y="1792851"/>
                <a:ext cx="553824" cy="397616"/>
              </a:xfrm>
              <a:prstGeom prst="rect">
                <a:avLst/>
              </a:prstGeom>
              <a:effectLst>
                <a:outerShdw blurRad="50800" dist="38100" dir="8100000" algn="tr" rotWithShape="0">
                  <a:prstClr val="black">
                    <a:alpha val="40000"/>
                  </a:prstClr>
                </a:outerShdw>
              </a:effectLst>
            </p:spPr>
          </p:pic>
          <p:pic>
            <p:nvPicPr>
              <p:cNvPr id="56" name="Picture 55" descr="Page 12 | Mortarboard Cap Images - Free Download on Freepik">
                <a:extLst>
                  <a:ext uri="{FF2B5EF4-FFF2-40B4-BE49-F238E27FC236}">
                    <a16:creationId xmlns:a16="http://schemas.microsoft.com/office/drawing/2014/main" id="{563B2F0C-9C98-414F-1B41-8E4C86A24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2622274" y="2172678"/>
                <a:ext cx="526944" cy="527569"/>
              </a:xfrm>
              <a:prstGeom prst="rect">
                <a:avLst/>
              </a:prstGeom>
              <a:noFill/>
              <a:extLst>
                <a:ext uri="{909E8E84-426E-40DD-AFC4-6F175D3DCCD1}">
                  <a14:hiddenFill xmlns:a14="http://schemas.microsoft.com/office/drawing/2010/main">
                    <a:solidFill>
                      <a:srgbClr val="FFFFFF"/>
                    </a:solidFill>
                  </a14:hiddenFill>
                </a:ext>
              </a:extLst>
            </p:spPr>
          </p:pic>
          <p:sp>
            <p:nvSpPr>
              <p:cNvPr id="57" name="Double Bracket 56">
                <a:extLst>
                  <a:ext uri="{FF2B5EF4-FFF2-40B4-BE49-F238E27FC236}">
                    <a16:creationId xmlns:a16="http://schemas.microsoft.com/office/drawing/2014/main" id="{79244A85-DD1B-6F66-5142-1A68DD41A972}"/>
                  </a:ext>
                </a:extLst>
              </p:cNvPr>
              <p:cNvSpPr/>
              <p:nvPr/>
            </p:nvSpPr>
            <p:spPr>
              <a:xfrm>
                <a:off x="1746333" y="1692547"/>
                <a:ext cx="2298403" cy="1077816"/>
              </a:xfrm>
              <a:prstGeom prst="bracketPair">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743636-3F0B-CF19-7825-0EBD53996FF5}"/>
                  </a:ext>
                </a:extLst>
              </p:cNvPr>
              <p:cNvSpPr txBox="1"/>
              <p:nvPr/>
            </p:nvSpPr>
            <p:spPr>
              <a:xfrm>
                <a:off x="2175710" y="952638"/>
                <a:ext cx="9420653" cy="6705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1"/>
                          </a:solidFill>
                          <a:latin typeface="Cambria Math" panose="02040503050406030204" pitchFamily="18" charset="0"/>
                        </a:rPr>
                        <m:t>=</m:t>
                      </m:r>
                      <m:f>
                        <m:fPr>
                          <m:ctrlPr>
                            <a:rPr lang="en-US" sz="2000" b="0" i="1" smtClean="0">
                              <a:solidFill>
                                <a:schemeClr val="accent1"/>
                              </a:solidFill>
                              <a:latin typeface="Cambria Math" panose="02040503050406030204" pitchFamily="18" charset="0"/>
                            </a:rPr>
                          </m:ctrlPr>
                        </m:fPr>
                        <m:num>
                          <m:r>
                            <a:rPr lang="en-US" sz="2000" b="0" i="1" smtClean="0">
                              <a:solidFill>
                                <a:schemeClr val="accent1"/>
                              </a:solidFill>
                              <a:latin typeface="Cambria Math" panose="02040503050406030204" pitchFamily="18" charset="0"/>
                            </a:rPr>
                            <m:t>1</m:t>
                          </m:r>
                        </m:num>
                        <m:den>
                          <m:r>
                            <a:rPr lang="en-US" sz="2000" b="0" i="1" smtClean="0">
                              <a:solidFill>
                                <a:schemeClr val="accent1"/>
                              </a:solidFill>
                              <a:latin typeface="Cambria Math" panose="02040503050406030204" pitchFamily="18" charset="0"/>
                            </a:rPr>
                            <m:t>60</m:t>
                          </m:r>
                        </m:den>
                      </m:f>
                      <m:d>
                        <m:dPr>
                          <m:ctrlPr>
                            <a:rPr lang="en-US" sz="2000" b="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20×5+15×8+10×2+15×2</m:t>
                          </m:r>
                        </m:e>
                      </m:d>
                      <m:r>
                        <a:rPr lang="en-US" sz="2000" b="0" i="1" smtClean="0">
                          <a:solidFill>
                            <a:schemeClr val="accent1"/>
                          </a:solidFill>
                          <a:latin typeface="Cambria Math" panose="02040503050406030204" pitchFamily="18" charset="0"/>
                        </a:rPr>
                        <m:t>−</m:t>
                      </m:r>
                      <m:f>
                        <m:fPr>
                          <m:ctrlPr>
                            <a:rPr lang="en-US" sz="2000" b="0" i="1" smtClean="0">
                              <a:solidFill>
                                <a:schemeClr val="accent1"/>
                              </a:solidFill>
                              <a:latin typeface="Cambria Math" panose="02040503050406030204" pitchFamily="18" charset="0"/>
                            </a:rPr>
                          </m:ctrlPr>
                        </m:fPr>
                        <m:num>
                          <m:r>
                            <a:rPr lang="en-US" sz="2000" b="0" i="1" smtClean="0">
                              <a:solidFill>
                                <a:schemeClr val="accent1"/>
                              </a:solidFill>
                              <a:latin typeface="Cambria Math" panose="02040503050406030204" pitchFamily="18" charset="0"/>
                            </a:rPr>
                            <m:t>1</m:t>
                          </m:r>
                        </m:num>
                        <m:den>
                          <m:r>
                            <a:rPr lang="en-US" sz="2000" b="0" i="1" smtClean="0">
                              <a:solidFill>
                                <a:schemeClr val="accent1"/>
                              </a:solidFill>
                              <a:latin typeface="Cambria Math" panose="02040503050406030204" pitchFamily="18" charset="0"/>
                            </a:rPr>
                            <m:t>60</m:t>
                          </m:r>
                        </m:den>
                      </m:f>
                      <m:d>
                        <m:dPr>
                          <m:ctrlPr>
                            <a:rPr lang="en-US" sz="2000" b="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15×8+10×11+20×1+15×2</m:t>
                          </m:r>
                        </m:e>
                      </m:d>
                    </m:oMath>
                  </m:oMathPara>
                </a14:m>
                <a:endParaRPr lang="en-US" sz="2000" dirty="0">
                  <a:solidFill>
                    <a:schemeClr val="accent1"/>
                  </a:solidFill>
                </a:endParaRPr>
              </a:p>
            </p:txBody>
          </p:sp>
        </mc:Choice>
        <mc:Fallback xmlns="">
          <p:sp>
            <p:nvSpPr>
              <p:cNvPr id="59" name="TextBox 58">
                <a:extLst>
                  <a:ext uri="{FF2B5EF4-FFF2-40B4-BE49-F238E27FC236}">
                    <a16:creationId xmlns:a16="http://schemas.microsoft.com/office/drawing/2014/main" id="{DC743636-3F0B-CF19-7825-0EBD53996FF5}"/>
                  </a:ext>
                </a:extLst>
              </p:cNvPr>
              <p:cNvSpPr txBox="1">
                <a:spLocks noRot="1" noChangeAspect="1" noMove="1" noResize="1" noEditPoints="1" noAdjustHandles="1" noChangeArrowheads="1" noChangeShapeType="1" noTextEdit="1"/>
              </p:cNvSpPr>
              <p:nvPr/>
            </p:nvSpPr>
            <p:spPr>
              <a:xfrm>
                <a:off x="2175710" y="952638"/>
                <a:ext cx="9420653" cy="670568"/>
              </a:xfrm>
              <a:prstGeom prst="rect">
                <a:avLst/>
              </a:prstGeom>
              <a:blipFill>
                <a:blip r:embed="rId6"/>
                <a:stretch>
                  <a:fillRect b="-7407"/>
                </a:stretch>
              </a:blipFill>
            </p:spPr>
            <p:txBody>
              <a:bodyPr/>
              <a:lstStyle/>
              <a:p>
                <a:r>
                  <a:rPr lang="en-US">
                    <a:noFill/>
                  </a:rPr>
                  <a:t> </a:t>
                </a:r>
              </a:p>
            </p:txBody>
          </p:sp>
        </mc:Fallback>
      </mc:AlternateContent>
      <p:grpSp>
        <p:nvGrpSpPr>
          <p:cNvPr id="72" name="Group 71">
            <a:extLst>
              <a:ext uri="{FF2B5EF4-FFF2-40B4-BE49-F238E27FC236}">
                <a16:creationId xmlns:a16="http://schemas.microsoft.com/office/drawing/2014/main" id="{AB354B36-E313-4968-4368-238972D2CB60}"/>
              </a:ext>
            </a:extLst>
          </p:cNvPr>
          <p:cNvGrpSpPr/>
          <p:nvPr/>
        </p:nvGrpSpPr>
        <p:grpSpPr>
          <a:xfrm>
            <a:off x="4338697" y="1132337"/>
            <a:ext cx="6606371" cy="378572"/>
            <a:chOff x="3642198" y="934354"/>
            <a:chExt cx="6606371" cy="692055"/>
          </a:xfrm>
        </p:grpSpPr>
        <p:cxnSp>
          <p:nvCxnSpPr>
            <p:cNvPr id="68" name="Straight Connector 67">
              <a:extLst>
                <a:ext uri="{FF2B5EF4-FFF2-40B4-BE49-F238E27FC236}">
                  <a16:creationId xmlns:a16="http://schemas.microsoft.com/office/drawing/2014/main" id="{FDA5CB4F-4D9B-252B-F8B2-8C5CA5A52908}"/>
                </a:ext>
              </a:extLst>
            </p:cNvPr>
            <p:cNvCxnSpPr/>
            <p:nvPr/>
          </p:nvCxnSpPr>
          <p:spPr>
            <a:xfrm flipH="1">
              <a:off x="9758363" y="999813"/>
              <a:ext cx="490206" cy="6265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DCC5038-DA59-28FA-71AF-073FBC7C681C}"/>
                </a:ext>
              </a:extLst>
            </p:cNvPr>
            <p:cNvCxnSpPr/>
            <p:nvPr/>
          </p:nvCxnSpPr>
          <p:spPr>
            <a:xfrm flipH="1">
              <a:off x="5387767" y="957996"/>
              <a:ext cx="490206" cy="6265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33840C6-D00E-C218-7631-E6A9B14F842D}"/>
                </a:ext>
              </a:extLst>
            </p:cNvPr>
            <p:cNvCxnSpPr/>
            <p:nvPr/>
          </p:nvCxnSpPr>
          <p:spPr>
            <a:xfrm flipH="1">
              <a:off x="6960660" y="934354"/>
              <a:ext cx="490206" cy="6265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8A85C2-188A-BFF0-E26E-9D57D4CE4471}"/>
                </a:ext>
              </a:extLst>
            </p:cNvPr>
            <p:cNvCxnSpPr/>
            <p:nvPr/>
          </p:nvCxnSpPr>
          <p:spPr>
            <a:xfrm flipH="1">
              <a:off x="3642198" y="980525"/>
              <a:ext cx="490206" cy="6265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193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C2B47-1F99-B6DD-5152-323998EFED06}"/>
              </a:ext>
            </a:extLst>
          </p:cNvPr>
          <p:cNvSpPr>
            <a:spLocks noGrp="1"/>
          </p:cNvSpPr>
          <p:nvPr>
            <p:ph type="title"/>
          </p:nvPr>
        </p:nvSpPr>
        <p:spPr>
          <a:xfrm>
            <a:off x="69679" y="-325750"/>
            <a:ext cx="10515600" cy="1325563"/>
          </a:xfrm>
        </p:spPr>
        <p:txBody>
          <a:bodyPr/>
          <a:lstStyle/>
          <a:p>
            <a:r>
              <a:rPr lang="en-US" dirty="0"/>
              <a:t>Let’s do the same thing...</a:t>
            </a:r>
          </a:p>
        </p:txBody>
      </p:sp>
      <p:grpSp>
        <p:nvGrpSpPr>
          <p:cNvPr id="3" name="Group 2">
            <a:extLst>
              <a:ext uri="{FF2B5EF4-FFF2-40B4-BE49-F238E27FC236}">
                <a16:creationId xmlns:a16="http://schemas.microsoft.com/office/drawing/2014/main" id="{2AC67568-C870-285A-DA66-27488E480A31}"/>
              </a:ext>
            </a:extLst>
          </p:cNvPr>
          <p:cNvGrpSpPr/>
          <p:nvPr/>
        </p:nvGrpSpPr>
        <p:grpSpPr>
          <a:xfrm>
            <a:off x="1179344" y="3833791"/>
            <a:ext cx="9833312" cy="2836117"/>
            <a:chOff x="232926" y="2585564"/>
            <a:chExt cx="11957824" cy="3448867"/>
          </a:xfrm>
        </p:grpSpPr>
        <p:pic>
          <p:nvPicPr>
            <p:cNvPr id="4" name="Picture 3">
              <a:extLst>
                <a:ext uri="{FF2B5EF4-FFF2-40B4-BE49-F238E27FC236}">
                  <a16:creationId xmlns:a16="http://schemas.microsoft.com/office/drawing/2014/main" id="{9FDBF2FE-F75E-58AB-7963-FBBE5EC70B70}"/>
                </a:ext>
              </a:extLst>
            </p:cNvPr>
            <p:cNvPicPr>
              <a:picLocks noChangeAspect="1"/>
            </p:cNvPicPr>
            <p:nvPr/>
          </p:nvPicPr>
          <p:blipFill>
            <a:blip r:embed="rId2"/>
            <a:stretch>
              <a:fillRect/>
            </a:stretch>
          </p:blipFill>
          <p:spPr>
            <a:xfrm>
              <a:off x="1662766" y="2631732"/>
              <a:ext cx="714523" cy="1078853"/>
            </a:xfrm>
            <a:prstGeom prst="rect">
              <a:avLst/>
            </a:prstGeom>
          </p:spPr>
        </p:pic>
        <p:pic>
          <p:nvPicPr>
            <p:cNvPr id="5" name="Picture 4" descr="Page 12 | Mortarboard Cap Images - Free Download on Freepik">
              <a:extLst>
                <a:ext uri="{FF2B5EF4-FFF2-40B4-BE49-F238E27FC236}">
                  <a16:creationId xmlns:a16="http://schemas.microsoft.com/office/drawing/2014/main" id="{7FA68AC8-DB46-B035-C871-CCD752C5F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1928506" y="2600023"/>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a:extLst>
                <a:ext uri="{FF2B5EF4-FFF2-40B4-BE49-F238E27FC236}">
                  <a16:creationId xmlns:a16="http://schemas.microsoft.com/office/drawing/2014/main" id="{3B3BB37D-5C16-EB36-0001-60F6FE7526F8}"/>
                </a:ext>
              </a:extLst>
            </p:cNvPr>
            <p:cNvPicPr>
              <a:picLocks noChangeAspect="1"/>
            </p:cNvPicPr>
            <p:nvPr/>
          </p:nvPicPr>
          <p:blipFill rotWithShape="1">
            <a:blip r:embed="rId4"/>
            <a:srcRect l="4952" t="6679" r="10267" b="6847"/>
            <a:stretch/>
          </p:blipFill>
          <p:spPr>
            <a:xfrm>
              <a:off x="1444559" y="3014497"/>
              <a:ext cx="436414" cy="313322"/>
            </a:xfrm>
            <a:prstGeom prst="rect">
              <a:avLst/>
            </a:prstGeom>
            <a:effectLst>
              <a:outerShdw blurRad="50800" dist="38100" dir="8100000" algn="tr" rotWithShape="0">
                <a:prstClr val="black">
                  <a:alpha val="40000"/>
                </a:prstClr>
              </a:outerShdw>
            </a:effectLst>
          </p:spPr>
        </p:pic>
        <p:pic>
          <p:nvPicPr>
            <p:cNvPr id="7" name="Picture 2" descr="Money Stack | Totally Accurate BattleGrounds Wiki | Fandom">
              <a:extLst>
                <a:ext uri="{FF2B5EF4-FFF2-40B4-BE49-F238E27FC236}">
                  <a16:creationId xmlns:a16="http://schemas.microsoft.com/office/drawing/2014/main" id="{5D2DF350-9813-8157-E45A-CF37720436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04" y="4531857"/>
              <a:ext cx="587696" cy="5848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oney Stack | Totally Accurate BattleGrounds Wiki | Fandom">
              <a:extLst>
                <a:ext uri="{FF2B5EF4-FFF2-40B4-BE49-F238E27FC236}">
                  <a16:creationId xmlns:a16="http://schemas.microsoft.com/office/drawing/2014/main" id="{29D966A5-B126-F900-B027-53F210F14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926" y="5407633"/>
              <a:ext cx="587696" cy="5848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age 12 | Mortarboard Cap Images - Free Download on Freepik">
              <a:extLst>
                <a:ext uri="{FF2B5EF4-FFF2-40B4-BE49-F238E27FC236}">
                  <a16:creationId xmlns:a16="http://schemas.microsoft.com/office/drawing/2014/main" id="{A886A3A9-0302-CEFE-D3A0-7930064C5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586266" y="5407633"/>
              <a:ext cx="316779" cy="3152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FED2206-5075-22B7-4549-AAA89BB5F088}"/>
                </a:ext>
              </a:extLst>
            </p:cNvPr>
            <p:cNvSpPr txBox="1"/>
            <p:nvPr/>
          </p:nvSpPr>
          <p:spPr>
            <a:xfrm>
              <a:off x="1532655" y="5444566"/>
              <a:ext cx="1753964" cy="461665"/>
            </a:xfrm>
            <a:prstGeom prst="rect">
              <a:avLst/>
            </a:prstGeom>
            <a:noFill/>
          </p:spPr>
          <p:txBody>
            <a:bodyPr wrap="square" rtlCol="0">
              <a:spAutoFit/>
            </a:bodyPr>
            <a:lstStyle/>
            <a:p>
              <a:r>
                <a:rPr lang="en-US" sz="2400" dirty="0"/>
                <a:t>$5</a:t>
              </a:r>
            </a:p>
          </p:txBody>
        </p:sp>
        <p:sp>
          <p:nvSpPr>
            <p:cNvPr id="11" name="TextBox 10">
              <a:extLst>
                <a:ext uri="{FF2B5EF4-FFF2-40B4-BE49-F238E27FC236}">
                  <a16:creationId xmlns:a16="http://schemas.microsoft.com/office/drawing/2014/main" id="{E34D49C2-BD1B-6671-4AFE-AFA0781303F3}"/>
                </a:ext>
              </a:extLst>
            </p:cNvPr>
            <p:cNvSpPr txBox="1"/>
            <p:nvPr/>
          </p:nvSpPr>
          <p:spPr>
            <a:xfrm>
              <a:off x="1511624" y="4600135"/>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sp>
          <p:nvSpPr>
            <p:cNvPr id="12" name="TextBox 11">
              <a:extLst>
                <a:ext uri="{FF2B5EF4-FFF2-40B4-BE49-F238E27FC236}">
                  <a16:creationId xmlns:a16="http://schemas.microsoft.com/office/drawing/2014/main" id="{7E410CCE-8503-536B-DD32-FE1553C0B1BD}"/>
                </a:ext>
              </a:extLst>
            </p:cNvPr>
            <p:cNvSpPr txBox="1"/>
            <p:nvPr/>
          </p:nvSpPr>
          <p:spPr>
            <a:xfrm>
              <a:off x="1444559" y="3710585"/>
              <a:ext cx="1370079" cy="338554"/>
            </a:xfrm>
            <a:prstGeom prst="rect">
              <a:avLst/>
            </a:prstGeom>
            <a:noFill/>
          </p:spPr>
          <p:txBody>
            <a:bodyPr wrap="square" rtlCol="0">
              <a:spAutoFit/>
            </a:bodyPr>
            <a:lstStyle/>
            <a:p>
              <a:r>
                <a:rPr lang="en-US" sz="1600" dirty="0">
                  <a:solidFill>
                    <a:schemeClr val="accent1"/>
                  </a:solidFill>
                </a:rPr>
                <a:t>20 people</a:t>
              </a:r>
            </a:p>
          </p:txBody>
        </p:sp>
        <p:pic>
          <p:nvPicPr>
            <p:cNvPr id="13" name="Picture 12">
              <a:extLst>
                <a:ext uri="{FF2B5EF4-FFF2-40B4-BE49-F238E27FC236}">
                  <a16:creationId xmlns:a16="http://schemas.microsoft.com/office/drawing/2014/main" id="{59A3D47C-090E-C10B-10E2-91C21DD13A89}"/>
                </a:ext>
              </a:extLst>
            </p:cNvPr>
            <p:cNvPicPr>
              <a:picLocks noChangeAspect="1"/>
            </p:cNvPicPr>
            <p:nvPr/>
          </p:nvPicPr>
          <p:blipFill>
            <a:blip r:embed="rId2"/>
            <a:stretch>
              <a:fillRect/>
            </a:stretch>
          </p:blipFill>
          <p:spPr>
            <a:xfrm>
              <a:off x="2936725" y="2631731"/>
              <a:ext cx="714523" cy="1078853"/>
            </a:xfrm>
            <a:prstGeom prst="rect">
              <a:avLst/>
            </a:prstGeom>
          </p:spPr>
        </p:pic>
        <p:pic>
          <p:nvPicPr>
            <p:cNvPr id="14" name="Picture 13" descr="Page 12 | Mortarboard Cap Images - Free Download on Freepik">
              <a:extLst>
                <a:ext uri="{FF2B5EF4-FFF2-40B4-BE49-F238E27FC236}">
                  <a16:creationId xmlns:a16="http://schemas.microsoft.com/office/drawing/2014/main" id="{4D4BE9ED-1C74-78B3-2B3C-A13E8BF152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3202465" y="2600022"/>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4">
              <a:extLst>
                <a:ext uri="{FF2B5EF4-FFF2-40B4-BE49-F238E27FC236}">
                  <a16:creationId xmlns:a16="http://schemas.microsoft.com/office/drawing/2014/main" id="{E9B270DB-0A2F-BEEE-0D30-135737F9BC9A}"/>
                </a:ext>
              </a:extLst>
            </p:cNvPr>
            <p:cNvPicPr>
              <a:picLocks noChangeAspect="1"/>
            </p:cNvPicPr>
            <p:nvPr/>
          </p:nvPicPr>
          <p:blipFill rotWithShape="1">
            <a:blip r:embed="rId4"/>
            <a:srcRect l="4952" t="6679" r="10267" b="6847"/>
            <a:stretch/>
          </p:blipFill>
          <p:spPr>
            <a:xfrm>
              <a:off x="2718518" y="3014496"/>
              <a:ext cx="436414" cy="313322"/>
            </a:xfrm>
            <a:prstGeom prst="rect">
              <a:avLst/>
            </a:prstGeom>
            <a:effectLst>
              <a:outerShdw blurRad="50800" dist="38100" dir="8100000" algn="tr" rotWithShape="0">
                <a:prstClr val="black">
                  <a:alpha val="40000"/>
                </a:prstClr>
              </a:outerShdw>
            </a:effectLst>
          </p:spPr>
        </p:pic>
        <p:sp>
          <p:nvSpPr>
            <p:cNvPr id="16" name="TextBox 15">
              <a:extLst>
                <a:ext uri="{FF2B5EF4-FFF2-40B4-BE49-F238E27FC236}">
                  <a16:creationId xmlns:a16="http://schemas.microsoft.com/office/drawing/2014/main" id="{EAF6CA64-55A0-A412-775A-2D1A36F533DA}"/>
                </a:ext>
              </a:extLst>
            </p:cNvPr>
            <p:cNvSpPr txBox="1"/>
            <p:nvPr/>
          </p:nvSpPr>
          <p:spPr>
            <a:xfrm>
              <a:off x="2718518" y="3710584"/>
              <a:ext cx="1370079" cy="338554"/>
            </a:xfrm>
            <a:prstGeom prst="rect">
              <a:avLst/>
            </a:prstGeom>
            <a:noFill/>
          </p:spPr>
          <p:txBody>
            <a:bodyPr wrap="square" rtlCol="0">
              <a:spAutoFit/>
            </a:bodyPr>
            <a:lstStyle/>
            <a:p>
              <a:r>
                <a:rPr lang="en-US" sz="1600" dirty="0">
                  <a:solidFill>
                    <a:schemeClr val="accent1"/>
                  </a:solidFill>
                </a:rPr>
                <a:t>15 people</a:t>
              </a:r>
            </a:p>
          </p:txBody>
        </p:sp>
        <p:sp>
          <p:nvSpPr>
            <p:cNvPr id="17" name="TextBox 16">
              <a:extLst>
                <a:ext uri="{FF2B5EF4-FFF2-40B4-BE49-F238E27FC236}">
                  <a16:creationId xmlns:a16="http://schemas.microsoft.com/office/drawing/2014/main" id="{C4787BC0-687A-20F4-CCD3-28C33AA034D3}"/>
                </a:ext>
              </a:extLst>
            </p:cNvPr>
            <p:cNvSpPr txBox="1"/>
            <p:nvPr/>
          </p:nvSpPr>
          <p:spPr>
            <a:xfrm>
              <a:off x="2774799" y="5440040"/>
              <a:ext cx="626157" cy="461665"/>
            </a:xfrm>
            <a:prstGeom prst="rect">
              <a:avLst/>
            </a:prstGeom>
            <a:noFill/>
          </p:spPr>
          <p:txBody>
            <a:bodyPr wrap="square" rtlCol="0">
              <a:spAutoFit/>
            </a:bodyPr>
            <a:lstStyle/>
            <a:p>
              <a:r>
                <a:rPr lang="en-US" sz="2400" dirty="0"/>
                <a:t>$8</a:t>
              </a:r>
            </a:p>
          </p:txBody>
        </p:sp>
        <p:sp>
          <p:nvSpPr>
            <p:cNvPr id="18" name="TextBox 17">
              <a:extLst>
                <a:ext uri="{FF2B5EF4-FFF2-40B4-BE49-F238E27FC236}">
                  <a16:creationId xmlns:a16="http://schemas.microsoft.com/office/drawing/2014/main" id="{AC3C9837-B656-5893-D692-F1D20F05A537}"/>
                </a:ext>
              </a:extLst>
            </p:cNvPr>
            <p:cNvSpPr txBox="1"/>
            <p:nvPr/>
          </p:nvSpPr>
          <p:spPr>
            <a:xfrm>
              <a:off x="2753235" y="4595609"/>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pic>
          <p:nvPicPr>
            <p:cNvPr id="19" name="Picture 18">
              <a:extLst>
                <a:ext uri="{FF2B5EF4-FFF2-40B4-BE49-F238E27FC236}">
                  <a16:creationId xmlns:a16="http://schemas.microsoft.com/office/drawing/2014/main" id="{12E18A49-939C-0679-44CE-5335F39C198B}"/>
                </a:ext>
              </a:extLst>
            </p:cNvPr>
            <p:cNvPicPr>
              <a:picLocks noChangeAspect="1"/>
            </p:cNvPicPr>
            <p:nvPr/>
          </p:nvPicPr>
          <p:blipFill>
            <a:blip r:embed="rId2"/>
            <a:stretch>
              <a:fillRect/>
            </a:stretch>
          </p:blipFill>
          <p:spPr>
            <a:xfrm>
              <a:off x="4164490" y="2631731"/>
              <a:ext cx="714523" cy="1078853"/>
            </a:xfrm>
            <a:prstGeom prst="rect">
              <a:avLst/>
            </a:prstGeom>
          </p:spPr>
        </p:pic>
        <p:pic>
          <p:nvPicPr>
            <p:cNvPr id="20" name="Picture 19" descr="Page 12 | Mortarboard Cap Images - Free Download on Freepik">
              <a:extLst>
                <a:ext uri="{FF2B5EF4-FFF2-40B4-BE49-F238E27FC236}">
                  <a16:creationId xmlns:a16="http://schemas.microsoft.com/office/drawing/2014/main" id="{F296CBE5-5043-3C56-588C-6663134B6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4430230" y="2600022"/>
              <a:ext cx="345869" cy="34417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4F772D1-8E02-EFCE-7C01-E70FDAE4B8E3}"/>
                </a:ext>
              </a:extLst>
            </p:cNvPr>
            <p:cNvSpPr txBox="1"/>
            <p:nvPr/>
          </p:nvSpPr>
          <p:spPr>
            <a:xfrm>
              <a:off x="3946283" y="3710584"/>
              <a:ext cx="1370079" cy="338554"/>
            </a:xfrm>
            <a:prstGeom prst="rect">
              <a:avLst/>
            </a:prstGeom>
            <a:noFill/>
          </p:spPr>
          <p:txBody>
            <a:bodyPr wrap="square" rtlCol="0">
              <a:spAutoFit/>
            </a:bodyPr>
            <a:lstStyle/>
            <a:p>
              <a:r>
                <a:rPr lang="en-US" sz="1600" dirty="0">
                  <a:solidFill>
                    <a:schemeClr val="accent1"/>
                  </a:solidFill>
                </a:rPr>
                <a:t>15 people</a:t>
              </a:r>
            </a:p>
          </p:txBody>
        </p:sp>
        <p:sp>
          <p:nvSpPr>
            <p:cNvPr id="22" name="TextBox 21">
              <a:extLst>
                <a:ext uri="{FF2B5EF4-FFF2-40B4-BE49-F238E27FC236}">
                  <a16:creationId xmlns:a16="http://schemas.microsoft.com/office/drawing/2014/main" id="{2E22C363-B8ED-434E-6FEA-BAD91E3D7F4F}"/>
                </a:ext>
              </a:extLst>
            </p:cNvPr>
            <p:cNvSpPr txBox="1"/>
            <p:nvPr/>
          </p:nvSpPr>
          <p:spPr>
            <a:xfrm>
              <a:off x="4144909" y="5440040"/>
              <a:ext cx="1753964" cy="461665"/>
            </a:xfrm>
            <a:prstGeom prst="rect">
              <a:avLst/>
            </a:prstGeom>
            <a:noFill/>
          </p:spPr>
          <p:txBody>
            <a:bodyPr wrap="square" rtlCol="0">
              <a:spAutoFit/>
            </a:bodyPr>
            <a:lstStyle/>
            <a:p>
              <a:r>
                <a:rPr lang="en-US" sz="2400" dirty="0"/>
                <a:t>$8</a:t>
              </a:r>
            </a:p>
          </p:txBody>
        </p:sp>
        <p:sp>
          <p:nvSpPr>
            <p:cNvPr id="23" name="TextBox 22">
              <a:extLst>
                <a:ext uri="{FF2B5EF4-FFF2-40B4-BE49-F238E27FC236}">
                  <a16:creationId xmlns:a16="http://schemas.microsoft.com/office/drawing/2014/main" id="{B0E1E56F-A9B9-F47D-DF72-8D7D3A9FA2B6}"/>
                </a:ext>
              </a:extLst>
            </p:cNvPr>
            <p:cNvSpPr txBox="1"/>
            <p:nvPr/>
          </p:nvSpPr>
          <p:spPr>
            <a:xfrm>
              <a:off x="4123878" y="4595609"/>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pic>
          <p:nvPicPr>
            <p:cNvPr id="24" name="Picture 23">
              <a:extLst>
                <a:ext uri="{FF2B5EF4-FFF2-40B4-BE49-F238E27FC236}">
                  <a16:creationId xmlns:a16="http://schemas.microsoft.com/office/drawing/2014/main" id="{1C086D8B-67A6-EE3B-A034-9487AFE9EB94}"/>
                </a:ext>
              </a:extLst>
            </p:cNvPr>
            <p:cNvPicPr>
              <a:picLocks noChangeAspect="1"/>
            </p:cNvPicPr>
            <p:nvPr/>
          </p:nvPicPr>
          <p:blipFill>
            <a:blip r:embed="rId2"/>
            <a:stretch>
              <a:fillRect/>
            </a:stretch>
          </p:blipFill>
          <p:spPr>
            <a:xfrm>
              <a:off x="8402821" y="2585564"/>
              <a:ext cx="714523" cy="1078853"/>
            </a:xfrm>
            <a:prstGeom prst="rect">
              <a:avLst/>
            </a:prstGeom>
          </p:spPr>
        </p:pic>
        <p:pic>
          <p:nvPicPr>
            <p:cNvPr id="25" name="Content Placeholder 4">
              <a:extLst>
                <a:ext uri="{FF2B5EF4-FFF2-40B4-BE49-F238E27FC236}">
                  <a16:creationId xmlns:a16="http://schemas.microsoft.com/office/drawing/2014/main" id="{CB8D859A-2122-BEC0-491F-0C3728C5483A}"/>
                </a:ext>
              </a:extLst>
            </p:cNvPr>
            <p:cNvPicPr>
              <a:picLocks noChangeAspect="1"/>
            </p:cNvPicPr>
            <p:nvPr/>
          </p:nvPicPr>
          <p:blipFill rotWithShape="1">
            <a:blip r:embed="rId4"/>
            <a:srcRect l="4952" t="6679" r="10267" b="6847"/>
            <a:stretch/>
          </p:blipFill>
          <p:spPr>
            <a:xfrm>
              <a:off x="8184614" y="2968329"/>
              <a:ext cx="436414" cy="313322"/>
            </a:xfrm>
            <a:prstGeom prst="rect">
              <a:avLst/>
            </a:prstGeom>
            <a:effectLst>
              <a:outerShdw blurRad="50800" dist="38100" dir="8100000" algn="tr" rotWithShape="0">
                <a:prstClr val="black">
                  <a:alpha val="40000"/>
                </a:prstClr>
              </a:outerShdw>
            </a:effectLst>
          </p:spPr>
        </p:pic>
        <p:sp>
          <p:nvSpPr>
            <p:cNvPr id="26" name="TextBox 25">
              <a:extLst>
                <a:ext uri="{FF2B5EF4-FFF2-40B4-BE49-F238E27FC236}">
                  <a16:creationId xmlns:a16="http://schemas.microsoft.com/office/drawing/2014/main" id="{4D02AD1A-1193-560B-BE21-A726C826F1AF}"/>
                </a:ext>
              </a:extLst>
            </p:cNvPr>
            <p:cNvSpPr txBox="1"/>
            <p:nvPr/>
          </p:nvSpPr>
          <p:spPr>
            <a:xfrm>
              <a:off x="8184614" y="3664417"/>
              <a:ext cx="1370079" cy="338554"/>
            </a:xfrm>
            <a:prstGeom prst="rect">
              <a:avLst/>
            </a:prstGeom>
            <a:noFill/>
          </p:spPr>
          <p:txBody>
            <a:bodyPr wrap="square" rtlCol="0">
              <a:spAutoFit/>
            </a:bodyPr>
            <a:lstStyle/>
            <a:p>
              <a:r>
                <a:rPr lang="en-US" sz="1600" dirty="0">
                  <a:solidFill>
                    <a:schemeClr val="accent1"/>
                  </a:solidFill>
                </a:rPr>
                <a:t>15 people</a:t>
              </a:r>
            </a:p>
          </p:txBody>
        </p:sp>
        <p:sp>
          <p:nvSpPr>
            <p:cNvPr id="27" name="TextBox 26">
              <a:extLst>
                <a:ext uri="{FF2B5EF4-FFF2-40B4-BE49-F238E27FC236}">
                  <a16:creationId xmlns:a16="http://schemas.microsoft.com/office/drawing/2014/main" id="{9CDB0D71-7ACB-64C8-2FF1-9DE1804F713D}"/>
                </a:ext>
              </a:extLst>
            </p:cNvPr>
            <p:cNvSpPr txBox="1"/>
            <p:nvPr/>
          </p:nvSpPr>
          <p:spPr>
            <a:xfrm>
              <a:off x="8243496" y="4576636"/>
              <a:ext cx="626157" cy="461665"/>
            </a:xfrm>
            <a:prstGeom prst="rect">
              <a:avLst/>
            </a:prstGeom>
            <a:noFill/>
          </p:spPr>
          <p:txBody>
            <a:bodyPr wrap="square" rtlCol="0">
              <a:spAutoFit/>
            </a:bodyPr>
            <a:lstStyle/>
            <a:p>
              <a:r>
                <a:rPr lang="en-US" sz="2400" dirty="0"/>
                <a:t>$2</a:t>
              </a:r>
            </a:p>
          </p:txBody>
        </p:sp>
        <p:sp>
          <p:nvSpPr>
            <p:cNvPr id="28" name="TextBox 27">
              <a:extLst>
                <a:ext uri="{FF2B5EF4-FFF2-40B4-BE49-F238E27FC236}">
                  <a16:creationId xmlns:a16="http://schemas.microsoft.com/office/drawing/2014/main" id="{F152FE65-D11B-A87C-7D21-8328A8D0BD1E}"/>
                </a:ext>
              </a:extLst>
            </p:cNvPr>
            <p:cNvSpPr txBox="1"/>
            <p:nvPr/>
          </p:nvSpPr>
          <p:spPr>
            <a:xfrm>
              <a:off x="8184463" y="5407633"/>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pic>
          <p:nvPicPr>
            <p:cNvPr id="29" name="Picture 28">
              <a:extLst>
                <a:ext uri="{FF2B5EF4-FFF2-40B4-BE49-F238E27FC236}">
                  <a16:creationId xmlns:a16="http://schemas.microsoft.com/office/drawing/2014/main" id="{20EBBFAD-4364-A395-DEC7-7114268F34F6}"/>
                </a:ext>
              </a:extLst>
            </p:cNvPr>
            <p:cNvPicPr>
              <a:picLocks noChangeAspect="1"/>
            </p:cNvPicPr>
            <p:nvPr/>
          </p:nvPicPr>
          <p:blipFill>
            <a:blip r:embed="rId2"/>
            <a:stretch>
              <a:fillRect/>
            </a:stretch>
          </p:blipFill>
          <p:spPr>
            <a:xfrm>
              <a:off x="9716958" y="2631730"/>
              <a:ext cx="714523" cy="1078853"/>
            </a:xfrm>
            <a:prstGeom prst="rect">
              <a:avLst/>
            </a:prstGeom>
          </p:spPr>
        </p:pic>
        <p:sp>
          <p:nvSpPr>
            <p:cNvPr id="30" name="TextBox 29">
              <a:extLst>
                <a:ext uri="{FF2B5EF4-FFF2-40B4-BE49-F238E27FC236}">
                  <a16:creationId xmlns:a16="http://schemas.microsoft.com/office/drawing/2014/main" id="{F07844D7-0D42-7C8C-8170-B291CC0D53F8}"/>
                </a:ext>
              </a:extLst>
            </p:cNvPr>
            <p:cNvSpPr txBox="1"/>
            <p:nvPr/>
          </p:nvSpPr>
          <p:spPr>
            <a:xfrm>
              <a:off x="9510177" y="3652764"/>
              <a:ext cx="1370079" cy="338554"/>
            </a:xfrm>
            <a:prstGeom prst="rect">
              <a:avLst/>
            </a:prstGeom>
            <a:noFill/>
          </p:spPr>
          <p:txBody>
            <a:bodyPr wrap="square" rtlCol="0">
              <a:spAutoFit/>
            </a:bodyPr>
            <a:lstStyle/>
            <a:p>
              <a:r>
                <a:rPr lang="en-US" sz="1600" dirty="0">
                  <a:solidFill>
                    <a:schemeClr val="accent1"/>
                  </a:solidFill>
                </a:rPr>
                <a:t>20 people</a:t>
              </a:r>
            </a:p>
          </p:txBody>
        </p:sp>
        <p:sp>
          <p:nvSpPr>
            <p:cNvPr id="31" name="TextBox 30">
              <a:extLst>
                <a:ext uri="{FF2B5EF4-FFF2-40B4-BE49-F238E27FC236}">
                  <a16:creationId xmlns:a16="http://schemas.microsoft.com/office/drawing/2014/main" id="{31D99EFB-4338-B374-D450-CA320591ED2B}"/>
                </a:ext>
              </a:extLst>
            </p:cNvPr>
            <p:cNvSpPr txBox="1"/>
            <p:nvPr/>
          </p:nvSpPr>
          <p:spPr>
            <a:xfrm>
              <a:off x="9640771" y="4573762"/>
              <a:ext cx="626157" cy="461665"/>
            </a:xfrm>
            <a:prstGeom prst="rect">
              <a:avLst/>
            </a:prstGeom>
            <a:noFill/>
          </p:spPr>
          <p:txBody>
            <a:bodyPr wrap="square" rtlCol="0">
              <a:spAutoFit/>
            </a:bodyPr>
            <a:lstStyle/>
            <a:p>
              <a:r>
                <a:rPr lang="en-US" sz="2400" dirty="0"/>
                <a:t>$1</a:t>
              </a:r>
            </a:p>
          </p:txBody>
        </p:sp>
        <p:sp>
          <p:nvSpPr>
            <p:cNvPr id="32" name="TextBox 31">
              <a:extLst>
                <a:ext uri="{FF2B5EF4-FFF2-40B4-BE49-F238E27FC236}">
                  <a16:creationId xmlns:a16="http://schemas.microsoft.com/office/drawing/2014/main" id="{FD2A06B1-9754-B015-9865-8174329664F8}"/>
                </a:ext>
              </a:extLst>
            </p:cNvPr>
            <p:cNvSpPr txBox="1"/>
            <p:nvPr/>
          </p:nvSpPr>
          <p:spPr>
            <a:xfrm>
              <a:off x="9581738" y="5404759"/>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pic>
          <p:nvPicPr>
            <p:cNvPr id="33" name="Picture 32">
              <a:extLst>
                <a:ext uri="{FF2B5EF4-FFF2-40B4-BE49-F238E27FC236}">
                  <a16:creationId xmlns:a16="http://schemas.microsoft.com/office/drawing/2014/main" id="{F7A85D66-722B-6284-B5BC-6D85992B2D7B}"/>
                </a:ext>
              </a:extLst>
            </p:cNvPr>
            <p:cNvPicPr>
              <a:picLocks noChangeAspect="1"/>
            </p:cNvPicPr>
            <p:nvPr/>
          </p:nvPicPr>
          <p:blipFill>
            <a:blip r:embed="rId2"/>
            <a:stretch>
              <a:fillRect/>
            </a:stretch>
          </p:blipFill>
          <p:spPr>
            <a:xfrm>
              <a:off x="11027452" y="2631730"/>
              <a:ext cx="714523" cy="1078853"/>
            </a:xfrm>
            <a:prstGeom prst="rect">
              <a:avLst/>
            </a:prstGeom>
          </p:spPr>
        </p:pic>
        <p:sp>
          <p:nvSpPr>
            <p:cNvPr id="34" name="TextBox 33">
              <a:extLst>
                <a:ext uri="{FF2B5EF4-FFF2-40B4-BE49-F238E27FC236}">
                  <a16:creationId xmlns:a16="http://schemas.microsoft.com/office/drawing/2014/main" id="{CC0F77B2-9AEE-B910-56E7-F7610088746D}"/>
                </a:ext>
              </a:extLst>
            </p:cNvPr>
            <p:cNvSpPr txBox="1"/>
            <p:nvPr/>
          </p:nvSpPr>
          <p:spPr>
            <a:xfrm>
              <a:off x="10820671" y="3652764"/>
              <a:ext cx="1370079" cy="338554"/>
            </a:xfrm>
            <a:prstGeom prst="rect">
              <a:avLst/>
            </a:prstGeom>
            <a:noFill/>
          </p:spPr>
          <p:txBody>
            <a:bodyPr wrap="square" rtlCol="0">
              <a:spAutoFit/>
            </a:bodyPr>
            <a:lstStyle/>
            <a:p>
              <a:r>
                <a:rPr lang="en-US" sz="1600" dirty="0">
                  <a:solidFill>
                    <a:schemeClr val="accent1"/>
                  </a:solidFill>
                </a:rPr>
                <a:t>15 people</a:t>
              </a:r>
            </a:p>
          </p:txBody>
        </p:sp>
        <p:sp>
          <p:nvSpPr>
            <p:cNvPr id="35" name="TextBox 34">
              <a:extLst>
                <a:ext uri="{FF2B5EF4-FFF2-40B4-BE49-F238E27FC236}">
                  <a16:creationId xmlns:a16="http://schemas.microsoft.com/office/drawing/2014/main" id="{4BF80B3F-3391-FBBA-C6E8-DD39BC1CB3F4}"/>
                </a:ext>
              </a:extLst>
            </p:cNvPr>
            <p:cNvSpPr txBox="1"/>
            <p:nvPr/>
          </p:nvSpPr>
          <p:spPr>
            <a:xfrm>
              <a:off x="10951265" y="4573762"/>
              <a:ext cx="626157" cy="461665"/>
            </a:xfrm>
            <a:prstGeom prst="rect">
              <a:avLst/>
            </a:prstGeom>
            <a:noFill/>
          </p:spPr>
          <p:txBody>
            <a:bodyPr wrap="square" rtlCol="0">
              <a:spAutoFit/>
            </a:bodyPr>
            <a:lstStyle/>
            <a:p>
              <a:r>
                <a:rPr lang="en-US" sz="2400" dirty="0"/>
                <a:t>$2</a:t>
              </a:r>
            </a:p>
          </p:txBody>
        </p:sp>
        <p:sp>
          <p:nvSpPr>
            <p:cNvPr id="36" name="TextBox 35">
              <a:extLst>
                <a:ext uri="{FF2B5EF4-FFF2-40B4-BE49-F238E27FC236}">
                  <a16:creationId xmlns:a16="http://schemas.microsoft.com/office/drawing/2014/main" id="{1573DEB5-1AED-6970-CC79-18BB4AFB7260}"/>
                </a:ext>
              </a:extLst>
            </p:cNvPr>
            <p:cNvSpPr txBox="1"/>
            <p:nvPr/>
          </p:nvSpPr>
          <p:spPr>
            <a:xfrm>
              <a:off x="10892232" y="5404759"/>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pic>
          <p:nvPicPr>
            <p:cNvPr id="50" name="Picture 49">
              <a:extLst>
                <a:ext uri="{FF2B5EF4-FFF2-40B4-BE49-F238E27FC236}">
                  <a16:creationId xmlns:a16="http://schemas.microsoft.com/office/drawing/2014/main" id="{CF2B3E1E-30EA-9AC0-BF3A-A5D1DC709940}"/>
                </a:ext>
              </a:extLst>
            </p:cNvPr>
            <p:cNvPicPr>
              <a:picLocks noChangeAspect="1"/>
            </p:cNvPicPr>
            <p:nvPr/>
          </p:nvPicPr>
          <p:blipFill>
            <a:blip r:embed="rId2"/>
            <a:stretch>
              <a:fillRect/>
            </a:stretch>
          </p:blipFill>
          <p:spPr>
            <a:xfrm>
              <a:off x="7036547" y="2642174"/>
              <a:ext cx="714523" cy="1078853"/>
            </a:xfrm>
            <a:prstGeom prst="rect">
              <a:avLst/>
            </a:prstGeom>
          </p:spPr>
        </p:pic>
        <p:pic>
          <p:nvPicPr>
            <p:cNvPr id="51" name="Content Placeholder 4">
              <a:extLst>
                <a:ext uri="{FF2B5EF4-FFF2-40B4-BE49-F238E27FC236}">
                  <a16:creationId xmlns:a16="http://schemas.microsoft.com/office/drawing/2014/main" id="{94F8B28A-A03C-913D-351A-97D54DE6D5A5}"/>
                </a:ext>
              </a:extLst>
            </p:cNvPr>
            <p:cNvPicPr>
              <a:picLocks noChangeAspect="1"/>
            </p:cNvPicPr>
            <p:nvPr/>
          </p:nvPicPr>
          <p:blipFill rotWithShape="1">
            <a:blip r:embed="rId4"/>
            <a:srcRect l="4952" t="6679" r="10267" b="6847"/>
            <a:stretch/>
          </p:blipFill>
          <p:spPr>
            <a:xfrm>
              <a:off x="6818340" y="3024939"/>
              <a:ext cx="436414" cy="313322"/>
            </a:xfrm>
            <a:prstGeom prst="rect">
              <a:avLst/>
            </a:prstGeom>
            <a:effectLst>
              <a:outerShdw blurRad="50800" dist="38100" dir="8100000" algn="tr" rotWithShape="0">
                <a:prstClr val="black">
                  <a:alpha val="40000"/>
                </a:prstClr>
              </a:outerShdw>
            </a:effectLst>
          </p:spPr>
        </p:pic>
        <p:sp>
          <p:nvSpPr>
            <p:cNvPr id="52" name="TextBox 51">
              <a:extLst>
                <a:ext uri="{FF2B5EF4-FFF2-40B4-BE49-F238E27FC236}">
                  <a16:creationId xmlns:a16="http://schemas.microsoft.com/office/drawing/2014/main" id="{5CEB5D4F-495D-0CB3-C803-7087057733F3}"/>
                </a:ext>
              </a:extLst>
            </p:cNvPr>
            <p:cNvSpPr txBox="1"/>
            <p:nvPr/>
          </p:nvSpPr>
          <p:spPr>
            <a:xfrm>
              <a:off x="6818340" y="3721027"/>
              <a:ext cx="1370079" cy="338554"/>
            </a:xfrm>
            <a:prstGeom prst="rect">
              <a:avLst/>
            </a:prstGeom>
            <a:noFill/>
          </p:spPr>
          <p:txBody>
            <a:bodyPr wrap="square" rtlCol="0">
              <a:spAutoFit/>
            </a:bodyPr>
            <a:lstStyle/>
            <a:p>
              <a:r>
                <a:rPr lang="en-US" sz="1600" dirty="0">
                  <a:solidFill>
                    <a:schemeClr val="accent1"/>
                  </a:solidFill>
                </a:rPr>
                <a:t>10 people</a:t>
              </a:r>
            </a:p>
          </p:txBody>
        </p:sp>
        <p:sp>
          <p:nvSpPr>
            <p:cNvPr id="53" name="TextBox 52">
              <a:extLst>
                <a:ext uri="{FF2B5EF4-FFF2-40B4-BE49-F238E27FC236}">
                  <a16:creationId xmlns:a16="http://schemas.microsoft.com/office/drawing/2014/main" id="{298D608F-6592-C79C-B6DC-D8BED15C4B89}"/>
                </a:ext>
              </a:extLst>
            </p:cNvPr>
            <p:cNvSpPr txBox="1"/>
            <p:nvPr/>
          </p:nvSpPr>
          <p:spPr>
            <a:xfrm>
              <a:off x="6877222" y="4633246"/>
              <a:ext cx="626157" cy="461665"/>
            </a:xfrm>
            <a:prstGeom prst="rect">
              <a:avLst/>
            </a:prstGeom>
            <a:noFill/>
          </p:spPr>
          <p:txBody>
            <a:bodyPr wrap="square" rtlCol="0">
              <a:spAutoFit/>
            </a:bodyPr>
            <a:lstStyle/>
            <a:p>
              <a:r>
                <a:rPr lang="en-US" sz="2400" dirty="0"/>
                <a:t>$2</a:t>
              </a:r>
            </a:p>
          </p:txBody>
        </p:sp>
        <p:sp>
          <p:nvSpPr>
            <p:cNvPr id="54" name="TextBox 53">
              <a:extLst>
                <a:ext uri="{FF2B5EF4-FFF2-40B4-BE49-F238E27FC236}">
                  <a16:creationId xmlns:a16="http://schemas.microsoft.com/office/drawing/2014/main" id="{FF2C6915-2E95-7C95-5EE5-A1D9C3C27CD6}"/>
                </a:ext>
              </a:extLst>
            </p:cNvPr>
            <p:cNvSpPr txBox="1"/>
            <p:nvPr/>
          </p:nvSpPr>
          <p:spPr>
            <a:xfrm>
              <a:off x="6818189" y="5464243"/>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pic>
          <p:nvPicPr>
            <p:cNvPr id="62" name="Picture 61">
              <a:extLst>
                <a:ext uri="{FF2B5EF4-FFF2-40B4-BE49-F238E27FC236}">
                  <a16:creationId xmlns:a16="http://schemas.microsoft.com/office/drawing/2014/main" id="{77D770A0-9F17-6746-4FB4-7D8B33CF86C8}"/>
                </a:ext>
              </a:extLst>
            </p:cNvPr>
            <p:cNvPicPr>
              <a:picLocks noChangeAspect="1"/>
            </p:cNvPicPr>
            <p:nvPr/>
          </p:nvPicPr>
          <p:blipFill>
            <a:blip r:embed="rId2"/>
            <a:stretch>
              <a:fillRect/>
            </a:stretch>
          </p:blipFill>
          <p:spPr>
            <a:xfrm>
              <a:off x="5545686" y="2622775"/>
              <a:ext cx="714523" cy="1078853"/>
            </a:xfrm>
            <a:prstGeom prst="rect">
              <a:avLst/>
            </a:prstGeom>
          </p:spPr>
        </p:pic>
        <p:sp>
          <p:nvSpPr>
            <p:cNvPr id="63" name="TextBox 62">
              <a:extLst>
                <a:ext uri="{FF2B5EF4-FFF2-40B4-BE49-F238E27FC236}">
                  <a16:creationId xmlns:a16="http://schemas.microsoft.com/office/drawing/2014/main" id="{CE1DA577-F881-9405-8353-78C97B9EE27B}"/>
                </a:ext>
              </a:extLst>
            </p:cNvPr>
            <p:cNvSpPr txBox="1"/>
            <p:nvPr/>
          </p:nvSpPr>
          <p:spPr>
            <a:xfrm>
              <a:off x="5327479" y="3701628"/>
              <a:ext cx="1370079" cy="338554"/>
            </a:xfrm>
            <a:prstGeom prst="rect">
              <a:avLst/>
            </a:prstGeom>
            <a:noFill/>
          </p:spPr>
          <p:txBody>
            <a:bodyPr wrap="square" rtlCol="0">
              <a:spAutoFit/>
            </a:bodyPr>
            <a:lstStyle/>
            <a:p>
              <a:r>
                <a:rPr lang="en-US" sz="1600" dirty="0">
                  <a:solidFill>
                    <a:schemeClr val="accent1"/>
                  </a:solidFill>
                </a:rPr>
                <a:t>10 people</a:t>
              </a:r>
            </a:p>
          </p:txBody>
        </p:sp>
        <p:sp>
          <p:nvSpPr>
            <p:cNvPr id="64" name="TextBox 63">
              <a:extLst>
                <a:ext uri="{FF2B5EF4-FFF2-40B4-BE49-F238E27FC236}">
                  <a16:creationId xmlns:a16="http://schemas.microsoft.com/office/drawing/2014/main" id="{3332B51A-C676-AA63-00ED-6EFE2B51296C}"/>
                </a:ext>
              </a:extLst>
            </p:cNvPr>
            <p:cNvSpPr txBox="1"/>
            <p:nvPr/>
          </p:nvSpPr>
          <p:spPr>
            <a:xfrm>
              <a:off x="5386361" y="5473022"/>
              <a:ext cx="885450" cy="561409"/>
            </a:xfrm>
            <a:prstGeom prst="rect">
              <a:avLst/>
            </a:prstGeom>
            <a:noFill/>
          </p:spPr>
          <p:txBody>
            <a:bodyPr wrap="square" rtlCol="0">
              <a:spAutoFit/>
            </a:bodyPr>
            <a:lstStyle/>
            <a:p>
              <a:r>
                <a:rPr lang="en-US" sz="2400" dirty="0"/>
                <a:t>$11</a:t>
              </a:r>
            </a:p>
          </p:txBody>
        </p:sp>
        <p:sp>
          <p:nvSpPr>
            <p:cNvPr id="65" name="TextBox 64">
              <a:extLst>
                <a:ext uri="{FF2B5EF4-FFF2-40B4-BE49-F238E27FC236}">
                  <a16:creationId xmlns:a16="http://schemas.microsoft.com/office/drawing/2014/main" id="{B968AF7E-9AB2-FB96-25D9-E317294106B6}"/>
                </a:ext>
              </a:extLst>
            </p:cNvPr>
            <p:cNvSpPr txBox="1"/>
            <p:nvPr/>
          </p:nvSpPr>
          <p:spPr>
            <a:xfrm>
              <a:off x="5386361" y="4654288"/>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pic>
          <p:nvPicPr>
            <p:cNvPr id="66" name="Picture 65" descr="Page 12 | Mortarboard Cap Images - Free Download on Freepik">
              <a:extLst>
                <a:ext uri="{FF2B5EF4-FFF2-40B4-BE49-F238E27FC236}">
                  <a16:creationId xmlns:a16="http://schemas.microsoft.com/office/drawing/2014/main" id="{DE904AEF-8540-A299-F026-901E1AA12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5807047" y="2596812"/>
              <a:ext cx="345869" cy="3441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D19632DA-5DDB-799D-C45D-2263A6B4FBB6}"/>
              </a:ext>
            </a:extLst>
          </p:cNvPr>
          <p:cNvGrpSpPr/>
          <p:nvPr/>
        </p:nvGrpSpPr>
        <p:grpSpPr>
          <a:xfrm>
            <a:off x="262945" y="834543"/>
            <a:ext cx="2988932" cy="1077816"/>
            <a:chOff x="8161759" y="1696949"/>
            <a:chExt cx="2988932" cy="1077816"/>
          </a:xfrm>
        </p:grpSpPr>
        <p:sp>
          <p:nvSpPr>
            <p:cNvPr id="43" name="TextBox 42">
              <a:extLst>
                <a:ext uri="{FF2B5EF4-FFF2-40B4-BE49-F238E27FC236}">
                  <a16:creationId xmlns:a16="http://schemas.microsoft.com/office/drawing/2014/main" id="{22C74A1D-5BAD-0A0B-23BA-C63138437948}"/>
                </a:ext>
              </a:extLst>
            </p:cNvPr>
            <p:cNvSpPr txBox="1"/>
            <p:nvPr/>
          </p:nvSpPr>
          <p:spPr>
            <a:xfrm>
              <a:off x="8364630" y="1774968"/>
              <a:ext cx="2786061" cy="830997"/>
            </a:xfrm>
            <a:prstGeom prst="rect">
              <a:avLst/>
            </a:prstGeom>
            <a:noFill/>
          </p:spPr>
          <p:txBody>
            <a:bodyPr wrap="square" rtlCol="0">
              <a:spAutoFit/>
            </a:bodyPr>
            <a:lstStyle/>
            <a:p>
              <a:r>
                <a:rPr lang="en-US" sz="2400" dirty="0"/>
                <a:t>Effect of</a:t>
              </a:r>
              <a:endParaRPr lang="en-US" sz="2000" dirty="0"/>
            </a:p>
            <a:p>
              <a:r>
                <a:rPr lang="en-US" sz="2400" dirty="0"/>
                <a:t>    on </a:t>
              </a:r>
            </a:p>
          </p:txBody>
        </p:sp>
        <p:sp>
          <p:nvSpPr>
            <p:cNvPr id="44" name="Double Bracket 43">
              <a:extLst>
                <a:ext uri="{FF2B5EF4-FFF2-40B4-BE49-F238E27FC236}">
                  <a16:creationId xmlns:a16="http://schemas.microsoft.com/office/drawing/2014/main" id="{8E6562A7-5DD0-DBC7-911E-114B26E85984}"/>
                </a:ext>
              </a:extLst>
            </p:cNvPr>
            <p:cNvSpPr/>
            <p:nvPr/>
          </p:nvSpPr>
          <p:spPr>
            <a:xfrm>
              <a:off x="8161759" y="1696949"/>
              <a:ext cx="2298403" cy="1077816"/>
            </a:xfrm>
            <a:prstGeom prst="bracketPair">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5" name="Content Placeholder 4">
              <a:extLst>
                <a:ext uri="{FF2B5EF4-FFF2-40B4-BE49-F238E27FC236}">
                  <a16:creationId xmlns:a16="http://schemas.microsoft.com/office/drawing/2014/main" id="{0689894D-A4E0-2785-B85B-A1BD7D2EC7B7}"/>
                </a:ext>
              </a:extLst>
            </p:cNvPr>
            <p:cNvPicPr>
              <a:picLocks noChangeAspect="1"/>
            </p:cNvPicPr>
            <p:nvPr/>
          </p:nvPicPr>
          <p:blipFill rotWithShape="1">
            <a:blip r:embed="rId4"/>
            <a:srcRect l="4952" t="6679" r="10267" b="6847"/>
            <a:stretch/>
          </p:blipFill>
          <p:spPr>
            <a:xfrm>
              <a:off x="9590192" y="1774968"/>
              <a:ext cx="553824" cy="397616"/>
            </a:xfrm>
            <a:prstGeom prst="rect">
              <a:avLst/>
            </a:prstGeom>
            <a:effectLst>
              <a:outerShdw blurRad="50800" dist="38100" dir="8100000" algn="tr" rotWithShape="0">
                <a:prstClr val="black">
                  <a:alpha val="40000"/>
                </a:prstClr>
              </a:outerShdw>
            </a:effectLst>
          </p:spPr>
        </p:pic>
        <p:pic>
          <p:nvPicPr>
            <p:cNvPr id="46" name="Picture 2" descr="Money Stack | Totally Accurate BattleGrounds Wiki | Fandom">
              <a:extLst>
                <a:ext uri="{FF2B5EF4-FFF2-40B4-BE49-F238E27FC236}">
                  <a16:creationId xmlns:a16="http://schemas.microsoft.com/office/drawing/2014/main" id="{CC91D4E2-FB3A-15C3-D47F-255601140D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8468" y="2102562"/>
              <a:ext cx="647788" cy="64855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7" name="Straight Connector 46">
            <a:extLst>
              <a:ext uri="{FF2B5EF4-FFF2-40B4-BE49-F238E27FC236}">
                <a16:creationId xmlns:a16="http://schemas.microsoft.com/office/drawing/2014/main" id="{4920B5C8-AB3D-86EA-B37C-1ADD47E72D6C}"/>
              </a:ext>
            </a:extLst>
          </p:cNvPr>
          <p:cNvCxnSpPr>
            <a:cxnSpLocks/>
          </p:cNvCxnSpPr>
          <p:nvPr/>
        </p:nvCxnSpPr>
        <p:spPr>
          <a:xfrm flipH="1">
            <a:off x="203541" y="2098940"/>
            <a:ext cx="2357807" cy="14861"/>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31158FB8-3B77-240F-E9B4-3D29EB57CACB}"/>
              </a:ext>
            </a:extLst>
          </p:cNvPr>
          <p:cNvGrpSpPr/>
          <p:nvPr/>
        </p:nvGrpSpPr>
        <p:grpSpPr>
          <a:xfrm>
            <a:off x="302182" y="2237680"/>
            <a:ext cx="2967428" cy="1077816"/>
            <a:chOff x="1746333" y="1692547"/>
            <a:chExt cx="2967428" cy="1077816"/>
          </a:xfrm>
        </p:grpSpPr>
        <p:sp>
          <p:nvSpPr>
            <p:cNvPr id="49" name="TextBox 48">
              <a:extLst>
                <a:ext uri="{FF2B5EF4-FFF2-40B4-BE49-F238E27FC236}">
                  <a16:creationId xmlns:a16="http://schemas.microsoft.com/office/drawing/2014/main" id="{7957E896-8C5E-A41E-35C4-0E4189BE22EF}"/>
                </a:ext>
              </a:extLst>
            </p:cNvPr>
            <p:cNvSpPr txBox="1"/>
            <p:nvPr/>
          </p:nvSpPr>
          <p:spPr>
            <a:xfrm>
              <a:off x="1927700" y="1792851"/>
              <a:ext cx="2786061" cy="830997"/>
            </a:xfrm>
            <a:prstGeom prst="rect">
              <a:avLst/>
            </a:prstGeom>
            <a:noFill/>
          </p:spPr>
          <p:txBody>
            <a:bodyPr wrap="square" rtlCol="0">
              <a:spAutoFit/>
            </a:bodyPr>
            <a:lstStyle/>
            <a:p>
              <a:r>
                <a:rPr lang="en-US" sz="2400" dirty="0"/>
                <a:t>Effect of</a:t>
              </a:r>
              <a:endParaRPr lang="en-US" sz="2000" dirty="0"/>
            </a:p>
            <a:p>
              <a:r>
                <a:rPr lang="en-US" sz="2400" dirty="0"/>
                <a:t>    on </a:t>
              </a:r>
            </a:p>
          </p:txBody>
        </p:sp>
        <p:pic>
          <p:nvPicPr>
            <p:cNvPr id="55" name="Content Placeholder 4">
              <a:extLst>
                <a:ext uri="{FF2B5EF4-FFF2-40B4-BE49-F238E27FC236}">
                  <a16:creationId xmlns:a16="http://schemas.microsoft.com/office/drawing/2014/main" id="{1708BC26-2123-68E1-EFA2-82333FC3C44F}"/>
                </a:ext>
              </a:extLst>
            </p:cNvPr>
            <p:cNvPicPr>
              <a:picLocks noChangeAspect="1"/>
            </p:cNvPicPr>
            <p:nvPr/>
          </p:nvPicPr>
          <p:blipFill rotWithShape="1">
            <a:blip r:embed="rId4"/>
            <a:srcRect l="4952" t="6679" r="10267" b="6847"/>
            <a:stretch/>
          </p:blipFill>
          <p:spPr>
            <a:xfrm>
              <a:off x="3219449" y="1792851"/>
              <a:ext cx="553824" cy="397616"/>
            </a:xfrm>
            <a:prstGeom prst="rect">
              <a:avLst/>
            </a:prstGeom>
            <a:effectLst>
              <a:outerShdw blurRad="50800" dist="38100" dir="8100000" algn="tr" rotWithShape="0">
                <a:prstClr val="black">
                  <a:alpha val="40000"/>
                </a:prstClr>
              </a:outerShdw>
            </a:effectLst>
          </p:spPr>
        </p:pic>
        <p:pic>
          <p:nvPicPr>
            <p:cNvPr id="56" name="Picture 55" descr="Page 12 | Mortarboard Cap Images - Free Download on Freepik">
              <a:extLst>
                <a:ext uri="{FF2B5EF4-FFF2-40B4-BE49-F238E27FC236}">
                  <a16:creationId xmlns:a16="http://schemas.microsoft.com/office/drawing/2014/main" id="{563B2F0C-9C98-414F-1B41-8E4C86A24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2622274" y="2172678"/>
              <a:ext cx="526944" cy="527569"/>
            </a:xfrm>
            <a:prstGeom prst="rect">
              <a:avLst/>
            </a:prstGeom>
            <a:noFill/>
            <a:extLst>
              <a:ext uri="{909E8E84-426E-40DD-AFC4-6F175D3DCCD1}">
                <a14:hiddenFill xmlns:a14="http://schemas.microsoft.com/office/drawing/2010/main">
                  <a:solidFill>
                    <a:srgbClr val="FFFFFF"/>
                  </a:solidFill>
                </a14:hiddenFill>
              </a:ext>
            </a:extLst>
          </p:spPr>
        </p:pic>
        <p:sp>
          <p:nvSpPr>
            <p:cNvPr id="57" name="Double Bracket 56">
              <a:extLst>
                <a:ext uri="{FF2B5EF4-FFF2-40B4-BE49-F238E27FC236}">
                  <a16:creationId xmlns:a16="http://schemas.microsoft.com/office/drawing/2014/main" id="{79244A85-DD1B-6F66-5142-1A68DD41A972}"/>
                </a:ext>
              </a:extLst>
            </p:cNvPr>
            <p:cNvSpPr/>
            <p:nvPr/>
          </p:nvSpPr>
          <p:spPr>
            <a:xfrm>
              <a:off x="1746333" y="1692547"/>
              <a:ext cx="2298403" cy="1077816"/>
            </a:xfrm>
            <a:prstGeom prst="bracketPair">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FDC2BFE-39C2-0DEB-8376-27BF1B645CC0}"/>
                  </a:ext>
                </a:extLst>
              </p:cNvPr>
              <p:cNvSpPr txBox="1"/>
              <p:nvPr/>
            </p:nvSpPr>
            <p:spPr>
              <a:xfrm>
                <a:off x="2600576" y="896200"/>
                <a:ext cx="1245503" cy="9017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6</m:t>
                          </m:r>
                        </m:den>
                      </m:f>
                    </m:oMath>
                  </m:oMathPara>
                </a14:m>
                <a:endParaRPr lang="en-US" sz="2800" dirty="0"/>
              </a:p>
            </p:txBody>
          </p:sp>
        </mc:Choice>
        <mc:Fallback xmlns="">
          <p:sp>
            <p:nvSpPr>
              <p:cNvPr id="74" name="TextBox 73">
                <a:extLst>
                  <a:ext uri="{FF2B5EF4-FFF2-40B4-BE49-F238E27FC236}">
                    <a16:creationId xmlns:a16="http://schemas.microsoft.com/office/drawing/2014/main" id="{4FDC2BFE-39C2-0DEB-8376-27BF1B645CC0}"/>
                  </a:ext>
                </a:extLst>
              </p:cNvPr>
              <p:cNvSpPr txBox="1">
                <a:spLocks noRot="1" noChangeAspect="1" noMove="1" noResize="1" noEditPoints="1" noAdjustHandles="1" noChangeArrowheads="1" noChangeShapeType="1" noTextEdit="1"/>
              </p:cNvSpPr>
              <p:nvPr/>
            </p:nvSpPr>
            <p:spPr>
              <a:xfrm>
                <a:off x="2600576" y="896200"/>
                <a:ext cx="1245503" cy="901785"/>
              </a:xfrm>
              <a:prstGeom prst="rect">
                <a:avLst/>
              </a:prstGeom>
              <a:blipFill>
                <a:blip r:embed="rId6"/>
                <a:stretch>
                  <a:fillRect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1A7F946-C75F-D380-B59F-5AF0141E180E}"/>
                  </a:ext>
                </a:extLst>
              </p:cNvPr>
              <p:cNvSpPr txBox="1"/>
              <p:nvPr/>
            </p:nvSpPr>
            <p:spPr>
              <a:xfrm>
                <a:off x="2191912" y="2381371"/>
                <a:ext cx="9420653" cy="6705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1"/>
                          </a:solidFill>
                          <a:latin typeface="Cambria Math" panose="02040503050406030204" pitchFamily="18" charset="0"/>
                        </a:rPr>
                        <m:t>=</m:t>
                      </m:r>
                      <m:f>
                        <m:fPr>
                          <m:ctrlPr>
                            <a:rPr lang="en-US" sz="2000" b="0" i="1" smtClean="0">
                              <a:solidFill>
                                <a:schemeClr val="accent1"/>
                              </a:solidFill>
                              <a:latin typeface="Cambria Math" panose="02040503050406030204" pitchFamily="18" charset="0"/>
                            </a:rPr>
                          </m:ctrlPr>
                        </m:fPr>
                        <m:num>
                          <m:r>
                            <a:rPr lang="en-US" sz="2000" b="0" i="1" smtClean="0">
                              <a:solidFill>
                                <a:schemeClr val="accent1"/>
                              </a:solidFill>
                              <a:latin typeface="Cambria Math" panose="02040503050406030204" pitchFamily="18" charset="0"/>
                            </a:rPr>
                            <m:t>1</m:t>
                          </m:r>
                        </m:num>
                        <m:den>
                          <m:r>
                            <a:rPr lang="en-US" sz="2000" b="0" i="1" smtClean="0">
                              <a:solidFill>
                                <a:schemeClr val="accent1"/>
                              </a:solidFill>
                              <a:latin typeface="Cambria Math" panose="02040503050406030204" pitchFamily="18" charset="0"/>
                            </a:rPr>
                            <m:t>60</m:t>
                          </m:r>
                        </m:den>
                      </m:f>
                      <m:d>
                        <m:dPr>
                          <m:ctrlPr>
                            <a:rPr lang="en-US" sz="2000" b="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20×1+15×1+10×0+15×0</m:t>
                          </m:r>
                        </m:e>
                      </m:d>
                      <m:r>
                        <a:rPr lang="en-US" sz="2000" b="0" i="1" smtClean="0">
                          <a:solidFill>
                            <a:schemeClr val="accent1"/>
                          </a:solidFill>
                          <a:latin typeface="Cambria Math" panose="02040503050406030204" pitchFamily="18" charset="0"/>
                        </a:rPr>
                        <m:t>−</m:t>
                      </m:r>
                      <m:f>
                        <m:fPr>
                          <m:ctrlPr>
                            <a:rPr lang="en-US" sz="2000" b="0" i="1" smtClean="0">
                              <a:solidFill>
                                <a:schemeClr val="accent1"/>
                              </a:solidFill>
                              <a:latin typeface="Cambria Math" panose="02040503050406030204" pitchFamily="18" charset="0"/>
                            </a:rPr>
                          </m:ctrlPr>
                        </m:fPr>
                        <m:num>
                          <m:r>
                            <a:rPr lang="en-US" sz="2000" b="0" i="1" smtClean="0">
                              <a:solidFill>
                                <a:schemeClr val="accent1"/>
                              </a:solidFill>
                              <a:latin typeface="Cambria Math" panose="02040503050406030204" pitchFamily="18" charset="0"/>
                            </a:rPr>
                            <m:t>1</m:t>
                          </m:r>
                        </m:num>
                        <m:den>
                          <m:r>
                            <a:rPr lang="en-US" sz="2000" b="0" i="1" smtClean="0">
                              <a:solidFill>
                                <a:schemeClr val="accent1"/>
                              </a:solidFill>
                              <a:latin typeface="Cambria Math" panose="02040503050406030204" pitchFamily="18" charset="0"/>
                            </a:rPr>
                            <m:t>60</m:t>
                          </m:r>
                        </m:den>
                      </m:f>
                      <m:d>
                        <m:dPr>
                          <m:ctrlPr>
                            <a:rPr lang="en-US" sz="2000" b="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15×1+10×1+20×0+15×0</m:t>
                          </m:r>
                        </m:e>
                      </m:d>
                    </m:oMath>
                  </m:oMathPara>
                </a14:m>
                <a:endParaRPr lang="en-US" sz="2000" dirty="0">
                  <a:solidFill>
                    <a:schemeClr val="accent1"/>
                  </a:solidFill>
                </a:endParaRPr>
              </a:p>
            </p:txBody>
          </p:sp>
        </mc:Choice>
        <mc:Fallback xmlns="">
          <p:sp>
            <p:nvSpPr>
              <p:cNvPr id="38" name="TextBox 37">
                <a:extLst>
                  <a:ext uri="{FF2B5EF4-FFF2-40B4-BE49-F238E27FC236}">
                    <a16:creationId xmlns:a16="http://schemas.microsoft.com/office/drawing/2014/main" id="{51A7F946-C75F-D380-B59F-5AF0141E180E}"/>
                  </a:ext>
                </a:extLst>
              </p:cNvPr>
              <p:cNvSpPr txBox="1">
                <a:spLocks noRot="1" noChangeAspect="1" noMove="1" noResize="1" noEditPoints="1" noAdjustHandles="1" noChangeArrowheads="1" noChangeShapeType="1" noTextEdit="1"/>
              </p:cNvSpPr>
              <p:nvPr/>
            </p:nvSpPr>
            <p:spPr>
              <a:xfrm>
                <a:off x="2191912" y="2381371"/>
                <a:ext cx="9420653" cy="670568"/>
              </a:xfrm>
              <a:prstGeom prst="rect">
                <a:avLst/>
              </a:prstGeom>
              <a:blipFill>
                <a:blip r:embed="rId7"/>
                <a:stretch>
                  <a:fillRect b="-5556"/>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9FFF1ABE-31B0-7434-1369-301AF049E6C1}"/>
              </a:ext>
            </a:extLst>
          </p:cNvPr>
          <p:cNvGrpSpPr/>
          <p:nvPr/>
        </p:nvGrpSpPr>
        <p:grpSpPr>
          <a:xfrm>
            <a:off x="4354899" y="2561070"/>
            <a:ext cx="6606371" cy="420525"/>
            <a:chOff x="3642198" y="934354"/>
            <a:chExt cx="6606371" cy="768748"/>
          </a:xfrm>
        </p:grpSpPr>
        <p:cxnSp>
          <p:nvCxnSpPr>
            <p:cNvPr id="40" name="Straight Connector 39">
              <a:extLst>
                <a:ext uri="{FF2B5EF4-FFF2-40B4-BE49-F238E27FC236}">
                  <a16:creationId xmlns:a16="http://schemas.microsoft.com/office/drawing/2014/main" id="{9F9ED5B9-CF15-D3AA-4D01-9D7DB1D4C26E}"/>
                </a:ext>
              </a:extLst>
            </p:cNvPr>
            <p:cNvCxnSpPr/>
            <p:nvPr/>
          </p:nvCxnSpPr>
          <p:spPr>
            <a:xfrm flipH="1">
              <a:off x="9758363" y="999813"/>
              <a:ext cx="490206" cy="6265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5832135-8D3A-2D14-AE63-63172ED814FD}"/>
                </a:ext>
              </a:extLst>
            </p:cNvPr>
            <p:cNvCxnSpPr/>
            <p:nvPr/>
          </p:nvCxnSpPr>
          <p:spPr>
            <a:xfrm flipH="1">
              <a:off x="5529966" y="1076506"/>
              <a:ext cx="490206" cy="6265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3AE08D2-7FA3-85A8-0BC5-3475015A7F2A}"/>
                </a:ext>
              </a:extLst>
            </p:cNvPr>
            <p:cNvCxnSpPr/>
            <p:nvPr/>
          </p:nvCxnSpPr>
          <p:spPr>
            <a:xfrm flipH="1">
              <a:off x="6960660" y="934354"/>
              <a:ext cx="490206" cy="6265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3C3ABB0-6043-CE01-C5AD-2345DDF9B4C9}"/>
                </a:ext>
              </a:extLst>
            </p:cNvPr>
            <p:cNvCxnSpPr/>
            <p:nvPr/>
          </p:nvCxnSpPr>
          <p:spPr>
            <a:xfrm flipH="1">
              <a:off x="3642198" y="980525"/>
              <a:ext cx="490206" cy="6265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557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C2B47-1F99-B6DD-5152-323998EFED06}"/>
              </a:ext>
            </a:extLst>
          </p:cNvPr>
          <p:cNvSpPr>
            <a:spLocks noGrp="1"/>
          </p:cNvSpPr>
          <p:nvPr>
            <p:ph type="title"/>
          </p:nvPr>
        </p:nvSpPr>
        <p:spPr>
          <a:xfrm>
            <a:off x="69679" y="-325750"/>
            <a:ext cx="10515600" cy="1325563"/>
          </a:xfrm>
        </p:spPr>
        <p:txBody>
          <a:bodyPr/>
          <a:lstStyle/>
          <a:p>
            <a:r>
              <a:rPr lang="en-US" dirty="0"/>
              <a:t>Let’s do the same thing...</a:t>
            </a:r>
          </a:p>
        </p:txBody>
      </p:sp>
      <p:grpSp>
        <p:nvGrpSpPr>
          <p:cNvPr id="3" name="Group 2">
            <a:extLst>
              <a:ext uri="{FF2B5EF4-FFF2-40B4-BE49-F238E27FC236}">
                <a16:creationId xmlns:a16="http://schemas.microsoft.com/office/drawing/2014/main" id="{2AC67568-C870-285A-DA66-27488E480A31}"/>
              </a:ext>
            </a:extLst>
          </p:cNvPr>
          <p:cNvGrpSpPr/>
          <p:nvPr/>
        </p:nvGrpSpPr>
        <p:grpSpPr>
          <a:xfrm>
            <a:off x="1179344" y="3833791"/>
            <a:ext cx="9833312" cy="2836117"/>
            <a:chOff x="232926" y="2585564"/>
            <a:chExt cx="11957824" cy="3448867"/>
          </a:xfrm>
        </p:grpSpPr>
        <p:pic>
          <p:nvPicPr>
            <p:cNvPr id="4" name="Picture 3">
              <a:extLst>
                <a:ext uri="{FF2B5EF4-FFF2-40B4-BE49-F238E27FC236}">
                  <a16:creationId xmlns:a16="http://schemas.microsoft.com/office/drawing/2014/main" id="{9FDBF2FE-F75E-58AB-7963-FBBE5EC70B70}"/>
                </a:ext>
              </a:extLst>
            </p:cNvPr>
            <p:cNvPicPr>
              <a:picLocks noChangeAspect="1"/>
            </p:cNvPicPr>
            <p:nvPr/>
          </p:nvPicPr>
          <p:blipFill>
            <a:blip r:embed="rId2"/>
            <a:stretch>
              <a:fillRect/>
            </a:stretch>
          </p:blipFill>
          <p:spPr>
            <a:xfrm>
              <a:off x="1662766" y="2631732"/>
              <a:ext cx="714523" cy="1078853"/>
            </a:xfrm>
            <a:prstGeom prst="rect">
              <a:avLst/>
            </a:prstGeom>
          </p:spPr>
        </p:pic>
        <p:pic>
          <p:nvPicPr>
            <p:cNvPr id="5" name="Picture 4" descr="Page 12 | Mortarboard Cap Images - Free Download on Freepik">
              <a:extLst>
                <a:ext uri="{FF2B5EF4-FFF2-40B4-BE49-F238E27FC236}">
                  <a16:creationId xmlns:a16="http://schemas.microsoft.com/office/drawing/2014/main" id="{7FA68AC8-DB46-B035-C871-CCD752C5F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1928506" y="2600023"/>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a:extLst>
                <a:ext uri="{FF2B5EF4-FFF2-40B4-BE49-F238E27FC236}">
                  <a16:creationId xmlns:a16="http://schemas.microsoft.com/office/drawing/2014/main" id="{3B3BB37D-5C16-EB36-0001-60F6FE7526F8}"/>
                </a:ext>
              </a:extLst>
            </p:cNvPr>
            <p:cNvPicPr>
              <a:picLocks noChangeAspect="1"/>
            </p:cNvPicPr>
            <p:nvPr/>
          </p:nvPicPr>
          <p:blipFill rotWithShape="1">
            <a:blip r:embed="rId4"/>
            <a:srcRect l="4952" t="6679" r="10267" b="6847"/>
            <a:stretch/>
          </p:blipFill>
          <p:spPr>
            <a:xfrm>
              <a:off x="1444559" y="3014497"/>
              <a:ext cx="436414" cy="313322"/>
            </a:xfrm>
            <a:prstGeom prst="rect">
              <a:avLst/>
            </a:prstGeom>
            <a:effectLst>
              <a:outerShdw blurRad="50800" dist="38100" dir="8100000" algn="tr" rotWithShape="0">
                <a:prstClr val="black">
                  <a:alpha val="40000"/>
                </a:prstClr>
              </a:outerShdw>
            </a:effectLst>
          </p:spPr>
        </p:pic>
        <p:pic>
          <p:nvPicPr>
            <p:cNvPr id="7" name="Picture 2" descr="Money Stack | Totally Accurate BattleGrounds Wiki | Fandom">
              <a:extLst>
                <a:ext uri="{FF2B5EF4-FFF2-40B4-BE49-F238E27FC236}">
                  <a16:creationId xmlns:a16="http://schemas.microsoft.com/office/drawing/2014/main" id="{5D2DF350-9813-8157-E45A-CF37720436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04" y="4531857"/>
              <a:ext cx="587696" cy="5848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oney Stack | Totally Accurate BattleGrounds Wiki | Fandom">
              <a:extLst>
                <a:ext uri="{FF2B5EF4-FFF2-40B4-BE49-F238E27FC236}">
                  <a16:creationId xmlns:a16="http://schemas.microsoft.com/office/drawing/2014/main" id="{29D966A5-B126-F900-B027-53F210F14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926" y="5407633"/>
              <a:ext cx="587696" cy="5848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Page 12 | Mortarboard Cap Images - Free Download on Freepik">
              <a:extLst>
                <a:ext uri="{FF2B5EF4-FFF2-40B4-BE49-F238E27FC236}">
                  <a16:creationId xmlns:a16="http://schemas.microsoft.com/office/drawing/2014/main" id="{A886A3A9-0302-CEFE-D3A0-7930064C5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586266" y="5407633"/>
              <a:ext cx="316779" cy="3152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FED2206-5075-22B7-4549-AAA89BB5F088}"/>
                </a:ext>
              </a:extLst>
            </p:cNvPr>
            <p:cNvSpPr txBox="1"/>
            <p:nvPr/>
          </p:nvSpPr>
          <p:spPr>
            <a:xfrm>
              <a:off x="1532655" y="5444566"/>
              <a:ext cx="1753964" cy="461665"/>
            </a:xfrm>
            <a:prstGeom prst="rect">
              <a:avLst/>
            </a:prstGeom>
            <a:noFill/>
          </p:spPr>
          <p:txBody>
            <a:bodyPr wrap="square" rtlCol="0">
              <a:spAutoFit/>
            </a:bodyPr>
            <a:lstStyle/>
            <a:p>
              <a:r>
                <a:rPr lang="en-US" sz="2400" dirty="0"/>
                <a:t>$5</a:t>
              </a:r>
            </a:p>
          </p:txBody>
        </p:sp>
        <p:sp>
          <p:nvSpPr>
            <p:cNvPr id="11" name="TextBox 10">
              <a:extLst>
                <a:ext uri="{FF2B5EF4-FFF2-40B4-BE49-F238E27FC236}">
                  <a16:creationId xmlns:a16="http://schemas.microsoft.com/office/drawing/2014/main" id="{E34D49C2-BD1B-6671-4AFE-AFA0781303F3}"/>
                </a:ext>
              </a:extLst>
            </p:cNvPr>
            <p:cNvSpPr txBox="1"/>
            <p:nvPr/>
          </p:nvSpPr>
          <p:spPr>
            <a:xfrm>
              <a:off x="1511624" y="4600135"/>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sp>
          <p:nvSpPr>
            <p:cNvPr id="12" name="TextBox 11">
              <a:extLst>
                <a:ext uri="{FF2B5EF4-FFF2-40B4-BE49-F238E27FC236}">
                  <a16:creationId xmlns:a16="http://schemas.microsoft.com/office/drawing/2014/main" id="{7E410CCE-8503-536B-DD32-FE1553C0B1BD}"/>
                </a:ext>
              </a:extLst>
            </p:cNvPr>
            <p:cNvSpPr txBox="1"/>
            <p:nvPr/>
          </p:nvSpPr>
          <p:spPr>
            <a:xfrm>
              <a:off x="1444559" y="3710585"/>
              <a:ext cx="1370079" cy="338554"/>
            </a:xfrm>
            <a:prstGeom prst="rect">
              <a:avLst/>
            </a:prstGeom>
            <a:noFill/>
          </p:spPr>
          <p:txBody>
            <a:bodyPr wrap="square" rtlCol="0">
              <a:spAutoFit/>
            </a:bodyPr>
            <a:lstStyle/>
            <a:p>
              <a:r>
                <a:rPr lang="en-US" sz="1600" dirty="0">
                  <a:solidFill>
                    <a:schemeClr val="accent1"/>
                  </a:solidFill>
                </a:rPr>
                <a:t>20 people</a:t>
              </a:r>
            </a:p>
          </p:txBody>
        </p:sp>
        <p:pic>
          <p:nvPicPr>
            <p:cNvPr id="13" name="Picture 12">
              <a:extLst>
                <a:ext uri="{FF2B5EF4-FFF2-40B4-BE49-F238E27FC236}">
                  <a16:creationId xmlns:a16="http://schemas.microsoft.com/office/drawing/2014/main" id="{59A3D47C-090E-C10B-10E2-91C21DD13A89}"/>
                </a:ext>
              </a:extLst>
            </p:cNvPr>
            <p:cNvPicPr>
              <a:picLocks noChangeAspect="1"/>
            </p:cNvPicPr>
            <p:nvPr/>
          </p:nvPicPr>
          <p:blipFill>
            <a:blip r:embed="rId2"/>
            <a:stretch>
              <a:fillRect/>
            </a:stretch>
          </p:blipFill>
          <p:spPr>
            <a:xfrm>
              <a:off x="2936725" y="2631731"/>
              <a:ext cx="714523" cy="1078853"/>
            </a:xfrm>
            <a:prstGeom prst="rect">
              <a:avLst/>
            </a:prstGeom>
          </p:spPr>
        </p:pic>
        <p:pic>
          <p:nvPicPr>
            <p:cNvPr id="14" name="Picture 13" descr="Page 12 | Mortarboard Cap Images - Free Download on Freepik">
              <a:extLst>
                <a:ext uri="{FF2B5EF4-FFF2-40B4-BE49-F238E27FC236}">
                  <a16:creationId xmlns:a16="http://schemas.microsoft.com/office/drawing/2014/main" id="{4D4BE9ED-1C74-78B3-2B3C-A13E8BF152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3202465" y="2600022"/>
              <a:ext cx="345869" cy="344170"/>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4">
              <a:extLst>
                <a:ext uri="{FF2B5EF4-FFF2-40B4-BE49-F238E27FC236}">
                  <a16:creationId xmlns:a16="http://schemas.microsoft.com/office/drawing/2014/main" id="{E9B270DB-0A2F-BEEE-0D30-135737F9BC9A}"/>
                </a:ext>
              </a:extLst>
            </p:cNvPr>
            <p:cNvPicPr>
              <a:picLocks noChangeAspect="1"/>
            </p:cNvPicPr>
            <p:nvPr/>
          </p:nvPicPr>
          <p:blipFill rotWithShape="1">
            <a:blip r:embed="rId4"/>
            <a:srcRect l="4952" t="6679" r="10267" b="6847"/>
            <a:stretch/>
          </p:blipFill>
          <p:spPr>
            <a:xfrm>
              <a:off x="2718518" y="3014496"/>
              <a:ext cx="436414" cy="313322"/>
            </a:xfrm>
            <a:prstGeom prst="rect">
              <a:avLst/>
            </a:prstGeom>
            <a:effectLst>
              <a:outerShdw blurRad="50800" dist="38100" dir="8100000" algn="tr" rotWithShape="0">
                <a:prstClr val="black">
                  <a:alpha val="40000"/>
                </a:prstClr>
              </a:outerShdw>
            </a:effectLst>
          </p:spPr>
        </p:pic>
        <p:sp>
          <p:nvSpPr>
            <p:cNvPr id="16" name="TextBox 15">
              <a:extLst>
                <a:ext uri="{FF2B5EF4-FFF2-40B4-BE49-F238E27FC236}">
                  <a16:creationId xmlns:a16="http://schemas.microsoft.com/office/drawing/2014/main" id="{EAF6CA64-55A0-A412-775A-2D1A36F533DA}"/>
                </a:ext>
              </a:extLst>
            </p:cNvPr>
            <p:cNvSpPr txBox="1"/>
            <p:nvPr/>
          </p:nvSpPr>
          <p:spPr>
            <a:xfrm>
              <a:off x="2718518" y="3710584"/>
              <a:ext cx="1370079" cy="338554"/>
            </a:xfrm>
            <a:prstGeom prst="rect">
              <a:avLst/>
            </a:prstGeom>
            <a:noFill/>
          </p:spPr>
          <p:txBody>
            <a:bodyPr wrap="square" rtlCol="0">
              <a:spAutoFit/>
            </a:bodyPr>
            <a:lstStyle/>
            <a:p>
              <a:r>
                <a:rPr lang="en-US" sz="1600" dirty="0">
                  <a:solidFill>
                    <a:schemeClr val="accent1"/>
                  </a:solidFill>
                </a:rPr>
                <a:t>15 people</a:t>
              </a:r>
            </a:p>
          </p:txBody>
        </p:sp>
        <p:sp>
          <p:nvSpPr>
            <p:cNvPr id="17" name="TextBox 16">
              <a:extLst>
                <a:ext uri="{FF2B5EF4-FFF2-40B4-BE49-F238E27FC236}">
                  <a16:creationId xmlns:a16="http://schemas.microsoft.com/office/drawing/2014/main" id="{C4787BC0-687A-20F4-CCD3-28C33AA034D3}"/>
                </a:ext>
              </a:extLst>
            </p:cNvPr>
            <p:cNvSpPr txBox="1"/>
            <p:nvPr/>
          </p:nvSpPr>
          <p:spPr>
            <a:xfrm>
              <a:off x="2774799" y="5440040"/>
              <a:ext cx="626157" cy="461665"/>
            </a:xfrm>
            <a:prstGeom prst="rect">
              <a:avLst/>
            </a:prstGeom>
            <a:noFill/>
          </p:spPr>
          <p:txBody>
            <a:bodyPr wrap="square" rtlCol="0">
              <a:spAutoFit/>
            </a:bodyPr>
            <a:lstStyle/>
            <a:p>
              <a:r>
                <a:rPr lang="en-US" sz="2400" dirty="0"/>
                <a:t>$8</a:t>
              </a:r>
            </a:p>
          </p:txBody>
        </p:sp>
        <p:sp>
          <p:nvSpPr>
            <p:cNvPr id="18" name="TextBox 17">
              <a:extLst>
                <a:ext uri="{FF2B5EF4-FFF2-40B4-BE49-F238E27FC236}">
                  <a16:creationId xmlns:a16="http://schemas.microsoft.com/office/drawing/2014/main" id="{AC3C9837-B656-5893-D692-F1D20F05A537}"/>
                </a:ext>
              </a:extLst>
            </p:cNvPr>
            <p:cNvSpPr txBox="1"/>
            <p:nvPr/>
          </p:nvSpPr>
          <p:spPr>
            <a:xfrm>
              <a:off x="2753235" y="4595609"/>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pic>
          <p:nvPicPr>
            <p:cNvPr id="19" name="Picture 18">
              <a:extLst>
                <a:ext uri="{FF2B5EF4-FFF2-40B4-BE49-F238E27FC236}">
                  <a16:creationId xmlns:a16="http://schemas.microsoft.com/office/drawing/2014/main" id="{12E18A49-939C-0679-44CE-5335F39C198B}"/>
                </a:ext>
              </a:extLst>
            </p:cNvPr>
            <p:cNvPicPr>
              <a:picLocks noChangeAspect="1"/>
            </p:cNvPicPr>
            <p:nvPr/>
          </p:nvPicPr>
          <p:blipFill>
            <a:blip r:embed="rId2"/>
            <a:stretch>
              <a:fillRect/>
            </a:stretch>
          </p:blipFill>
          <p:spPr>
            <a:xfrm>
              <a:off x="4164490" y="2631731"/>
              <a:ext cx="714523" cy="1078853"/>
            </a:xfrm>
            <a:prstGeom prst="rect">
              <a:avLst/>
            </a:prstGeom>
          </p:spPr>
        </p:pic>
        <p:pic>
          <p:nvPicPr>
            <p:cNvPr id="20" name="Picture 19" descr="Page 12 | Mortarboard Cap Images - Free Download on Freepik">
              <a:extLst>
                <a:ext uri="{FF2B5EF4-FFF2-40B4-BE49-F238E27FC236}">
                  <a16:creationId xmlns:a16="http://schemas.microsoft.com/office/drawing/2014/main" id="{F296CBE5-5043-3C56-588C-6663134B6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4430230" y="2600022"/>
              <a:ext cx="345869" cy="34417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4F772D1-8E02-EFCE-7C01-E70FDAE4B8E3}"/>
                </a:ext>
              </a:extLst>
            </p:cNvPr>
            <p:cNvSpPr txBox="1"/>
            <p:nvPr/>
          </p:nvSpPr>
          <p:spPr>
            <a:xfrm>
              <a:off x="3946283" y="3710584"/>
              <a:ext cx="1370079" cy="338554"/>
            </a:xfrm>
            <a:prstGeom prst="rect">
              <a:avLst/>
            </a:prstGeom>
            <a:noFill/>
          </p:spPr>
          <p:txBody>
            <a:bodyPr wrap="square" rtlCol="0">
              <a:spAutoFit/>
            </a:bodyPr>
            <a:lstStyle/>
            <a:p>
              <a:r>
                <a:rPr lang="en-US" sz="1600" dirty="0">
                  <a:solidFill>
                    <a:schemeClr val="accent1"/>
                  </a:solidFill>
                </a:rPr>
                <a:t>15 people</a:t>
              </a:r>
            </a:p>
          </p:txBody>
        </p:sp>
        <p:sp>
          <p:nvSpPr>
            <p:cNvPr id="22" name="TextBox 21">
              <a:extLst>
                <a:ext uri="{FF2B5EF4-FFF2-40B4-BE49-F238E27FC236}">
                  <a16:creationId xmlns:a16="http://schemas.microsoft.com/office/drawing/2014/main" id="{2E22C363-B8ED-434E-6FEA-BAD91E3D7F4F}"/>
                </a:ext>
              </a:extLst>
            </p:cNvPr>
            <p:cNvSpPr txBox="1"/>
            <p:nvPr/>
          </p:nvSpPr>
          <p:spPr>
            <a:xfrm>
              <a:off x="4144909" y="5440040"/>
              <a:ext cx="1753964" cy="461665"/>
            </a:xfrm>
            <a:prstGeom prst="rect">
              <a:avLst/>
            </a:prstGeom>
            <a:noFill/>
          </p:spPr>
          <p:txBody>
            <a:bodyPr wrap="square" rtlCol="0">
              <a:spAutoFit/>
            </a:bodyPr>
            <a:lstStyle/>
            <a:p>
              <a:r>
                <a:rPr lang="en-US" sz="2400" dirty="0"/>
                <a:t>$8</a:t>
              </a:r>
            </a:p>
          </p:txBody>
        </p:sp>
        <p:sp>
          <p:nvSpPr>
            <p:cNvPr id="23" name="TextBox 22">
              <a:extLst>
                <a:ext uri="{FF2B5EF4-FFF2-40B4-BE49-F238E27FC236}">
                  <a16:creationId xmlns:a16="http://schemas.microsoft.com/office/drawing/2014/main" id="{B0E1E56F-A9B9-F47D-DF72-8D7D3A9FA2B6}"/>
                </a:ext>
              </a:extLst>
            </p:cNvPr>
            <p:cNvSpPr txBox="1"/>
            <p:nvPr/>
          </p:nvSpPr>
          <p:spPr>
            <a:xfrm>
              <a:off x="4123878" y="4595609"/>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pic>
          <p:nvPicPr>
            <p:cNvPr id="24" name="Picture 23">
              <a:extLst>
                <a:ext uri="{FF2B5EF4-FFF2-40B4-BE49-F238E27FC236}">
                  <a16:creationId xmlns:a16="http://schemas.microsoft.com/office/drawing/2014/main" id="{1C086D8B-67A6-EE3B-A034-9487AFE9EB94}"/>
                </a:ext>
              </a:extLst>
            </p:cNvPr>
            <p:cNvPicPr>
              <a:picLocks noChangeAspect="1"/>
            </p:cNvPicPr>
            <p:nvPr/>
          </p:nvPicPr>
          <p:blipFill>
            <a:blip r:embed="rId2"/>
            <a:stretch>
              <a:fillRect/>
            </a:stretch>
          </p:blipFill>
          <p:spPr>
            <a:xfrm>
              <a:off x="8402821" y="2585564"/>
              <a:ext cx="714523" cy="1078853"/>
            </a:xfrm>
            <a:prstGeom prst="rect">
              <a:avLst/>
            </a:prstGeom>
          </p:spPr>
        </p:pic>
        <p:pic>
          <p:nvPicPr>
            <p:cNvPr id="25" name="Content Placeholder 4">
              <a:extLst>
                <a:ext uri="{FF2B5EF4-FFF2-40B4-BE49-F238E27FC236}">
                  <a16:creationId xmlns:a16="http://schemas.microsoft.com/office/drawing/2014/main" id="{CB8D859A-2122-BEC0-491F-0C3728C5483A}"/>
                </a:ext>
              </a:extLst>
            </p:cNvPr>
            <p:cNvPicPr>
              <a:picLocks noChangeAspect="1"/>
            </p:cNvPicPr>
            <p:nvPr/>
          </p:nvPicPr>
          <p:blipFill rotWithShape="1">
            <a:blip r:embed="rId4"/>
            <a:srcRect l="4952" t="6679" r="10267" b="6847"/>
            <a:stretch/>
          </p:blipFill>
          <p:spPr>
            <a:xfrm>
              <a:off x="8184614" y="2968329"/>
              <a:ext cx="436414" cy="313322"/>
            </a:xfrm>
            <a:prstGeom prst="rect">
              <a:avLst/>
            </a:prstGeom>
            <a:effectLst>
              <a:outerShdw blurRad="50800" dist="38100" dir="8100000" algn="tr" rotWithShape="0">
                <a:prstClr val="black">
                  <a:alpha val="40000"/>
                </a:prstClr>
              </a:outerShdw>
            </a:effectLst>
          </p:spPr>
        </p:pic>
        <p:sp>
          <p:nvSpPr>
            <p:cNvPr id="26" name="TextBox 25">
              <a:extLst>
                <a:ext uri="{FF2B5EF4-FFF2-40B4-BE49-F238E27FC236}">
                  <a16:creationId xmlns:a16="http://schemas.microsoft.com/office/drawing/2014/main" id="{4D02AD1A-1193-560B-BE21-A726C826F1AF}"/>
                </a:ext>
              </a:extLst>
            </p:cNvPr>
            <p:cNvSpPr txBox="1"/>
            <p:nvPr/>
          </p:nvSpPr>
          <p:spPr>
            <a:xfrm>
              <a:off x="8184614" y="3664417"/>
              <a:ext cx="1370079" cy="338554"/>
            </a:xfrm>
            <a:prstGeom prst="rect">
              <a:avLst/>
            </a:prstGeom>
            <a:noFill/>
          </p:spPr>
          <p:txBody>
            <a:bodyPr wrap="square" rtlCol="0">
              <a:spAutoFit/>
            </a:bodyPr>
            <a:lstStyle/>
            <a:p>
              <a:r>
                <a:rPr lang="en-US" sz="1600" dirty="0">
                  <a:solidFill>
                    <a:schemeClr val="accent1"/>
                  </a:solidFill>
                </a:rPr>
                <a:t>15 people</a:t>
              </a:r>
            </a:p>
          </p:txBody>
        </p:sp>
        <p:sp>
          <p:nvSpPr>
            <p:cNvPr id="27" name="TextBox 26">
              <a:extLst>
                <a:ext uri="{FF2B5EF4-FFF2-40B4-BE49-F238E27FC236}">
                  <a16:creationId xmlns:a16="http://schemas.microsoft.com/office/drawing/2014/main" id="{9CDB0D71-7ACB-64C8-2FF1-9DE1804F713D}"/>
                </a:ext>
              </a:extLst>
            </p:cNvPr>
            <p:cNvSpPr txBox="1"/>
            <p:nvPr/>
          </p:nvSpPr>
          <p:spPr>
            <a:xfrm>
              <a:off x="8243496" y="4576636"/>
              <a:ext cx="626157" cy="461665"/>
            </a:xfrm>
            <a:prstGeom prst="rect">
              <a:avLst/>
            </a:prstGeom>
            <a:noFill/>
          </p:spPr>
          <p:txBody>
            <a:bodyPr wrap="square" rtlCol="0">
              <a:spAutoFit/>
            </a:bodyPr>
            <a:lstStyle/>
            <a:p>
              <a:r>
                <a:rPr lang="en-US" sz="2400" dirty="0"/>
                <a:t>$2</a:t>
              </a:r>
            </a:p>
          </p:txBody>
        </p:sp>
        <p:sp>
          <p:nvSpPr>
            <p:cNvPr id="28" name="TextBox 27">
              <a:extLst>
                <a:ext uri="{FF2B5EF4-FFF2-40B4-BE49-F238E27FC236}">
                  <a16:creationId xmlns:a16="http://schemas.microsoft.com/office/drawing/2014/main" id="{F152FE65-D11B-A87C-7D21-8328A8D0BD1E}"/>
                </a:ext>
              </a:extLst>
            </p:cNvPr>
            <p:cNvSpPr txBox="1"/>
            <p:nvPr/>
          </p:nvSpPr>
          <p:spPr>
            <a:xfrm>
              <a:off x="8184463" y="5407633"/>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pic>
          <p:nvPicPr>
            <p:cNvPr id="29" name="Picture 28">
              <a:extLst>
                <a:ext uri="{FF2B5EF4-FFF2-40B4-BE49-F238E27FC236}">
                  <a16:creationId xmlns:a16="http://schemas.microsoft.com/office/drawing/2014/main" id="{20EBBFAD-4364-A395-DEC7-7114268F34F6}"/>
                </a:ext>
              </a:extLst>
            </p:cNvPr>
            <p:cNvPicPr>
              <a:picLocks noChangeAspect="1"/>
            </p:cNvPicPr>
            <p:nvPr/>
          </p:nvPicPr>
          <p:blipFill>
            <a:blip r:embed="rId2"/>
            <a:stretch>
              <a:fillRect/>
            </a:stretch>
          </p:blipFill>
          <p:spPr>
            <a:xfrm>
              <a:off x="9716958" y="2631730"/>
              <a:ext cx="714523" cy="1078853"/>
            </a:xfrm>
            <a:prstGeom prst="rect">
              <a:avLst/>
            </a:prstGeom>
          </p:spPr>
        </p:pic>
        <p:sp>
          <p:nvSpPr>
            <p:cNvPr id="30" name="TextBox 29">
              <a:extLst>
                <a:ext uri="{FF2B5EF4-FFF2-40B4-BE49-F238E27FC236}">
                  <a16:creationId xmlns:a16="http://schemas.microsoft.com/office/drawing/2014/main" id="{F07844D7-0D42-7C8C-8170-B291CC0D53F8}"/>
                </a:ext>
              </a:extLst>
            </p:cNvPr>
            <p:cNvSpPr txBox="1"/>
            <p:nvPr/>
          </p:nvSpPr>
          <p:spPr>
            <a:xfrm>
              <a:off x="9510177" y="3652764"/>
              <a:ext cx="1370079" cy="338554"/>
            </a:xfrm>
            <a:prstGeom prst="rect">
              <a:avLst/>
            </a:prstGeom>
            <a:noFill/>
          </p:spPr>
          <p:txBody>
            <a:bodyPr wrap="square" rtlCol="0">
              <a:spAutoFit/>
            </a:bodyPr>
            <a:lstStyle/>
            <a:p>
              <a:r>
                <a:rPr lang="en-US" sz="1600" dirty="0">
                  <a:solidFill>
                    <a:schemeClr val="accent1"/>
                  </a:solidFill>
                </a:rPr>
                <a:t>20 people</a:t>
              </a:r>
            </a:p>
          </p:txBody>
        </p:sp>
        <p:sp>
          <p:nvSpPr>
            <p:cNvPr id="31" name="TextBox 30">
              <a:extLst>
                <a:ext uri="{FF2B5EF4-FFF2-40B4-BE49-F238E27FC236}">
                  <a16:creationId xmlns:a16="http://schemas.microsoft.com/office/drawing/2014/main" id="{31D99EFB-4338-B374-D450-CA320591ED2B}"/>
                </a:ext>
              </a:extLst>
            </p:cNvPr>
            <p:cNvSpPr txBox="1"/>
            <p:nvPr/>
          </p:nvSpPr>
          <p:spPr>
            <a:xfrm>
              <a:off x="9640771" y="4573762"/>
              <a:ext cx="626157" cy="461665"/>
            </a:xfrm>
            <a:prstGeom prst="rect">
              <a:avLst/>
            </a:prstGeom>
            <a:noFill/>
          </p:spPr>
          <p:txBody>
            <a:bodyPr wrap="square" rtlCol="0">
              <a:spAutoFit/>
            </a:bodyPr>
            <a:lstStyle/>
            <a:p>
              <a:r>
                <a:rPr lang="en-US" sz="2400" dirty="0"/>
                <a:t>$1</a:t>
              </a:r>
            </a:p>
          </p:txBody>
        </p:sp>
        <p:sp>
          <p:nvSpPr>
            <p:cNvPr id="32" name="TextBox 31">
              <a:extLst>
                <a:ext uri="{FF2B5EF4-FFF2-40B4-BE49-F238E27FC236}">
                  <a16:creationId xmlns:a16="http://schemas.microsoft.com/office/drawing/2014/main" id="{FD2A06B1-9754-B015-9865-8174329664F8}"/>
                </a:ext>
              </a:extLst>
            </p:cNvPr>
            <p:cNvSpPr txBox="1"/>
            <p:nvPr/>
          </p:nvSpPr>
          <p:spPr>
            <a:xfrm>
              <a:off x="9581738" y="5404759"/>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pic>
          <p:nvPicPr>
            <p:cNvPr id="33" name="Picture 32">
              <a:extLst>
                <a:ext uri="{FF2B5EF4-FFF2-40B4-BE49-F238E27FC236}">
                  <a16:creationId xmlns:a16="http://schemas.microsoft.com/office/drawing/2014/main" id="{F7A85D66-722B-6284-B5BC-6D85992B2D7B}"/>
                </a:ext>
              </a:extLst>
            </p:cNvPr>
            <p:cNvPicPr>
              <a:picLocks noChangeAspect="1"/>
            </p:cNvPicPr>
            <p:nvPr/>
          </p:nvPicPr>
          <p:blipFill>
            <a:blip r:embed="rId2"/>
            <a:stretch>
              <a:fillRect/>
            </a:stretch>
          </p:blipFill>
          <p:spPr>
            <a:xfrm>
              <a:off x="11027452" y="2631730"/>
              <a:ext cx="714523" cy="1078853"/>
            </a:xfrm>
            <a:prstGeom prst="rect">
              <a:avLst/>
            </a:prstGeom>
          </p:spPr>
        </p:pic>
        <p:sp>
          <p:nvSpPr>
            <p:cNvPr id="34" name="TextBox 33">
              <a:extLst>
                <a:ext uri="{FF2B5EF4-FFF2-40B4-BE49-F238E27FC236}">
                  <a16:creationId xmlns:a16="http://schemas.microsoft.com/office/drawing/2014/main" id="{CC0F77B2-9AEE-B910-56E7-F7610088746D}"/>
                </a:ext>
              </a:extLst>
            </p:cNvPr>
            <p:cNvSpPr txBox="1"/>
            <p:nvPr/>
          </p:nvSpPr>
          <p:spPr>
            <a:xfrm>
              <a:off x="10820671" y="3652764"/>
              <a:ext cx="1370079" cy="338554"/>
            </a:xfrm>
            <a:prstGeom prst="rect">
              <a:avLst/>
            </a:prstGeom>
            <a:noFill/>
          </p:spPr>
          <p:txBody>
            <a:bodyPr wrap="square" rtlCol="0">
              <a:spAutoFit/>
            </a:bodyPr>
            <a:lstStyle/>
            <a:p>
              <a:r>
                <a:rPr lang="en-US" sz="1600" dirty="0">
                  <a:solidFill>
                    <a:schemeClr val="accent1"/>
                  </a:solidFill>
                </a:rPr>
                <a:t>15 people</a:t>
              </a:r>
            </a:p>
          </p:txBody>
        </p:sp>
        <p:sp>
          <p:nvSpPr>
            <p:cNvPr id="35" name="TextBox 34">
              <a:extLst>
                <a:ext uri="{FF2B5EF4-FFF2-40B4-BE49-F238E27FC236}">
                  <a16:creationId xmlns:a16="http://schemas.microsoft.com/office/drawing/2014/main" id="{4BF80B3F-3391-FBBA-C6E8-DD39BC1CB3F4}"/>
                </a:ext>
              </a:extLst>
            </p:cNvPr>
            <p:cNvSpPr txBox="1"/>
            <p:nvPr/>
          </p:nvSpPr>
          <p:spPr>
            <a:xfrm>
              <a:off x="10951265" y="4573762"/>
              <a:ext cx="626157" cy="461665"/>
            </a:xfrm>
            <a:prstGeom prst="rect">
              <a:avLst/>
            </a:prstGeom>
            <a:noFill/>
          </p:spPr>
          <p:txBody>
            <a:bodyPr wrap="square" rtlCol="0">
              <a:spAutoFit/>
            </a:bodyPr>
            <a:lstStyle/>
            <a:p>
              <a:r>
                <a:rPr lang="en-US" sz="2400" dirty="0"/>
                <a:t>$2</a:t>
              </a:r>
            </a:p>
          </p:txBody>
        </p:sp>
        <p:sp>
          <p:nvSpPr>
            <p:cNvPr id="36" name="TextBox 35">
              <a:extLst>
                <a:ext uri="{FF2B5EF4-FFF2-40B4-BE49-F238E27FC236}">
                  <a16:creationId xmlns:a16="http://schemas.microsoft.com/office/drawing/2014/main" id="{1573DEB5-1AED-6970-CC79-18BB4AFB7260}"/>
                </a:ext>
              </a:extLst>
            </p:cNvPr>
            <p:cNvSpPr txBox="1"/>
            <p:nvPr/>
          </p:nvSpPr>
          <p:spPr>
            <a:xfrm>
              <a:off x="10892232" y="5404759"/>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pic>
          <p:nvPicPr>
            <p:cNvPr id="50" name="Picture 49">
              <a:extLst>
                <a:ext uri="{FF2B5EF4-FFF2-40B4-BE49-F238E27FC236}">
                  <a16:creationId xmlns:a16="http://schemas.microsoft.com/office/drawing/2014/main" id="{CF2B3E1E-30EA-9AC0-BF3A-A5D1DC709940}"/>
                </a:ext>
              </a:extLst>
            </p:cNvPr>
            <p:cNvPicPr>
              <a:picLocks noChangeAspect="1"/>
            </p:cNvPicPr>
            <p:nvPr/>
          </p:nvPicPr>
          <p:blipFill>
            <a:blip r:embed="rId2"/>
            <a:stretch>
              <a:fillRect/>
            </a:stretch>
          </p:blipFill>
          <p:spPr>
            <a:xfrm>
              <a:off x="7036547" y="2642174"/>
              <a:ext cx="714523" cy="1078853"/>
            </a:xfrm>
            <a:prstGeom prst="rect">
              <a:avLst/>
            </a:prstGeom>
          </p:spPr>
        </p:pic>
        <p:pic>
          <p:nvPicPr>
            <p:cNvPr id="51" name="Content Placeholder 4">
              <a:extLst>
                <a:ext uri="{FF2B5EF4-FFF2-40B4-BE49-F238E27FC236}">
                  <a16:creationId xmlns:a16="http://schemas.microsoft.com/office/drawing/2014/main" id="{94F8B28A-A03C-913D-351A-97D54DE6D5A5}"/>
                </a:ext>
              </a:extLst>
            </p:cNvPr>
            <p:cNvPicPr>
              <a:picLocks noChangeAspect="1"/>
            </p:cNvPicPr>
            <p:nvPr/>
          </p:nvPicPr>
          <p:blipFill rotWithShape="1">
            <a:blip r:embed="rId4"/>
            <a:srcRect l="4952" t="6679" r="10267" b="6847"/>
            <a:stretch/>
          </p:blipFill>
          <p:spPr>
            <a:xfrm>
              <a:off x="6818340" y="3024939"/>
              <a:ext cx="436414" cy="313322"/>
            </a:xfrm>
            <a:prstGeom prst="rect">
              <a:avLst/>
            </a:prstGeom>
            <a:effectLst>
              <a:outerShdw blurRad="50800" dist="38100" dir="8100000" algn="tr" rotWithShape="0">
                <a:prstClr val="black">
                  <a:alpha val="40000"/>
                </a:prstClr>
              </a:outerShdw>
            </a:effectLst>
          </p:spPr>
        </p:pic>
        <p:sp>
          <p:nvSpPr>
            <p:cNvPr id="52" name="TextBox 51">
              <a:extLst>
                <a:ext uri="{FF2B5EF4-FFF2-40B4-BE49-F238E27FC236}">
                  <a16:creationId xmlns:a16="http://schemas.microsoft.com/office/drawing/2014/main" id="{5CEB5D4F-495D-0CB3-C803-7087057733F3}"/>
                </a:ext>
              </a:extLst>
            </p:cNvPr>
            <p:cNvSpPr txBox="1"/>
            <p:nvPr/>
          </p:nvSpPr>
          <p:spPr>
            <a:xfrm>
              <a:off x="6818340" y="3721027"/>
              <a:ext cx="1370079" cy="338554"/>
            </a:xfrm>
            <a:prstGeom prst="rect">
              <a:avLst/>
            </a:prstGeom>
            <a:noFill/>
          </p:spPr>
          <p:txBody>
            <a:bodyPr wrap="square" rtlCol="0">
              <a:spAutoFit/>
            </a:bodyPr>
            <a:lstStyle/>
            <a:p>
              <a:r>
                <a:rPr lang="en-US" sz="1600" dirty="0">
                  <a:solidFill>
                    <a:schemeClr val="accent1"/>
                  </a:solidFill>
                </a:rPr>
                <a:t>10 people</a:t>
              </a:r>
            </a:p>
          </p:txBody>
        </p:sp>
        <p:sp>
          <p:nvSpPr>
            <p:cNvPr id="53" name="TextBox 52">
              <a:extLst>
                <a:ext uri="{FF2B5EF4-FFF2-40B4-BE49-F238E27FC236}">
                  <a16:creationId xmlns:a16="http://schemas.microsoft.com/office/drawing/2014/main" id="{298D608F-6592-C79C-B6DC-D8BED15C4B89}"/>
                </a:ext>
              </a:extLst>
            </p:cNvPr>
            <p:cNvSpPr txBox="1"/>
            <p:nvPr/>
          </p:nvSpPr>
          <p:spPr>
            <a:xfrm>
              <a:off x="6877222" y="4633246"/>
              <a:ext cx="626157" cy="461665"/>
            </a:xfrm>
            <a:prstGeom prst="rect">
              <a:avLst/>
            </a:prstGeom>
            <a:noFill/>
          </p:spPr>
          <p:txBody>
            <a:bodyPr wrap="square" rtlCol="0">
              <a:spAutoFit/>
            </a:bodyPr>
            <a:lstStyle/>
            <a:p>
              <a:r>
                <a:rPr lang="en-US" sz="2400" dirty="0"/>
                <a:t>$2</a:t>
              </a:r>
            </a:p>
          </p:txBody>
        </p:sp>
        <p:sp>
          <p:nvSpPr>
            <p:cNvPr id="54" name="TextBox 53">
              <a:extLst>
                <a:ext uri="{FF2B5EF4-FFF2-40B4-BE49-F238E27FC236}">
                  <a16:creationId xmlns:a16="http://schemas.microsoft.com/office/drawing/2014/main" id="{FF2C6915-2E95-7C95-5EE5-A1D9C3C27CD6}"/>
                </a:ext>
              </a:extLst>
            </p:cNvPr>
            <p:cNvSpPr txBox="1"/>
            <p:nvPr/>
          </p:nvSpPr>
          <p:spPr>
            <a:xfrm>
              <a:off x="6818189" y="5464243"/>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pic>
          <p:nvPicPr>
            <p:cNvPr id="62" name="Picture 61">
              <a:extLst>
                <a:ext uri="{FF2B5EF4-FFF2-40B4-BE49-F238E27FC236}">
                  <a16:creationId xmlns:a16="http://schemas.microsoft.com/office/drawing/2014/main" id="{77D770A0-9F17-6746-4FB4-7D8B33CF86C8}"/>
                </a:ext>
              </a:extLst>
            </p:cNvPr>
            <p:cNvPicPr>
              <a:picLocks noChangeAspect="1"/>
            </p:cNvPicPr>
            <p:nvPr/>
          </p:nvPicPr>
          <p:blipFill>
            <a:blip r:embed="rId2"/>
            <a:stretch>
              <a:fillRect/>
            </a:stretch>
          </p:blipFill>
          <p:spPr>
            <a:xfrm>
              <a:off x="5545686" y="2622775"/>
              <a:ext cx="714523" cy="1078853"/>
            </a:xfrm>
            <a:prstGeom prst="rect">
              <a:avLst/>
            </a:prstGeom>
          </p:spPr>
        </p:pic>
        <p:sp>
          <p:nvSpPr>
            <p:cNvPr id="63" name="TextBox 62">
              <a:extLst>
                <a:ext uri="{FF2B5EF4-FFF2-40B4-BE49-F238E27FC236}">
                  <a16:creationId xmlns:a16="http://schemas.microsoft.com/office/drawing/2014/main" id="{CE1DA577-F881-9405-8353-78C97B9EE27B}"/>
                </a:ext>
              </a:extLst>
            </p:cNvPr>
            <p:cNvSpPr txBox="1"/>
            <p:nvPr/>
          </p:nvSpPr>
          <p:spPr>
            <a:xfrm>
              <a:off x="5327479" y="3701628"/>
              <a:ext cx="1370079" cy="338554"/>
            </a:xfrm>
            <a:prstGeom prst="rect">
              <a:avLst/>
            </a:prstGeom>
            <a:noFill/>
          </p:spPr>
          <p:txBody>
            <a:bodyPr wrap="square" rtlCol="0">
              <a:spAutoFit/>
            </a:bodyPr>
            <a:lstStyle/>
            <a:p>
              <a:r>
                <a:rPr lang="en-US" sz="1600" dirty="0">
                  <a:solidFill>
                    <a:schemeClr val="accent1"/>
                  </a:solidFill>
                </a:rPr>
                <a:t>10 people</a:t>
              </a:r>
            </a:p>
          </p:txBody>
        </p:sp>
        <p:sp>
          <p:nvSpPr>
            <p:cNvPr id="64" name="TextBox 63">
              <a:extLst>
                <a:ext uri="{FF2B5EF4-FFF2-40B4-BE49-F238E27FC236}">
                  <a16:creationId xmlns:a16="http://schemas.microsoft.com/office/drawing/2014/main" id="{3332B51A-C676-AA63-00ED-6EFE2B51296C}"/>
                </a:ext>
              </a:extLst>
            </p:cNvPr>
            <p:cNvSpPr txBox="1"/>
            <p:nvPr/>
          </p:nvSpPr>
          <p:spPr>
            <a:xfrm>
              <a:off x="5386361" y="5473022"/>
              <a:ext cx="885450" cy="561409"/>
            </a:xfrm>
            <a:prstGeom prst="rect">
              <a:avLst/>
            </a:prstGeom>
            <a:noFill/>
          </p:spPr>
          <p:txBody>
            <a:bodyPr wrap="square" rtlCol="0">
              <a:spAutoFit/>
            </a:bodyPr>
            <a:lstStyle/>
            <a:p>
              <a:r>
                <a:rPr lang="en-US" sz="2400" dirty="0"/>
                <a:t>$11</a:t>
              </a:r>
            </a:p>
          </p:txBody>
        </p:sp>
        <p:sp>
          <p:nvSpPr>
            <p:cNvPr id="65" name="TextBox 64">
              <a:extLst>
                <a:ext uri="{FF2B5EF4-FFF2-40B4-BE49-F238E27FC236}">
                  <a16:creationId xmlns:a16="http://schemas.microsoft.com/office/drawing/2014/main" id="{B968AF7E-9AB2-FB96-25D9-E317294106B6}"/>
                </a:ext>
              </a:extLst>
            </p:cNvPr>
            <p:cNvSpPr txBox="1"/>
            <p:nvPr/>
          </p:nvSpPr>
          <p:spPr>
            <a:xfrm>
              <a:off x="5386361" y="4654288"/>
              <a:ext cx="738697" cy="461665"/>
            </a:xfrm>
            <a:prstGeom prst="rect">
              <a:avLst/>
            </a:prstGeom>
            <a:noFill/>
          </p:spPr>
          <p:txBody>
            <a:bodyPr wrap="square" rtlCol="0">
              <a:spAutoFit/>
            </a:bodyPr>
            <a:lstStyle/>
            <a:p>
              <a:r>
                <a:rPr lang="en-US" sz="2400" b="1" dirty="0">
                  <a:solidFill>
                    <a:srgbClr val="FF0000"/>
                  </a:solidFill>
                </a:rPr>
                <a:t>???</a:t>
              </a:r>
              <a:endParaRPr lang="en-US" b="1" dirty="0">
                <a:solidFill>
                  <a:srgbClr val="FF0000"/>
                </a:solidFill>
              </a:endParaRPr>
            </a:p>
          </p:txBody>
        </p:sp>
        <p:pic>
          <p:nvPicPr>
            <p:cNvPr id="66" name="Picture 65" descr="Page 12 | Mortarboard Cap Images - Free Download on Freepik">
              <a:extLst>
                <a:ext uri="{FF2B5EF4-FFF2-40B4-BE49-F238E27FC236}">
                  <a16:creationId xmlns:a16="http://schemas.microsoft.com/office/drawing/2014/main" id="{DE904AEF-8540-A299-F026-901E1AA12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5807047" y="2596812"/>
              <a:ext cx="345869" cy="3441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D19632DA-5DDB-799D-C45D-2263A6B4FBB6}"/>
              </a:ext>
            </a:extLst>
          </p:cNvPr>
          <p:cNvGrpSpPr/>
          <p:nvPr/>
        </p:nvGrpSpPr>
        <p:grpSpPr>
          <a:xfrm>
            <a:off x="262945" y="834543"/>
            <a:ext cx="2988932" cy="1077816"/>
            <a:chOff x="8161759" y="1696949"/>
            <a:chExt cx="2988932" cy="1077816"/>
          </a:xfrm>
        </p:grpSpPr>
        <p:sp>
          <p:nvSpPr>
            <p:cNvPr id="43" name="TextBox 42">
              <a:extLst>
                <a:ext uri="{FF2B5EF4-FFF2-40B4-BE49-F238E27FC236}">
                  <a16:creationId xmlns:a16="http://schemas.microsoft.com/office/drawing/2014/main" id="{22C74A1D-5BAD-0A0B-23BA-C63138437948}"/>
                </a:ext>
              </a:extLst>
            </p:cNvPr>
            <p:cNvSpPr txBox="1"/>
            <p:nvPr/>
          </p:nvSpPr>
          <p:spPr>
            <a:xfrm>
              <a:off x="8364630" y="1774968"/>
              <a:ext cx="2786061" cy="830997"/>
            </a:xfrm>
            <a:prstGeom prst="rect">
              <a:avLst/>
            </a:prstGeom>
            <a:noFill/>
          </p:spPr>
          <p:txBody>
            <a:bodyPr wrap="square" rtlCol="0">
              <a:spAutoFit/>
            </a:bodyPr>
            <a:lstStyle/>
            <a:p>
              <a:r>
                <a:rPr lang="en-US" sz="2400" dirty="0"/>
                <a:t>Effect of</a:t>
              </a:r>
              <a:endParaRPr lang="en-US" sz="2000" dirty="0"/>
            </a:p>
            <a:p>
              <a:r>
                <a:rPr lang="en-US" sz="2400" dirty="0"/>
                <a:t>    on </a:t>
              </a:r>
            </a:p>
          </p:txBody>
        </p:sp>
        <p:sp>
          <p:nvSpPr>
            <p:cNvPr id="44" name="Double Bracket 43">
              <a:extLst>
                <a:ext uri="{FF2B5EF4-FFF2-40B4-BE49-F238E27FC236}">
                  <a16:creationId xmlns:a16="http://schemas.microsoft.com/office/drawing/2014/main" id="{8E6562A7-5DD0-DBC7-911E-114B26E85984}"/>
                </a:ext>
              </a:extLst>
            </p:cNvPr>
            <p:cNvSpPr/>
            <p:nvPr/>
          </p:nvSpPr>
          <p:spPr>
            <a:xfrm>
              <a:off x="8161759" y="1696949"/>
              <a:ext cx="2298403" cy="1077816"/>
            </a:xfrm>
            <a:prstGeom prst="bracketPair">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5" name="Content Placeholder 4">
              <a:extLst>
                <a:ext uri="{FF2B5EF4-FFF2-40B4-BE49-F238E27FC236}">
                  <a16:creationId xmlns:a16="http://schemas.microsoft.com/office/drawing/2014/main" id="{0689894D-A4E0-2785-B85B-A1BD7D2EC7B7}"/>
                </a:ext>
              </a:extLst>
            </p:cNvPr>
            <p:cNvPicPr>
              <a:picLocks noChangeAspect="1"/>
            </p:cNvPicPr>
            <p:nvPr/>
          </p:nvPicPr>
          <p:blipFill rotWithShape="1">
            <a:blip r:embed="rId4"/>
            <a:srcRect l="4952" t="6679" r="10267" b="6847"/>
            <a:stretch/>
          </p:blipFill>
          <p:spPr>
            <a:xfrm>
              <a:off x="9590192" y="1774968"/>
              <a:ext cx="553824" cy="397616"/>
            </a:xfrm>
            <a:prstGeom prst="rect">
              <a:avLst/>
            </a:prstGeom>
            <a:effectLst>
              <a:outerShdw blurRad="50800" dist="38100" dir="8100000" algn="tr" rotWithShape="0">
                <a:prstClr val="black">
                  <a:alpha val="40000"/>
                </a:prstClr>
              </a:outerShdw>
            </a:effectLst>
          </p:spPr>
        </p:pic>
        <p:pic>
          <p:nvPicPr>
            <p:cNvPr id="46" name="Picture 2" descr="Money Stack | Totally Accurate BattleGrounds Wiki | Fandom">
              <a:extLst>
                <a:ext uri="{FF2B5EF4-FFF2-40B4-BE49-F238E27FC236}">
                  <a16:creationId xmlns:a16="http://schemas.microsoft.com/office/drawing/2014/main" id="{CC91D4E2-FB3A-15C3-D47F-255601140D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8468" y="2102562"/>
              <a:ext cx="647788" cy="64855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7" name="Straight Connector 46">
            <a:extLst>
              <a:ext uri="{FF2B5EF4-FFF2-40B4-BE49-F238E27FC236}">
                <a16:creationId xmlns:a16="http://schemas.microsoft.com/office/drawing/2014/main" id="{4920B5C8-AB3D-86EA-B37C-1ADD47E72D6C}"/>
              </a:ext>
            </a:extLst>
          </p:cNvPr>
          <p:cNvCxnSpPr>
            <a:cxnSpLocks/>
          </p:cNvCxnSpPr>
          <p:nvPr/>
        </p:nvCxnSpPr>
        <p:spPr>
          <a:xfrm flipH="1">
            <a:off x="203541" y="2098940"/>
            <a:ext cx="2357807" cy="14861"/>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31158FB8-3B77-240F-E9B4-3D29EB57CACB}"/>
              </a:ext>
            </a:extLst>
          </p:cNvPr>
          <p:cNvGrpSpPr/>
          <p:nvPr/>
        </p:nvGrpSpPr>
        <p:grpSpPr>
          <a:xfrm>
            <a:off x="302182" y="2237680"/>
            <a:ext cx="2967428" cy="1077816"/>
            <a:chOff x="1746333" y="1692547"/>
            <a:chExt cx="2967428" cy="1077816"/>
          </a:xfrm>
        </p:grpSpPr>
        <p:sp>
          <p:nvSpPr>
            <p:cNvPr id="49" name="TextBox 48">
              <a:extLst>
                <a:ext uri="{FF2B5EF4-FFF2-40B4-BE49-F238E27FC236}">
                  <a16:creationId xmlns:a16="http://schemas.microsoft.com/office/drawing/2014/main" id="{7957E896-8C5E-A41E-35C4-0E4189BE22EF}"/>
                </a:ext>
              </a:extLst>
            </p:cNvPr>
            <p:cNvSpPr txBox="1"/>
            <p:nvPr/>
          </p:nvSpPr>
          <p:spPr>
            <a:xfrm>
              <a:off x="1927700" y="1792851"/>
              <a:ext cx="2786061" cy="830997"/>
            </a:xfrm>
            <a:prstGeom prst="rect">
              <a:avLst/>
            </a:prstGeom>
            <a:noFill/>
          </p:spPr>
          <p:txBody>
            <a:bodyPr wrap="square" rtlCol="0">
              <a:spAutoFit/>
            </a:bodyPr>
            <a:lstStyle/>
            <a:p>
              <a:r>
                <a:rPr lang="en-US" sz="2400" dirty="0"/>
                <a:t>Effect of</a:t>
              </a:r>
              <a:endParaRPr lang="en-US" sz="2000" dirty="0"/>
            </a:p>
            <a:p>
              <a:r>
                <a:rPr lang="en-US" sz="2400" dirty="0"/>
                <a:t>    on </a:t>
              </a:r>
            </a:p>
          </p:txBody>
        </p:sp>
        <p:pic>
          <p:nvPicPr>
            <p:cNvPr id="55" name="Content Placeholder 4">
              <a:extLst>
                <a:ext uri="{FF2B5EF4-FFF2-40B4-BE49-F238E27FC236}">
                  <a16:creationId xmlns:a16="http://schemas.microsoft.com/office/drawing/2014/main" id="{1708BC26-2123-68E1-EFA2-82333FC3C44F}"/>
                </a:ext>
              </a:extLst>
            </p:cNvPr>
            <p:cNvPicPr>
              <a:picLocks noChangeAspect="1"/>
            </p:cNvPicPr>
            <p:nvPr/>
          </p:nvPicPr>
          <p:blipFill rotWithShape="1">
            <a:blip r:embed="rId4"/>
            <a:srcRect l="4952" t="6679" r="10267" b="6847"/>
            <a:stretch/>
          </p:blipFill>
          <p:spPr>
            <a:xfrm>
              <a:off x="3219449" y="1792851"/>
              <a:ext cx="553824" cy="397616"/>
            </a:xfrm>
            <a:prstGeom prst="rect">
              <a:avLst/>
            </a:prstGeom>
            <a:effectLst>
              <a:outerShdw blurRad="50800" dist="38100" dir="8100000" algn="tr" rotWithShape="0">
                <a:prstClr val="black">
                  <a:alpha val="40000"/>
                </a:prstClr>
              </a:outerShdw>
            </a:effectLst>
          </p:spPr>
        </p:pic>
        <p:pic>
          <p:nvPicPr>
            <p:cNvPr id="56" name="Picture 55" descr="Page 12 | Mortarboard Cap Images - Free Download on Freepik">
              <a:extLst>
                <a:ext uri="{FF2B5EF4-FFF2-40B4-BE49-F238E27FC236}">
                  <a16:creationId xmlns:a16="http://schemas.microsoft.com/office/drawing/2014/main" id="{563B2F0C-9C98-414F-1B41-8E4C86A24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2622274" y="2172678"/>
              <a:ext cx="526944" cy="527569"/>
            </a:xfrm>
            <a:prstGeom prst="rect">
              <a:avLst/>
            </a:prstGeom>
            <a:noFill/>
            <a:extLst>
              <a:ext uri="{909E8E84-426E-40DD-AFC4-6F175D3DCCD1}">
                <a14:hiddenFill xmlns:a14="http://schemas.microsoft.com/office/drawing/2010/main">
                  <a:solidFill>
                    <a:srgbClr val="FFFFFF"/>
                  </a:solidFill>
                </a14:hiddenFill>
              </a:ext>
            </a:extLst>
          </p:spPr>
        </p:pic>
        <p:sp>
          <p:nvSpPr>
            <p:cNvPr id="57" name="Double Bracket 56">
              <a:extLst>
                <a:ext uri="{FF2B5EF4-FFF2-40B4-BE49-F238E27FC236}">
                  <a16:creationId xmlns:a16="http://schemas.microsoft.com/office/drawing/2014/main" id="{79244A85-DD1B-6F66-5142-1A68DD41A972}"/>
                </a:ext>
              </a:extLst>
            </p:cNvPr>
            <p:cNvSpPr/>
            <p:nvPr/>
          </p:nvSpPr>
          <p:spPr>
            <a:xfrm>
              <a:off x="1746333" y="1692547"/>
              <a:ext cx="2298403" cy="1077816"/>
            </a:xfrm>
            <a:prstGeom prst="bracketPair">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FDC2BFE-39C2-0DEB-8376-27BF1B645CC0}"/>
                  </a:ext>
                </a:extLst>
              </p:cNvPr>
              <p:cNvSpPr txBox="1"/>
              <p:nvPr/>
            </p:nvSpPr>
            <p:spPr>
              <a:xfrm>
                <a:off x="2600576" y="896200"/>
                <a:ext cx="1245503" cy="9017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6</m:t>
                          </m:r>
                        </m:den>
                      </m:f>
                    </m:oMath>
                  </m:oMathPara>
                </a14:m>
                <a:endParaRPr lang="en-US" sz="2800" dirty="0"/>
              </a:p>
            </p:txBody>
          </p:sp>
        </mc:Choice>
        <mc:Fallback xmlns="">
          <p:sp>
            <p:nvSpPr>
              <p:cNvPr id="74" name="TextBox 73">
                <a:extLst>
                  <a:ext uri="{FF2B5EF4-FFF2-40B4-BE49-F238E27FC236}">
                    <a16:creationId xmlns:a16="http://schemas.microsoft.com/office/drawing/2014/main" id="{4FDC2BFE-39C2-0DEB-8376-27BF1B645CC0}"/>
                  </a:ext>
                </a:extLst>
              </p:cNvPr>
              <p:cNvSpPr txBox="1">
                <a:spLocks noRot="1" noChangeAspect="1" noMove="1" noResize="1" noEditPoints="1" noAdjustHandles="1" noChangeArrowheads="1" noChangeShapeType="1" noTextEdit="1"/>
              </p:cNvSpPr>
              <p:nvPr/>
            </p:nvSpPr>
            <p:spPr>
              <a:xfrm>
                <a:off x="2600576" y="896200"/>
                <a:ext cx="1245503" cy="901785"/>
              </a:xfrm>
              <a:prstGeom prst="rect">
                <a:avLst/>
              </a:prstGeom>
              <a:blipFill>
                <a:blip r:embed="rId6"/>
                <a:stretch>
                  <a:fillRect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83BCBB9-81BF-5EF0-C2CA-4910AFBD3D4E}"/>
                  </a:ext>
                </a:extLst>
              </p:cNvPr>
              <p:cNvSpPr txBox="1"/>
              <p:nvPr/>
            </p:nvSpPr>
            <p:spPr>
              <a:xfrm>
                <a:off x="2562034" y="2274982"/>
                <a:ext cx="1245503" cy="9017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6</m:t>
                          </m:r>
                        </m:den>
                      </m:f>
                    </m:oMath>
                  </m:oMathPara>
                </a14:m>
                <a:endParaRPr lang="en-US" sz="2800" dirty="0"/>
              </a:p>
            </p:txBody>
          </p:sp>
        </mc:Choice>
        <mc:Fallback xmlns="">
          <p:sp>
            <p:nvSpPr>
              <p:cNvPr id="59" name="TextBox 58">
                <a:extLst>
                  <a:ext uri="{FF2B5EF4-FFF2-40B4-BE49-F238E27FC236}">
                    <a16:creationId xmlns:a16="http://schemas.microsoft.com/office/drawing/2014/main" id="{583BCBB9-81BF-5EF0-C2CA-4910AFBD3D4E}"/>
                  </a:ext>
                </a:extLst>
              </p:cNvPr>
              <p:cNvSpPr txBox="1">
                <a:spLocks noRot="1" noChangeAspect="1" noMove="1" noResize="1" noEditPoints="1" noAdjustHandles="1" noChangeArrowheads="1" noChangeShapeType="1" noTextEdit="1"/>
              </p:cNvSpPr>
              <p:nvPr/>
            </p:nvSpPr>
            <p:spPr>
              <a:xfrm>
                <a:off x="2562034" y="2274982"/>
                <a:ext cx="1245503" cy="901785"/>
              </a:xfrm>
              <a:prstGeom prst="rect">
                <a:avLst/>
              </a:prstGeom>
              <a:blipFill>
                <a:blip r:embed="rId7"/>
                <a:stretch>
                  <a:fillRect b="-6944"/>
                </a:stretch>
              </a:blipFill>
            </p:spPr>
            <p:txBody>
              <a:bodyPr/>
              <a:lstStyle/>
              <a:p>
                <a:r>
                  <a:rPr lang="en-US">
                    <a:noFill/>
                  </a:rPr>
                  <a:t> </a:t>
                </a:r>
              </a:p>
            </p:txBody>
          </p:sp>
        </mc:Fallback>
      </mc:AlternateContent>
      <p:cxnSp>
        <p:nvCxnSpPr>
          <p:cNvPr id="61" name="Straight Connector 60">
            <a:extLst>
              <a:ext uri="{FF2B5EF4-FFF2-40B4-BE49-F238E27FC236}">
                <a16:creationId xmlns:a16="http://schemas.microsoft.com/office/drawing/2014/main" id="{0A108308-0A72-2B86-5C0E-D48AF1085E1F}"/>
              </a:ext>
            </a:extLst>
          </p:cNvPr>
          <p:cNvCxnSpPr>
            <a:cxnSpLocks/>
          </p:cNvCxnSpPr>
          <p:nvPr/>
        </p:nvCxnSpPr>
        <p:spPr>
          <a:xfrm flipH="1">
            <a:off x="2895726" y="2060898"/>
            <a:ext cx="888793" cy="5602"/>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6DCD741-502B-E144-CC35-C78559C7D419}"/>
                  </a:ext>
                </a:extLst>
              </p:cNvPr>
              <p:cNvSpPr txBox="1"/>
              <p:nvPr/>
            </p:nvSpPr>
            <p:spPr>
              <a:xfrm>
                <a:off x="3827999" y="1694211"/>
                <a:ext cx="2156161"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=−$1</m:t>
                      </m:r>
                    </m:oMath>
                  </m:oMathPara>
                </a14:m>
                <a:endParaRPr lang="en-US" sz="4400" dirty="0"/>
              </a:p>
            </p:txBody>
          </p:sp>
        </mc:Choice>
        <mc:Fallback xmlns="">
          <p:sp>
            <p:nvSpPr>
              <p:cNvPr id="68" name="TextBox 67">
                <a:extLst>
                  <a:ext uri="{FF2B5EF4-FFF2-40B4-BE49-F238E27FC236}">
                    <a16:creationId xmlns:a16="http://schemas.microsoft.com/office/drawing/2014/main" id="{66DCD741-502B-E144-CC35-C78559C7D419}"/>
                  </a:ext>
                </a:extLst>
              </p:cNvPr>
              <p:cNvSpPr txBox="1">
                <a:spLocks noRot="1" noChangeAspect="1" noMove="1" noResize="1" noEditPoints="1" noAdjustHandles="1" noChangeArrowheads="1" noChangeShapeType="1" noTextEdit="1"/>
              </p:cNvSpPr>
              <p:nvPr/>
            </p:nvSpPr>
            <p:spPr>
              <a:xfrm>
                <a:off x="3827999" y="1694211"/>
                <a:ext cx="2156161" cy="769441"/>
              </a:xfrm>
              <a:prstGeom prst="rect">
                <a:avLst/>
              </a:prstGeom>
              <a:blipFill>
                <a:blip r:embed="rId8"/>
                <a:stretch>
                  <a:fillRect b="-9836"/>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49DC414E-D309-6AEE-D47D-9C74F5996256}"/>
              </a:ext>
            </a:extLst>
          </p:cNvPr>
          <p:cNvSpPr txBox="1"/>
          <p:nvPr/>
        </p:nvSpPr>
        <p:spPr>
          <a:xfrm>
            <a:off x="6223393" y="987084"/>
            <a:ext cx="5684732" cy="2246769"/>
          </a:xfrm>
          <a:prstGeom prst="rect">
            <a:avLst/>
          </a:prstGeom>
          <a:noFill/>
        </p:spPr>
        <p:txBody>
          <a:bodyPr wrap="square" rtlCol="0">
            <a:spAutoFit/>
          </a:bodyPr>
          <a:lstStyle/>
          <a:p>
            <a:pPr marL="285750" indent="-285750">
              <a:buFont typeface="Arial" panose="020B0604020202020204" pitchFamily="34" charset="0"/>
              <a:buChar char="•"/>
            </a:pPr>
            <a:r>
              <a:rPr lang="en-US" sz="2800" b="1" dirty="0"/>
              <a:t>This is very strange!</a:t>
            </a:r>
          </a:p>
          <a:p>
            <a:pPr marL="285750" indent="-285750">
              <a:buFont typeface="Arial" panose="020B0604020202020204" pitchFamily="34" charset="0"/>
              <a:buChar char="•"/>
            </a:pPr>
            <a:r>
              <a:rPr lang="en-US" sz="2800" b="1" dirty="0">
                <a:solidFill>
                  <a:schemeClr val="accent1"/>
                </a:solidFill>
              </a:rPr>
              <a:t>All</a:t>
            </a:r>
            <a:r>
              <a:rPr lang="en-US" sz="2800" dirty="0">
                <a:solidFill>
                  <a:schemeClr val="accent1"/>
                </a:solidFill>
              </a:rPr>
              <a:t> of the groups had positive returns to college.</a:t>
            </a:r>
          </a:p>
          <a:p>
            <a:pPr marL="285750" indent="-285750">
              <a:buFont typeface="Arial" panose="020B0604020202020204" pitchFamily="34" charset="0"/>
              <a:buChar char="•"/>
            </a:pPr>
            <a:r>
              <a:rPr lang="en-US" sz="2800" dirty="0">
                <a:solidFill>
                  <a:schemeClr val="accent1"/>
                </a:solidFill>
              </a:rPr>
              <a:t>But we estimated a negative return to college!</a:t>
            </a:r>
          </a:p>
        </p:txBody>
      </p:sp>
      <p:grpSp>
        <p:nvGrpSpPr>
          <p:cNvPr id="82" name="Group 81">
            <a:extLst>
              <a:ext uri="{FF2B5EF4-FFF2-40B4-BE49-F238E27FC236}">
                <a16:creationId xmlns:a16="http://schemas.microsoft.com/office/drawing/2014/main" id="{BA0FD78D-AFDD-3AA7-7149-74D6531D704F}"/>
              </a:ext>
            </a:extLst>
          </p:cNvPr>
          <p:cNvGrpSpPr/>
          <p:nvPr/>
        </p:nvGrpSpPr>
        <p:grpSpPr>
          <a:xfrm>
            <a:off x="5280264" y="5301704"/>
            <a:ext cx="2091171" cy="1586191"/>
            <a:chOff x="5280264" y="5301704"/>
            <a:chExt cx="2091171" cy="1586191"/>
          </a:xfrm>
        </p:grpSpPr>
        <p:sp>
          <p:nvSpPr>
            <p:cNvPr id="70" name="Oval 69">
              <a:extLst>
                <a:ext uri="{FF2B5EF4-FFF2-40B4-BE49-F238E27FC236}">
                  <a16:creationId xmlns:a16="http://schemas.microsoft.com/office/drawing/2014/main" id="{96AF884B-B344-4BF6-C99D-972F75B9101E}"/>
                </a:ext>
              </a:extLst>
            </p:cNvPr>
            <p:cNvSpPr/>
            <p:nvPr/>
          </p:nvSpPr>
          <p:spPr>
            <a:xfrm>
              <a:off x="6380209" y="5301704"/>
              <a:ext cx="991226" cy="879005"/>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BF6C99F1-78B0-5188-06E5-C3F504A1E649}"/>
                </a:ext>
              </a:extLst>
            </p:cNvPr>
            <p:cNvSpPr/>
            <p:nvPr/>
          </p:nvSpPr>
          <p:spPr>
            <a:xfrm>
              <a:off x="5280264" y="6008890"/>
              <a:ext cx="991226" cy="879005"/>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79917112-5466-8591-9E55-593430DBDB69}"/>
              </a:ext>
            </a:extLst>
          </p:cNvPr>
          <p:cNvGrpSpPr/>
          <p:nvPr/>
        </p:nvGrpSpPr>
        <p:grpSpPr>
          <a:xfrm>
            <a:off x="6271490" y="5096407"/>
            <a:ext cx="5708334" cy="1636412"/>
            <a:chOff x="6271490" y="5096407"/>
            <a:chExt cx="5708334" cy="1636412"/>
          </a:xfrm>
        </p:grpSpPr>
        <p:sp>
          <p:nvSpPr>
            <p:cNvPr id="72" name="Rounded Rectangle 71">
              <a:extLst>
                <a:ext uri="{FF2B5EF4-FFF2-40B4-BE49-F238E27FC236}">
                  <a16:creationId xmlns:a16="http://schemas.microsoft.com/office/drawing/2014/main" id="{09F13C37-A5AE-F90A-D071-DA7B05719832}"/>
                </a:ext>
              </a:extLst>
            </p:cNvPr>
            <p:cNvSpPr/>
            <p:nvPr/>
          </p:nvSpPr>
          <p:spPr>
            <a:xfrm>
              <a:off x="7829341" y="5096407"/>
              <a:ext cx="4150483" cy="1636412"/>
            </a:xfrm>
            <a:prstGeom prst="round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These are “switched” from what they “should” be, and that’s throwing off our estimate!</a:t>
              </a:r>
            </a:p>
          </p:txBody>
        </p:sp>
        <p:cxnSp>
          <p:nvCxnSpPr>
            <p:cNvPr id="75" name="Straight Arrow Connector 74">
              <a:extLst>
                <a:ext uri="{FF2B5EF4-FFF2-40B4-BE49-F238E27FC236}">
                  <a16:creationId xmlns:a16="http://schemas.microsoft.com/office/drawing/2014/main" id="{2E942CD4-941A-E4BB-477C-C840A493B041}"/>
                </a:ext>
              </a:extLst>
            </p:cNvPr>
            <p:cNvCxnSpPr>
              <a:endCxn id="70" idx="6"/>
            </p:cNvCxnSpPr>
            <p:nvPr/>
          </p:nvCxnSpPr>
          <p:spPr>
            <a:xfrm flipH="1">
              <a:off x="7371435" y="5608143"/>
              <a:ext cx="457906" cy="13306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76" name="Straight Arrow Connector 75">
              <a:extLst>
                <a:ext uri="{FF2B5EF4-FFF2-40B4-BE49-F238E27FC236}">
                  <a16:creationId xmlns:a16="http://schemas.microsoft.com/office/drawing/2014/main" id="{F78C33B8-6AD1-18E9-F67C-CA35039F8158}"/>
                </a:ext>
              </a:extLst>
            </p:cNvPr>
            <p:cNvCxnSpPr>
              <a:cxnSpLocks/>
              <a:stCxn id="72" idx="1"/>
              <a:endCxn id="71" idx="6"/>
            </p:cNvCxnSpPr>
            <p:nvPr/>
          </p:nvCxnSpPr>
          <p:spPr>
            <a:xfrm flipH="1">
              <a:off x="6271490" y="5914613"/>
              <a:ext cx="1557851" cy="53378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18031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DF6A0-98DE-A707-3CEB-03263D74DDA1}"/>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022C964C-9EF7-3A35-CDD2-46466014A099}"/>
              </a:ext>
            </a:extLst>
          </p:cNvPr>
          <p:cNvSpPr>
            <a:spLocks noGrp="1"/>
          </p:cNvSpPr>
          <p:nvPr>
            <p:ph idx="1"/>
          </p:nvPr>
        </p:nvSpPr>
        <p:spPr>
          <a:xfrm>
            <a:off x="838200" y="1825624"/>
            <a:ext cx="6419850" cy="5032375"/>
          </a:xfrm>
        </p:spPr>
        <p:txBody>
          <a:bodyPr>
            <a:normAutofit/>
          </a:bodyPr>
          <a:lstStyle/>
          <a:p>
            <a:r>
              <a:rPr lang="en-US" dirty="0" err="1"/>
              <a:t>Defiers</a:t>
            </a:r>
            <a:r>
              <a:rPr lang="en-US" dirty="0"/>
              <a:t> in RCTs mess things up!</a:t>
            </a:r>
          </a:p>
          <a:p>
            <a:pPr lvl="1"/>
            <a:r>
              <a:rPr lang="en-US" dirty="0">
                <a:solidFill>
                  <a:schemeClr val="accent1"/>
                </a:solidFill>
              </a:rPr>
              <a:t>We already couldn’t compute the ATE</a:t>
            </a:r>
          </a:p>
          <a:p>
            <a:pPr lvl="1"/>
            <a:r>
              <a:rPr lang="en-US" dirty="0">
                <a:solidFill>
                  <a:schemeClr val="accent1"/>
                </a:solidFill>
              </a:rPr>
              <a:t>Now we can’t even compute the LATE!</a:t>
            </a:r>
          </a:p>
          <a:p>
            <a:r>
              <a:rPr lang="en-US" dirty="0"/>
              <a:t>There are some things you can do to try to mitigate this</a:t>
            </a:r>
          </a:p>
          <a:p>
            <a:pPr lvl="1"/>
            <a:r>
              <a:rPr lang="en-US" dirty="0">
                <a:solidFill>
                  <a:schemeClr val="accent1"/>
                </a:solidFill>
              </a:rPr>
              <a:t>(Ask Isaac)</a:t>
            </a:r>
          </a:p>
          <a:p>
            <a:r>
              <a:rPr lang="en-US" dirty="0"/>
              <a:t>Often it’s “reasonable” to assume there are no </a:t>
            </a:r>
            <a:r>
              <a:rPr lang="en-US" dirty="0" err="1"/>
              <a:t>defiers</a:t>
            </a:r>
            <a:r>
              <a:rPr lang="en-US" dirty="0"/>
              <a:t>.</a:t>
            </a:r>
          </a:p>
          <a:p>
            <a:pPr lvl="1"/>
            <a:r>
              <a:rPr lang="en-US" dirty="0">
                <a:solidFill>
                  <a:schemeClr val="accent1"/>
                </a:solidFill>
              </a:rPr>
              <a:t>For most people, information makes them </a:t>
            </a:r>
            <a:r>
              <a:rPr lang="en-US" i="1" dirty="0">
                <a:solidFill>
                  <a:schemeClr val="accent1"/>
                </a:solidFill>
              </a:rPr>
              <a:t>more</a:t>
            </a:r>
            <a:r>
              <a:rPr lang="en-US" dirty="0">
                <a:solidFill>
                  <a:schemeClr val="accent1"/>
                </a:solidFill>
              </a:rPr>
              <a:t> likely to go to college.</a:t>
            </a:r>
          </a:p>
        </p:txBody>
      </p:sp>
      <p:pic>
        <p:nvPicPr>
          <p:cNvPr id="4" name="Picture 2" descr="I do what i want Memes">
            <a:extLst>
              <a:ext uri="{FF2B5EF4-FFF2-40B4-BE49-F238E27FC236}">
                <a16:creationId xmlns:a16="http://schemas.microsoft.com/office/drawing/2014/main" id="{FDF66510-3A3B-A503-C3B5-7EEF7C245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9800" y="517717"/>
            <a:ext cx="3842625" cy="582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147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49" presetClass="entr" presetSubtype="0" decel="10000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 calcmode="lin" valueType="num">
                                      <p:cBhvr>
                                        <p:cTn id="15" dur="500" fill="hold"/>
                                        <p:tgtEl>
                                          <p:spTgt spid="4"/>
                                        </p:tgtEl>
                                        <p:attrNameLst>
                                          <p:attrName>style.rotation</p:attrName>
                                        </p:attrNameLst>
                                      </p:cBhvr>
                                      <p:tavLst>
                                        <p:tav tm="0">
                                          <p:val>
                                            <p:fltVal val="360"/>
                                          </p:val>
                                        </p:tav>
                                        <p:tav tm="100000">
                                          <p:val>
                                            <p:fltVal val="0"/>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37A30-CC26-89CB-2B19-9CCAE6B5368A}"/>
              </a:ext>
            </a:extLst>
          </p:cNvPr>
          <p:cNvSpPr>
            <a:spLocks noGrp="1"/>
          </p:cNvSpPr>
          <p:nvPr>
            <p:ph type="title"/>
          </p:nvPr>
        </p:nvSpPr>
        <p:spPr>
          <a:xfrm>
            <a:off x="831850" y="1709738"/>
            <a:ext cx="8724221" cy="2852737"/>
          </a:xfrm>
        </p:spPr>
        <p:txBody>
          <a:bodyPr/>
          <a:lstStyle/>
          <a:p>
            <a:r>
              <a:rPr lang="en-US" dirty="0"/>
              <a:t>What can we learn about the compliers?</a:t>
            </a:r>
          </a:p>
        </p:txBody>
      </p:sp>
      <p:sp>
        <p:nvSpPr>
          <p:cNvPr id="3" name="Text Placeholder 2">
            <a:extLst>
              <a:ext uri="{FF2B5EF4-FFF2-40B4-BE49-F238E27FC236}">
                <a16:creationId xmlns:a16="http://schemas.microsoft.com/office/drawing/2014/main" id="{FEF0A24B-4BCE-DEC2-D771-13F90C3965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90209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0DE0-FDD3-7502-3EFF-697FFF812F88}"/>
              </a:ext>
            </a:extLst>
          </p:cNvPr>
          <p:cNvSpPr>
            <a:spLocks noGrp="1"/>
          </p:cNvSpPr>
          <p:nvPr>
            <p:ph type="title"/>
          </p:nvPr>
        </p:nvSpPr>
        <p:spPr/>
        <p:txBody>
          <a:bodyPr/>
          <a:lstStyle/>
          <a:p>
            <a:r>
              <a:rPr lang="en-US" dirty="0"/>
              <a:t>Assume again that there are no </a:t>
            </a:r>
            <a:r>
              <a:rPr lang="en-US" dirty="0" err="1"/>
              <a:t>defiers</a:t>
            </a:r>
            <a:br>
              <a:rPr lang="en-US" dirty="0"/>
            </a:br>
            <a:r>
              <a:rPr lang="en-US" sz="2800" dirty="0"/>
              <a:t>Only compliers, always-takers, never-takers</a:t>
            </a:r>
            <a:endParaRPr lang="en-US" dirty="0"/>
          </a:p>
        </p:txBody>
      </p:sp>
      <p:sp>
        <p:nvSpPr>
          <p:cNvPr id="3" name="Content Placeholder 2">
            <a:extLst>
              <a:ext uri="{FF2B5EF4-FFF2-40B4-BE49-F238E27FC236}">
                <a16:creationId xmlns:a16="http://schemas.microsoft.com/office/drawing/2014/main" id="{3FFBF9D4-B893-A5B2-70A3-B8E01306C1A5}"/>
              </a:ext>
            </a:extLst>
          </p:cNvPr>
          <p:cNvSpPr>
            <a:spLocks noGrp="1"/>
          </p:cNvSpPr>
          <p:nvPr>
            <p:ph idx="1"/>
          </p:nvPr>
        </p:nvSpPr>
        <p:spPr/>
        <p:txBody>
          <a:bodyPr/>
          <a:lstStyle/>
          <a:p>
            <a:r>
              <a:rPr lang="en-US" dirty="0"/>
              <a:t>In particular, our LATE computation works.</a:t>
            </a:r>
          </a:p>
        </p:txBody>
      </p:sp>
    </p:spTree>
    <p:extLst>
      <p:ext uri="{BB962C8B-B14F-4D97-AF65-F5344CB8AC3E}">
        <p14:creationId xmlns:p14="http://schemas.microsoft.com/office/powerpoint/2010/main" val="20397089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A80EE-1AC9-7A9A-1FF4-3121D9C79352}"/>
              </a:ext>
            </a:extLst>
          </p:cNvPr>
          <p:cNvSpPr>
            <a:spLocks noGrp="1"/>
          </p:cNvSpPr>
          <p:nvPr>
            <p:ph type="title"/>
          </p:nvPr>
        </p:nvSpPr>
        <p:spPr>
          <a:xfrm>
            <a:off x="528697" y="51261"/>
            <a:ext cx="10515600" cy="1325563"/>
          </a:xfrm>
        </p:spPr>
        <p:txBody>
          <a:bodyPr/>
          <a:lstStyle/>
          <a:p>
            <a:r>
              <a:rPr lang="en-US" dirty="0"/>
              <a:t>A few follow-up questions...</a:t>
            </a:r>
          </a:p>
        </p:txBody>
      </p:sp>
      <p:pic>
        <p:nvPicPr>
          <p:cNvPr id="4" name="Picture 3">
            <a:extLst>
              <a:ext uri="{FF2B5EF4-FFF2-40B4-BE49-F238E27FC236}">
                <a16:creationId xmlns:a16="http://schemas.microsoft.com/office/drawing/2014/main" id="{57EAFEEF-6BC3-037C-B13D-AF262C7F924A}"/>
              </a:ext>
            </a:extLst>
          </p:cNvPr>
          <p:cNvPicPr>
            <a:picLocks noChangeAspect="1"/>
          </p:cNvPicPr>
          <p:nvPr/>
        </p:nvPicPr>
        <p:blipFill>
          <a:blip r:embed="rId2"/>
          <a:stretch>
            <a:fillRect/>
          </a:stretch>
        </p:blipFill>
        <p:spPr>
          <a:xfrm>
            <a:off x="801648" y="4762129"/>
            <a:ext cx="1217612" cy="1826418"/>
          </a:xfrm>
          <a:prstGeom prst="rect">
            <a:avLst/>
          </a:prstGeom>
        </p:spPr>
      </p:pic>
      <p:pic>
        <p:nvPicPr>
          <p:cNvPr id="5" name="Picture 4">
            <a:extLst>
              <a:ext uri="{FF2B5EF4-FFF2-40B4-BE49-F238E27FC236}">
                <a16:creationId xmlns:a16="http://schemas.microsoft.com/office/drawing/2014/main" id="{9B2C172E-8540-0504-86B6-21508B7D74E0}"/>
              </a:ext>
            </a:extLst>
          </p:cNvPr>
          <p:cNvPicPr>
            <a:picLocks noChangeAspect="1"/>
          </p:cNvPicPr>
          <p:nvPr/>
        </p:nvPicPr>
        <p:blipFill>
          <a:blip r:embed="rId3"/>
          <a:stretch>
            <a:fillRect/>
          </a:stretch>
        </p:blipFill>
        <p:spPr>
          <a:xfrm>
            <a:off x="9999700" y="4971314"/>
            <a:ext cx="1109585" cy="1675354"/>
          </a:xfrm>
          <a:prstGeom prst="rect">
            <a:avLst/>
          </a:prstGeom>
        </p:spPr>
      </p:pic>
      <p:grpSp>
        <p:nvGrpSpPr>
          <p:cNvPr id="24" name="Group 23">
            <a:extLst>
              <a:ext uri="{FF2B5EF4-FFF2-40B4-BE49-F238E27FC236}">
                <a16:creationId xmlns:a16="http://schemas.microsoft.com/office/drawing/2014/main" id="{546035F6-1EEF-33E1-A17A-868B3388F3D6}"/>
              </a:ext>
            </a:extLst>
          </p:cNvPr>
          <p:cNvGrpSpPr/>
          <p:nvPr/>
        </p:nvGrpSpPr>
        <p:grpSpPr>
          <a:xfrm>
            <a:off x="288538" y="1185999"/>
            <a:ext cx="10616021" cy="4186101"/>
            <a:chOff x="288538" y="1185999"/>
            <a:chExt cx="10616021" cy="4186101"/>
          </a:xfrm>
        </p:grpSpPr>
        <p:sp>
          <p:nvSpPr>
            <p:cNvPr id="6" name="TextBox 5">
              <a:extLst>
                <a:ext uri="{FF2B5EF4-FFF2-40B4-BE49-F238E27FC236}">
                  <a16:creationId xmlns:a16="http://schemas.microsoft.com/office/drawing/2014/main" id="{CA2B5E18-12DF-0F1A-F1C1-568DC3067553}"/>
                </a:ext>
              </a:extLst>
            </p:cNvPr>
            <p:cNvSpPr txBox="1"/>
            <p:nvPr/>
          </p:nvSpPr>
          <p:spPr>
            <a:xfrm>
              <a:off x="974747" y="1185999"/>
              <a:ext cx="9929812" cy="830997"/>
            </a:xfrm>
            <a:prstGeom prst="rect">
              <a:avLst/>
            </a:prstGeom>
            <a:noFill/>
          </p:spPr>
          <p:txBody>
            <a:bodyPr wrap="square" rtlCol="0">
              <a:spAutoFit/>
            </a:bodyPr>
            <a:lstStyle/>
            <a:p>
              <a:r>
                <a:rPr lang="en-US" sz="2400" dirty="0">
                  <a:solidFill>
                    <a:schemeClr val="accent1"/>
                  </a:solidFill>
                </a:rPr>
                <a:t>Hey, there’s this cool thing called LATE!  We can learn the average treatment effect for the population of compliers!  It’s $4!</a:t>
              </a:r>
            </a:p>
          </p:txBody>
        </p:sp>
        <p:sp>
          <p:nvSpPr>
            <p:cNvPr id="17" name="Freeform 16">
              <a:extLst>
                <a:ext uri="{FF2B5EF4-FFF2-40B4-BE49-F238E27FC236}">
                  <a16:creationId xmlns:a16="http://schemas.microsoft.com/office/drawing/2014/main" id="{E54CB133-7F82-8D15-F9A3-79C34E388B0D}"/>
                </a:ext>
              </a:extLst>
            </p:cNvPr>
            <p:cNvSpPr/>
            <p:nvPr/>
          </p:nvSpPr>
          <p:spPr>
            <a:xfrm>
              <a:off x="288538" y="1428750"/>
              <a:ext cx="768737" cy="3943350"/>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5D42B039-77D0-9CF8-4F2E-A886FE182BDF}"/>
              </a:ext>
            </a:extLst>
          </p:cNvPr>
          <p:cNvGrpSpPr/>
          <p:nvPr/>
        </p:nvGrpSpPr>
        <p:grpSpPr>
          <a:xfrm>
            <a:off x="440938" y="2400344"/>
            <a:ext cx="4004102" cy="2950031"/>
            <a:chOff x="440938" y="2400344"/>
            <a:chExt cx="4004102" cy="2950031"/>
          </a:xfrm>
        </p:grpSpPr>
        <p:sp>
          <p:nvSpPr>
            <p:cNvPr id="8" name="TextBox 7">
              <a:extLst>
                <a:ext uri="{FF2B5EF4-FFF2-40B4-BE49-F238E27FC236}">
                  <a16:creationId xmlns:a16="http://schemas.microsoft.com/office/drawing/2014/main" id="{5250FD2D-F56E-1052-8FD4-826B395EC6A5}"/>
                </a:ext>
              </a:extLst>
            </p:cNvPr>
            <p:cNvSpPr txBox="1"/>
            <p:nvPr/>
          </p:nvSpPr>
          <p:spPr>
            <a:xfrm>
              <a:off x="838200" y="2400344"/>
              <a:ext cx="3606840" cy="461665"/>
            </a:xfrm>
            <a:prstGeom prst="rect">
              <a:avLst/>
            </a:prstGeom>
            <a:noFill/>
          </p:spPr>
          <p:txBody>
            <a:bodyPr wrap="square" rtlCol="0">
              <a:spAutoFit/>
            </a:bodyPr>
            <a:lstStyle/>
            <a:p>
              <a:r>
                <a:rPr lang="en-US" sz="2400" dirty="0">
                  <a:solidFill>
                    <a:schemeClr val="accent1"/>
                  </a:solidFill>
                </a:rPr>
                <a:t>Um, I </a:t>
              </a:r>
              <a:r>
                <a:rPr lang="en-US" sz="2400" dirty="0" err="1">
                  <a:solidFill>
                    <a:schemeClr val="accent1"/>
                  </a:solidFill>
                </a:rPr>
                <a:t>dunno</a:t>
              </a:r>
              <a:r>
                <a:rPr lang="en-US" sz="2400" dirty="0">
                  <a:solidFill>
                    <a:schemeClr val="accent1"/>
                  </a:solidFill>
                </a:rPr>
                <a:t>.</a:t>
              </a:r>
            </a:p>
          </p:txBody>
        </p:sp>
        <p:sp>
          <p:nvSpPr>
            <p:cNvPr id="18" name="Freeform 17">
              <a:extLst>
                <a:ext uri="{FF2B5EF4-FFF2-40B4-BE49-F238E27FC236}">
                  <a16:creationId xmlns:a16="http://schemas.microsoft.com/office/drawing/2014/main" id="{58AEDFEA-ABA7-E4C3-3D5E-B8A23597CFA5}"/>
                </a:ext>
              </a:extLst>
            </p:cNvPr>
            <p:cNvSpPr/>
            <p:nvPr/>
          </p:nvSpPr>
          <p:spPr>
            <a:xfrm>
              <a:off x="440938" y="2728913"/>
              <a:ext cx="533809" cy="2621462"/>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0BFAF11-4E18-53FA-C751-E600011281AF}"/>
              </a:ext>
            </a:extLst>
          </p:cNvPr>
          <p:cNvGrpSpPr/>
          <p:nvPr/>
        </p:nvGrpSpPr>
        <p:grpSpPr>
          <a:xfrm>
            <a:off x="801648" y="3413772"/>
            <a:ext cx="3643392" cy="1974697"/>
            <a:chOff x="801648" y="3413772"/>
            <a:chExt cx="3643392" cy="1974697"/>
          </a:xfrm>
        </p:grpSpPr>
        <p:sp>
          <p:nvSpPr>
            <p:cNvPr id="10" name="TextBox 9">
              <a:extLst>
                <a:ext uri="{FF2B5EF4-FFF2-40B4-BE49-F238E27FC236}">
                  <a16:creationId xmlns:a16="http://schemas.microsoft.com/office/drawing/2014/main" id="{B5E4A4E4-157C-E4A2-0E13-4623006E8677}"/>
                </a:ext>
              </a:extLst>
            </p:cNvPr>
            <p:cNvSpPr txBox="1"/>
            <p:nvPr/>
          </p:nvSpPr>
          <p:spPr>
            <a:xfrm>
              <a:off x="838200" y="3413772"/>
              <a:ext cx="3606840" cy="461665"/>
            </a:xfrm>
            <a:prstGeom prst="rect">
              <a:avLst/>
            </a:prstGeom>
            <a:noFill/>
          </p:spPr>
          <p:txBody>
            <a:bodyPr wrap="square" rtlCol="0">
              <a:spAutoFit/>
            </a:bodyPr>
            <a:lstStyle/>
            <a:p>
              <a:r>
                <a:rPr lang="en-US" sz="2400" dirty="0">
                  <a:solidFill>
                    <a:schemeClr val="accent1"/>
                  </a:solidFill>
                </a:rPr>
                <a:t>Um, I </a:t>
              </a:r>
              <a:r>
                <a:rPr lang="en-US" sz="2400" dirty="0" err="1">
                  <a:solidFill>
                    <a:schemeClr val="accent1"/>
                  </a:solidFill>
                </a:rPr>
                <a:t>dunno</a:t>
              </a:r>
              <a:r>
                <a:rPr lang="en-US" sz="2400" dirty="0">
                  <a:solidFill>
                    <a:schemeClr val="accent1"/>
                  </a:solidFill>
                </a:rPr>
                <a:t>.</a:t>
              </a:r>
            </a:p>
          </p:txBody>
        </p:sp>
        <p:sp>
          <p:nvSpPr>
            <p:cNvPr id="19" name="Freeform 18">
              <a:extLst>
                <a:ext uri="{FF2B5EF4-FFF2-40B4-BE49-F238E27FC236}">
                  <a16:creationId xmlns:a16="http://schemas.microsoft.com/office/drawing/2014/main" id="{AF466581-518E-89E4-62C9-EF4EB80381C7}"/>
                </a:ext>
              </a:extLst>
            </p:cNvPr>
            <p:cNvSpPr/>
            <p:nvPr/>
          </p:nvSpPr>
          <p:spPr>
            <a:xfrm>
              <a:off x="801648" y="3875436"/>
              <a:ext cx="270292" cy="1513033"/>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203C391B-BD1B-8BA3-EA4F-B7BAF93BBC0F}"/>
              </a:ext>
            </a:extLst>
          </p:cNvPr>
          <p:cNvGrpSpPr/>
          <p:nvPr/>
        </p:nvGrpSpPr>
        <p:grpSpPr>
          <a:xfrm>
            <a:off x="882871" y="4211441"/>
            <a:ext cx="4134423" cy="1177150"/>
            <a:chOff x="882871" y="4211441"/>
            <a:chExt cx="4134423" cy="1177150"/>
          </a:xfrm>
        </p:grpSpPr>
        <p:sp>
          <p:nvSpPr>
            <p:cNvPr id="12" name="TextBox 11">
              <a:extLst>
                <a:ext uri="{FF2B5EF4-FFF2-40B4-BE49-F238E27FC236}">
                  <a16:creationId xmlns:a16="http://schemas.microsoft.com/office/drawing/2014/main" id="{76720C50-049E-620A-C13E-000DE9C966BE}"/>
                </a:ext>
              </a:extLst>
            </p:cNvPr>
            <p:cNvSpPr txBox="1"/>
            <p:nvPr/>
          </p:nvSpPr>
          <p:spPr>
            <a:xfrm>
              <a:off x="1410454" y="4211441"/>
              <a:ext cx="3606840" cy="461665"/>
            </a:xfrm>
            <a:prstGeom prst="rect">
              <a:avLst/>
            </a:prstGeom>
            <a:noFill/>
          </p:spPr>
          <p:txBody>
            <a:bodyPr wrap="square" rtlCol="0">
              <a:spAutoFit/>
            </a:bodyPr>
            <a:lstStyle/>
            <a:p>
              <a:r>
                <a:rPr lang="en-US" sz="2400" dirty="0">
                  <a:solidFill>
                    <a:schemeClr val="accent1"/>
                  </a:solidFill>
                </a:rPr>
                <a:t>Um, I </a:t>
              </a:r>
              <a:r>
                <a:rPr lang="en-US" sz="2400" dirty="0" err="1">
                  <a:solidFill>
                    <a:schemeClr val="accent1"/>
                  </a:solidFill>
                </a:rPr>
                <a:t>dunno</a:t>
              </a:r>
              <a:r>
                <a:rPr lang="en-US" sz="2400" dirty="0">
                  <a:solidFill>
                    <a:schemeClr val="accent1"/>
                  </a:solidFill>
                </a:rPr>
                <a:t>.</a:t>
              </a:r>
            </a:p>
          </p:txBody>
        </p:sp>
        <p:sp>
          <p:nvSpPr>
            <p:cNvPr id="20" name="Freeform 19">
              <a:extLst>
                <a:ext uri="{FF2B5EF4-FFF2-40B4-BE49-F238E27FC236}">
                  <a16:creationId xmlns:a16="http://schemas.microsoft.com/office/drawing/2014/main" id="{0CADB656-6314-0C8A-D57D-4D35FD7A3E0F}"/>
                </a:ext>
              </a:extLst>
            </p:cNvPr>
            <p:cNvSpPr/>
            <p:nvPr/>
          </p:nvSpPr>
          <p:spPr>
            <a:xfrm rot="822444">
              <a:off x="882871" y="4458643"/>
              <a:ext cx="377436" cy="929948"/>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B737F450-A1A8-9DA4-0119-CD0FE06BC280}"/>
              </a:ext>
            </a:extLst>
          </p:cNvPr>
          <p:cNvGrpSpPr/>
          <p:nvPr/>
        </p:nvGrpSpPr>
        <p:grpSpPr>
          <a:xfrm>
            <a:off x="1702240" y="5118001"/>
            <a:ext cx="6155885" cy="461665"/>
            <a:chOff x="1702240" y="5118001"/>
            <a:chExt cx="6155885" cy="461665"/>
          </a:xfrm>
        </p:grpSpPr>
        <p:sp>
          <p:nvSpPr>
            <p:cNvPr id="13" name="TextBox 12">
              <a:extLst>
                <a:ext uri="{FF2B5EF4-FFF2-40B4-BE49-F238E27FC236}">
                  <a16:creationId xmlns:a16="http://schemas.microsoft.com/office/drawing/2014/main" id="{12F25C86-9647-F2B0-CB9B-391C899E1328}"/>
                </a:ext>
              </a:extLst>
            </p:cNvPr>
            <p:cNvSpPr txBox="1"/>
            <p:nvPr/>
          </p:nvSpPr>
          <p:spPr>
            <a:xfrm>
              <a:off x="2176463" y="5118001"/>
              <a:ext cx="5681662" cy="461665"/>
            </a:xfrm>
            <a:prstGeom prst="rect">
              <a:avLst/>
            </a:prstGeom>
            <a:noFill/>
          </p:spPr>
          <p:txBody>
            <a:bodyPr wrap="square" rtlCol="0">
              <a:spAutoFit/>
            </a:bodyPr>
            <a:lstStyle/>
            <a:p>
              <a:r>
                <a:rPr lang="en-US" sz="2400" dirty="0">
                  <a:solidFill>
                    <a:schemeClr val="accent1"/>
                  </a:solidFill>
                </a:rPr>
                <a:t>You’re really raining on my parade here...</a:t>
              </a:r>
            </a:p>
          </p:txBody>
        </p:sp>
        <p:cxnSp>
          <p:nvCxnSpPr>
            <p:cNvPr id="22" name="Straight Connector 21">
              <a:extLst>
                <a:ext uri="{FF2B5EF4-FFF2-40B4-BE49-F238E27FC236}">
                  <a16:creationId xmlns:a16="http://schemas.microsoft.com/office/drawing/2014/main" id="{ABC48345-FD28-7D96-084F-BFB60F6BC0CB}"/>
                </a:ext>
              </a:extLst>
            </p:cNvPr>
            <p:cNvCxnSpPr>
              <a:cxnSpLocks/>
              <a:stCxn id="13" idx="1"/>
            </p:cNvCxnSpPr>
            <p:nvPr/>
          </p:nvCxnSpPr>
          <p:spPr>
            <a:xfrm flipH="1">
              <a:off x="1702240" y="5348834"/>
              <a:ext cx="474223" cy="7123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40A3D5EF-C542-4462-3028-311C25060964}"/>
              </a:ext>
            </a:extLst>
          </p:cNvPr>
          <p:cNvGrpSpPr/>
          <p:nvPr/>
        </p:nvGrpSpPr>
        <p:grpSpPr>
          <a:xfrm>
            <a:off x="4195009" y="2043306"/>
            <a:ext cx="7556769" cy="3543107"/>
            <a:chOff x="4195009" y="2043306"/>
            <a:chExt cx="7556769" cy="3543107"/>
          </a:xfrm>
        </p:grpSpPr>
        <p:sp>
          <p:nvSpPr>
            <p:cNvPr id="7" name="TextBox 6">
              <a:extLst>
                <a:ext uri="{FF2B5EF4-FFF2-40B4-BE49-F238E27FC236}">
                  <a16:creationId xmlns:a16="http://schemas.microsoft.com/office/drawing/2014/main" id="{965D1855-267E-9A2E-7000-B16C682E8AFD}"/>
                </a:ext>
              </a:extLst>
            </p:cNvPr>
            <p:cNvSpPr txBox="1"/>
            <p:nvPr/>
          </p:nvSpPr>
          <p:spPr>
            <a:xfrm>
              <a:off x="4195009" y="2043306"/>
              <a:ext cx="6865897" cy="461665"/>
            </a:xfrm>
            <a:prstGeom prst="rect">
              <a:avLst/>
            </a:prstGeom>
            <a:noFill/>
          </p:spPr>
          <p:txBody>
            <a:bodyPr wrap="square" rtlCol="0">
              <a:spAutoFit/>
            </a:bodyPr>
            <a:lstStyle/>
            <a:p>
              <a:pPr algn="r"/>
              <a:r>
                <a:rPr lang="en-US" sz="2400" dirty="0">
                  <a:solidFill>
                    <a:schemeClr val="accent2"/>
                  </a:solidFill>
                </a:rPr>
                <a:t>Neat!  Is that a big population?</a:t>
              </a:r>
            </a:p>
          </p:txBody>
        </p:sp>
        <p:sp>
          <p:nvSpPr>
            <p:cNvPr id="29" name="Freeform 28">
              <a:extLst>
                <a:ext uri="{FF2B5EF4-FFF2-40B4-BE49-F238E27FC236}">
                  <a16:creationId xmlns:a16="http://schemas.microsoft.com/office/drawing/2014/main" id="{F0A1C036-104C-C8F2-AFBB-915895D926C6}"/>
                </a:ext>
              </a:extLst>
            </p:cNvPr>
            <p:cNvSpPr/>
            <p:nvPr/>
          </p:nvSpPr>
          <p:spPr>
            <a:xfrm>
              <a:off x="10844213" y="2243138"/>
              <a:ext cx="907565" cy="3343275"/>
            </a:xfrm>
            <a:custGeom>
              <a:avLst/>
              <a:gdLst>
                <a:gd name="connsiteX0" fmla="*/ 142875 w 907565"/>
                <a:gd name="connsiteY0" fmla="*/ 0 h 3343275"/>
                <a:gd name="connsiteX1" fmla="*/ 828675 w 907565"/>
                <a:gd name="connsiteY1" fmla="*/ 1042987 h 3343275"/>
                <a:gd name="connsiteX2" fmla="*/ 800100 w 907565"/>
                <a:gd name="connsiteY2" fmla="*/ 2943225 h 3343275"/>
                <a:gd name="connsiteX3" fmla="*/ 0 w 907565"/>
                <a:gd name="connsiteY3" fmla="*/ 3343275 h 3343275"/>
              </a:gdLst>
              <a:ahLst/>
              <a:cxnLst>
                <a:cxn ang="0">
                  <a:pos x="connsiteX0" y="connsiteY0"/>
                </a:cxn>
                <a:cxn ang="0">
                  <a:pos x="connsiteX1" y="connsiteY1"/>
                </a:cxn>
                <a:cxn ang="0">
                  <a:pos x="connsiteX2" y="connsiteY2"/>
                </a:cxn>
                <a:cxn ang="0">
                  <a:pos x="connsiteX3" y="connsiteY3"/>
                </a:cxn>
              </a:cxnLst>
              <a:rect l="l" t="t" r="r" b="b"/>
              <a:pathLst>
                <a:path w="907565" h="3343275">
                  <a:moveTo>
                    <a:pt x="142875" y="0"/>
                  </a:moveTo>
                  <a:cubicBezTo>
                    <a:pt x="431006" y="276225"/>
                    <a:pt x="719138" y="552450"/>
                    <a:pt x="828675" y="1042987"/>
                  </a:cubicBezTo>
                  <a:cubicBezTo>
                    <a:pt x="938212" y="1533524"/>
                    <a:pt x="938212" y="2559844"/>
                    <a:pt x="800100" y="2943225"/>
                  </a:cubicBezTo>
                  <a:cubicBezTo>
                    <a:pt x="661988" y="3326606"/>
                    <a:pt x="330994" y="3334940"/>
                    <a:pt x="0" y="334327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C1B023D7-AA66-CB9E-B3AE-CF2A97B556F8}"/>
              </a:ext>
            </a:extLst>
          </p:cNvPr>
          <p:cNvGrpSpPr/>
          <p:nvPr/>
        </p:nvGrpSpPr>
        <p:grpSpPr>
          <a:xfrm>
            <a:off x="1179473" y="2935737"/>
            <a:ext cx="10314184" cy="2593526"/>
            <a:chOff x="1179473" y="2935737"/>
            <a:chExt cx="10314184" cy="2593526"/>
          </a:xfrm>
        </p:grpSpPr>
        <p:sp>
          <p:nvSpPr>
            <p:cNvPr id="9" name="TextBox 8">
              <a:extLst>
                <a:ext uri="{FF2B5EF4-FFF2-40B4-BE49-F238E27FC236}">
                  <a16:creationId xmlns:a16="http://schemas.microsoft.com/office/drawing/2014/main" id="{204B4E8A-B9D9-A1B0-AF4C-D1E27BB85730}"/>
                </a:ext>
              </a:extLst>
            </p:cNvPr>
            <p:cNvSpPr txBox="1"/>
            <p:nvPr/>
          </p:nvSpPr>
          <p:spPr>
            <a:xfrm>
              <a:off x="1179473" y="2935737"/>
              <a:ext cx="9929812" cy="461665"/>
            </a:xfrm>
            <a:prstGeom prst="rect">
              <a:avLst/>
            </a:prstGeom>
            <a:noFill/>
          </p:spPr>
          <p:txBody>
            <a:bodyPr wrap="square" rtlCol="0">
              <a:spAutoFit/>
            </a:bodyPr>
            <a:lstStyle/>
            <a:p>
              <a:pPr algn="r"/>
              <a:r>
                <a:rPr lang="en-US" sz="2400" dirty="0">
                  <a:solidFill>
                    <a:schemeClr val="accent2"/>
                  </a:solidFill>
                </a:rPr>
                <a:t>Okay, is $4 big or small compared to average earnings in this population?</a:t>
              </a:r>
            </a:p>
          </p:txBody>
        </p:sp>
        <p:sp>
          <p:nvSpPr>
            <p:cNvPr id="30" name="Freeform 29">
              <a:extLst>
                <a:ext uri="{FF2B5EF4-FFF2-40B4-BE49-F238E27FC236}">
                  <a16:creationId xmlns:a16="http://schemas.microsoft.com/office/drawing/2014/main" id="{91E14981-5BBC-9592-E405-85F1AB2140FC}"/>
                </a:ext>
              </a:extLst>
            </p:cNvPr>
            <p:cNvSpPr/>
            <p:nvPr/>
          </p:nvSpPr>
          <p:spPr>
            <a:xfrm>
              <a:off x="10815638" y="3214688"/>
              <a:ext cx="678019" cy="2314575"/>
            </a:xfrm>
            <a:custGeom>
              <a:avLst/>
              <a:gdLst>
                <a:gd name="connsiteX0" fmla="*/ 200025 w 678019"/>
                <a:gd name="connsiteY0" fmla="*/ 0 h 2314575"/>
                <a:gd name="connsiteX1" fmla="*/ 671512 w 678019"/>
                <a:gd name="connsiteY1" fmla="*/ 857250 h 2314575"/>
                <a:gd name="connsiteX2" fmla="*/ 442912 w 678019"/>
                <a:gd name="connsiteY2" fmla="*/ 2000250 h 2314575"/>
                <a:gd name="connsiteX3" fmla="*/ 0 w 678019"/>
                <a:gd name="connsiteY3" fmla="*/ 2314575 h 2314575"/>
              </a:gdLst>
              <a:ahLst/>
              <a:cxnLst>
                <a:cxn ang="0">
                  <a:pos x="connsiteX0" y="connsiteY0"/>
                </a:cxn>
                <a:cxn ang="0">
                  <a:pos x="connsiteX1" y="connsiteY1"/>
                </a:cxn>
                <a:cxn ang="0">
                  <a:pos x="connsiteX2" y="connsiteY2"/>
                </a:cxn>
                <a:cxn ang="0">
                  <a:pos x="connsiteX3" y="connsiteY3"/>
                </a:cxn>
              </a:cxnLst>
              <a:rect l="l" t="t" r="r" b="b"/>
              <a:pathLst>
                <a:path w="678019" h="2314575">
                  <a:moveTo>
                    <a:pt x="200025" y="0"/>
                  </a:moveTo>
                  <a:cubicBezTo>
                    <a:pt x="415528" y="261937"/>
                    <a:pt x="631031" y="523875"/>
                    <a:pt x="671512" y="857250"/>
                  </a:cubicBezTo>
                  <a:cubicBezTo>
                    <a:pt x="711993" y="1190625"/>
                    <a:pt x="554831" y="1757363"/>
                    <a:pt x="442912" y="2000250"/>
                  </a:cubicBezTo>
                  <a:cubicBezTo>
                    <a:pt x="330993" y="2243137"/>
                    <a:pt x="165496" y="2278856"/>
                    <a:pt x="0" y="231457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F6A79B92-5B99-486D-96A6-936FB4C9CE3E}"/>
              </a:ext>
            </a:extLst>
          </p:cNvPr>
          <p:cNvGrpSpPr/>
          <p:nvPr/>
        </p:nvGrpSpPr>
        <p:grpSpPr>
          <a:xfrm>
            <a:off x="1179473" y="3848933"/>
            <a:ext cx="10107771" cy="1616238"/>
            <a:chOff x="1179473" y="3848933"/>
            <a:chExt cx="10107771" cy="1616238"/>
          </a:xfrm>
        </p:grpSpPr>
        <p:sp>
          <p:nvSpPr>
            <p:cNvPr id="11" name="TextBox 10">
              <a:extLst>
                <a:ext uri="{FF2B5EF4-FFF2-40B4-BE49-F238E27FC236}">
                  <a16:creationId xmlns:a16="http://schemas.microsoft.com/office/drawing/2014/main" id="{E2427F56-86AD-CDDF-2CC2-41B2FB925C35}"/>
                </a:ext>
              </a:extLst>
            </p:cNvPr>
            <p:cNvSpPr txBox="1"/>
            <p:nvPr/>
          </p:nvSpPr>
          <p:spPr>
            <a:xfrm>
              <a:off x="1179473" y="3848933"/>
              <a:ext cx="9929812" cy="461665"/>
            </a:xfrm>
            <a:prstGeom prst="rect">
              <a:avLst/>
            </a:prstGeom>
            <a:noFill/>
          </p:spPr>
          <p:txBody>
            <a:bodyPr wrap="square" rtlCol="0">
              <a:spAutoFit/>
            </a:bodyPr>
            <a:lstStyle/>
            <a:p>
              <a:pPr algn="r"/>
              <a:r>
                <a:rPr lang="en-US" sz="2400" dirty="0">
                  <a:solidFill>
                    <a:schemeClr val="accent2"/>
                  </a:solidFill>
                </a:rPr>
                <a:t>Okay, is that population at all representative of the larger population?</a:t>
              </a:r>
            </a:p>
          </p:txBody>
        </p:sp>
        <p:sp>
          <p:nvSpPr>
            <p:cNvPr id="31" name="Freeform 30">
              <a:extLst>
                <a:ext uri="{FF2B5EF4-FFF2-40B4-BE49-F238E27FC236}">
                  <a16:creationId xmlns:a16="http://schemas.microsoft.com/office/drawing/2014/main" id="{D244DC8A-DABA-F57D-726B-06968B237739}"/>
                </a:ext>
              </a:extLst>
            </p:cNvPr>
            <p:cNvSpPr/>
            <p:nvPr/>
          </p:nvSpPr>
          <p:spPr>
            <a:xfrm>
              <a:off x="10801350" y="4157663"/>
              <a:ext cx="485894" cy="1307508"/>
            </a:xfrm>
            <a:custGeom>
              <a:avLst/>
              <a:gdLst>
                <a:gd name="connsiteX0" fmla="*/ 242888 w 485894"/>
                <a:gd name="connsiteY0" fmla="*/ 0 h 1307508"/>
                <a:gd name="connsiteX1" fmla="*/ 485775 w 485894"/>
                <a:gd name="connsiteY1" fmla="*/ 471487 h 1307508"/>
                <a:gd name="connsiteX2" fmla="*/ 271463 w 485894"/>
                <a:gd name="connsiteY2" fmla="*/ 1214437 h 1307508"/>
                <a:gd name="connsiteX3" fmla="*/ 0 w 485894"/>
                <a:gd name="connsiteY3" fmla="*/ 1271587 h 1307508"/>
              </a:gdLst>
              <a:ahLst/>
              <a:cxnLst>
                <a:cxn ang="0">
                  <a:pos x="connsiteX0" y="connsiteY0"/>
                </a:cxn>
                <a:cxn ang="0">
                  <a:pos x="connsiteX1" y="connsiteY1"/>
                </a:cxn>
                <a:cxn ang="0">
                  <a:pos x="connsiteX2" y="connsiteY2"/>
                </a:cxn>
                <a:cxn ang="0">
                  <a:pos x="connsiteX3" y="connsiteY3"/>
                </a:cxn>
              </a:cxnLst>
              <a:rect l="l" t="t" r="r" b="b"/>
              <a:pathLst>
                <a:path w="485894" h="1307508">
                  <a:moveTo>
                    <a:pt x="242888" y="0"/>
                  </a:moveTo>
                  <a:cubicBezTo>
                    <a:pt x="361950" y="134540"/>
                    <a:pt x="481013" y="269081"/>
                    <a:pt x="485775" y="471487"/>
                  </a:cubicBezTo>
                  <a:cubicBezTo>
                    <a:pt x="490537" y="673893"/>
                    <a:pt x="352425" y="1081087"/>
                    <a:pt x="271463" y="1214437"/>
                  </a:cubicBezTo>
                  <a:cubicBezTo>
                    <a:pt x="190501" y="1347787"/>
                    <a:pt x="95250" y="1309687"/>
                    <a:pt x="0" y="1271587"/>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79F92EC-46A4-A021-B49F-C07C2AB40935}"/>
              </a:ext>
            </a:extLst>
          </p:cNvPr>
          <p:cNvGrpSpPr/>
          <p:nvPr/>
        </p:nvGrpSpPr>
        <p:grpSpPr>
          <a:xfrm>
            <a:off x="1195388" y="4563008"/>
            <a:ext cx="9929812" cy="666217"/>
            <a:chOff x="1195388" y="4563008"/>
            <a:chExt cx="9929812" cy="666217"/>
          </a:xfrm>
        </p:grpSpPr>
        <p:sp>
          <p:nvSpPr>
            <p:cNvPr id="3" name="TextBox 2">
              <a:extLst>
                <a:ext uri="{FF2B5EF4-FFF2-40B4-BE49-F238E27FC236}">
                  <a16:creationId xmlns:a16="http://schemas.microsoft.com/office/drawing/2014/main" id="{56E7745F-AC9B-C525-18C1-D3856D3FE029}"/>
                </a:ext>
              </a:extLst>
            </p:cNvPr>
            <p:cNvSpPr txBox="1"/>
            <p:nvPr/>
          </p:nvSpPr>
          <p:spPr>
            <a:xfrm>
              <a:off x="1195388" y="4563008"/>
              <a:ext cx="9929812" cy="461665"/>
            </a:xfrm>
            <a:prstGeom prst="rect">
              <a:avLst/>
            </a:prstGeom>
            <a:noFill/>
          </p:spPr>
          <p:txBody>
            <a:bodyPr wrap="square" rtlCol="0">
              <a:spAutoFit/>
            </a:bodyPr>
            <a:lstStyle/>
            <a:p>
              <a:pPr algn="r"/>
              <a:r>
                <a:rPr lang="en-US" sz="2400" dirty="0">
                  <a:solidFill>
                    <a:schemeClr val="accent2"/>
                  </a:solidFill>
                </a:rPr>
                <a:t>Do you know </a:t>
              </a:r>
              <a:r>
                <a:rPr lang="en-US" sz="2400" i="1" dirty="0">
                  <a:solidFill>
                    <a:schemeClr val="accent2"/>
                  </a:solidFill>
                </a:rPr>
                <a:t>anything</a:t>
              </a:r>
              <a:r>
                <a:rPr lang="en-US" sz="2400" dirty="0">
                  <a:solidFill>
                    <a:schemeClr val="accent2"/>
                  </a:solidFill>
                </a:rPr>
                <a:t>?</a:t>
              </a:r>
            </a:p>
          </p:txBody>
        </p:sp>
        <p:cxnSp>
          <p:nvCxnSpPr>
            <p:cNvPr id="33" name="Straight Connector 32">
              <a:extLst>
                <a:ext uri="{FF2B5EF4-FFF2-40B4-BE49-F238E27FC236}">
                  <a16:creationId xmlns:a16="http://schemas.microsoft.com/office/drawing/2014/main" id="{DC8B58AD-3676-5939-7984-3723C8659829}"/>
                </a:ext>
              </a:extLst>
            </p:cNvPr>
            <p:cNvCxnSpPr>
              <a:cxnSpLocks/>
            </p:cNvCxnSpPr>
            <p:nvPr/>
          </p:nvCxnSpPr>
          <p:spPr>
            <a:xfrm>
              <a:off x="10156903" y="5024673"/>
              <a:ext cx="254080" cy="204552"/>
            </a:xfrm>
            <a:prstGeom prst="line">
              <a:avLst/>
            </a:prstGeom>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94168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1922-0734-AA2F-3291-3445E0B90819}"/>
              </a:ext>
            </a:extLst>
          </p:cNvPr>
          <p:cNvSpPr>
            <a:spLocks noGrp="1"/>
          </p:cNvSpPr>
          <p:nvPr>
            <p:ph type="title"/>
          </p:nvPr>
        </p:nvSpPr>
        <p:spPr/>
        <p:txBody>
          <a:bodyPr/>
          <a:lstStyle/>
          <a:p>
            <a:r>
              <a:rPr lang="en-US" dirty="0"/>
              <a:t>HW2</a:t>
            </a:r>
          </a:p>
        </p:txBody>
      </p:sp>
      <p:sp>
        <p:nvSpPr>
          <p:cNvPr id="3" name="Content Placeholder 2">
            <a:extLst>
              <a:ext uri="{FF2B5EF4-FFF2-40B4-BE49-F238E27FC236}">
                <a16:creationId xmlns:a16="http://schemas.microsoft.com/office/drawing/2014/main" id="{4314ABDD-4F2B-E948-66D8-D1029BDFFBA5}"/>
              </a:ext>
            </a:extLst>
          </p:cNvPr>
          <p:cNvSpPr>
            <a:spLocks noGrp="1"/>
          </p:cNvSpPr>
          <p:nvPr>
            <p:ph idx="1"/>
          </p:nvPr>
        </p:nvSpPr>
        <p:spPr>
          <a:xfrm>
            <a:off x="838200" y="1825625"/>
            <a:ext cx="11049000" cy="4351338"/>
          </a:xfrm>
        </p:spPr>
        <p:txBody>
          <a:bodyPr/>
          <a:lstStyle/>
          <a:p>
            <a:r>
              <a:rPr lang="en-US" dirty="0"/>
              <a:t>We will look + grade soon!</a:t>
            </a:r>
          </a:p>
          <a:p>
            <a:r>
              <a:rPr lang="en-US" dirty="0"/>
              <a:t>Context:</a:t>
            </a:r>
          </a:p>
          <a:p>
            <a:pPr lvl="1"/>
            <a:r>
              <a:rPr lang="en-US" dirty="0">
                <a:solidFill>
                  <a:schemeClr val="accent1"/>
                </a:solidFill>
              </a:rPr>
              <a:t>The paper that this assignment was based on (Lalonde, 1986) was extremely influential.</a:t>
            </a:r>
          </a:p>
          <a:p>
            <a:pPr lvl="1"/>
            <a:r>
              <a:rPr lang="en-US" dirty="0">
                <a:solidFill>
                  <a:schemeClr val="accent1"/>
                </a:solidFill>
              </a:rPr>
              <a:t>It convinced many researchers that RCTs (and natural experiments, more next time) are the way to go.</a:t>
            </a:r>
          </a:p>
          <a:p>
            <a:r>
              <a:rPr lang="en-US" dirty="0"/>
              <a:t>That paper and follow-up work also did some fancier stuff to try to make an artificial “control group” by “re-weighting” things. We’ll revisit that in/after Class 5.</a:t>
            </a:r>
          </a:p>
        </p:txBody>
      </p:sp>
    </p:spTree>
    <p:extLst>
      <p:ext uri="{BB962C8B-B14F-4D97-AF65-F5344CB8AC3E}">
        <p14:creationId xmlns:p14="http://schemas.microsoft.com/office/powerpoint/2010/main" val="23280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20B3-2D47-22C5-ACDB-8BCEA2084933}"/>
              </a:ext>
            </a:extLst>
          </p:cNvPr>
          <p:cNvSpPr>
            <a:spLocks noGrp="1"/>
          </p:cNvSpPr>
          <p:nvPr>
            <p:ph type="title"/>
          </p:nvPr>
        </p:nvSpPr>
        <p:spPr/>
        <p:txBody>
          <a:bodyPr/>
          <a:lstStyle/>
          <a:p>
            <a:r>
              <a:rPr lang="en-US" dirty="0"/>
              <a:t>We can actually answer these questions!</a:t>
            </a:r>
          </a:p>
        </p:txBody>
      </p:sp>
      <p:sp>
        <p:nvSpPr>
          <p:cNvPr id="3" name="Content Placeholder 2">
            <a:extLst>
              <a:ext uri="{FF2B5EF4-FFF2-40B4-BE49-F238E27FC236}">
                <a16:creationId xmlns:a16="http://schemas.microsoft.com/office/drawing/2014/main" id="{C36C6324-6555-6589-4706-D6AB2C80696E}"/>
              </a:ext>
            </a:extLst>
          </p:cNvPr>
          <p:cNvSpPr>
            <a:spLocks noGrp="1"/>
          </p:cNvSpPr>
          <p:nvPr>
            <p:ph idx="1"/>
          </p:nvPr>
        </p:nvSpPr>
        <p:spPr/>
        <p:txBody>
          <a:bodyPr/>
          <a:lstStyle/>
          <a:p>
            <a:r>
              <a:rPr lang="en-US" dirty="0"/>
              <a:t>Let’s see how!</a:t>
            </a:r>
          </a:p>
        </p:txBody>
      </p:sp>
    </p:spTree>
    <p:extLst>
      <p:ext uri="{BB962C8B-B14F-4D97-AF65-F5344CB8AC3E}">
        <p14:creationId xmlns:p14="http://schemas.microsoft.com/office/powerpoint/2010/main" val="36494207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DFEA-D640-4CC9-98D4-8041A4ECEAA5}"/>
              </a:ext>
            </a:extLst>
          </p:cNvPr>
          <p:cNvSpPr>
            <a:spLocks noGrp="1"/>
          </p:cNvSpPr>
          <p:nvPr>
            <p:ph type="title"/>
          </p:nvPr>
        </p:nvSpPr>
        <p:spPr>
          <a:xfrm>
            <a:off x="452437" y="285042"/>
            <a:ext cx="10515600" cy="1325563"/>
          </a:xfrm>
        </p:spPr>
        <p:txBody>
          <a:bodyPr/>
          <a:lstStyle/>
          <a:p>
            <a:r>
              <a:rPr lang="en-US" dirty="0"/>
              <a:t>Q1: How many compliers are there?</a:t>
            </a:r>
            <a:br>
              <a:rPr lang="en-US" dirty="0"/>
            </a:br>
            <a:r>
              <a:rPr lang="en-US" sz="2800" dirty="0"/>
              <a:t>Reprise of our example with 100 people; no </a:t>
            </a:r>
            <a:r>
              <a:rPr lang="en-US" sz="2800" dirty="0" err="1"/>
              <a:t>defiers</a:t>
            </a:r>
            <a:endParaRPr lang="en-US" dirty="0"/>
          </a:p>
        </p:txBody>
      </p:sp>
      <p:grpSp>
        <p:nvGrpSpPr>
          <p:cNvPr id="10" name="Group 9">
            <a:extLst>
              <a:ext uri="{FF2B5EF4-FFF2-40B4-BE49-F238E27FC236}">
                <a16:creationId xmlns:a16="http://schemas.microsoft.com/office/drawing/2014/main" id="{827C66D6-ED7A-E1F5-452E-DF3D16685DA7}"/>
              </a:ext>
            </a:extLst>
          </p:cNvPr>
          <p:cNvGrpSpPr/>
          <p:nvPr/>
        </p:nvGrpSpPr>
        <p:grpSpPr>
          <a:xfrm>
            <a:off x="1047750" y="1911350"/>
            <a:ext cx="4352925" cy="4352925"/>
            <a:chOff x="847725" y="1468437"/>
            <a:chExt cx="5095875" cy="5095875"/>
          </a:xfrm>
        </p:grpSpPr>
        <p:sp>
          <p:nvSpPr>
            <p:cNvPr id="4" name="Rectangle 3">
              <a:extLst>
                <a:ext uri="{FF2B5EF4-FFF2-40B4-BE49-F238E27FC236}">
                  <a16:creationId xmlns:a16="http://schemas.microsoft.com/office/drawing/2014/main" id="{C1C05A97-0205-146E-3C98-AB57099701AD}"/>
                </a:ext>
              </a:extLst>
            </p:cNvPr>
            <p:cNvSpPr/>
            <p:nvPr/>
          </p:nvSpPr>
          <p:spPr>
            <a:xfrm>
              <a:off x="847725" y="1468437"/>
              <a:ext cx="5095875" cy="509587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D02D748-1B9B-CEF1-7EA1-344B079CF07F}"/>
                </a:ext>
              </a:extLst>
            </p:cNvPr>
            <p:cNvCxnSpPr>
              <a:stCxn id="4" idx="0"/>
            </p:cNvCxnSpPr>
            <p:nvPr/>
          </p:nvCxnSpPr>
          <p:spPr>
            <a:xfrm>
              <a:off x="3395663" y="1468437"/>
              <a:ext cx="4762" cy="5024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86645DD-0254-94FD-6BD4-7B0EDD679909}"/>
                </a:ext>
              </a:extLst>
            </p:cNvPr>
            <p:cNvCxnSpPr>
              <a:cxnSpLocks/>
              <a:endCxn id="4" idx="3"/>
            </p:cNvCxnSpPr>
            <p:nvPr/>
          </p:nvCxnSpPr>
          <p:spPr>
            <a:xfrm>
              <a:off x="847725" y="3980656"/>
              <a:ext cx="5095875" cy="35719"/>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1" name="Content Placeholder 4">
            <a:extLst>
              <a:ext uri="{FF2B5EF4-FFF2-40B4-BE49-F238E27FC236}">
                <a16:creationId xmlns:a16="http://schemas.microsoft.com/office/drawing/2014/main" id="{E0412065-DB48-1898-E84B-249295286DFC}"/>
              </a:ext>
            </a:extLst>
          </p:cNvPr>
          <p:cNvPicPr>
            <a:picLocks noChangeAspect="1"/>
          </p:cNvPicPr>
          <p:nvPr/>
        </p:nvPicPr>
        <p:blipFill rotWithShape="1">
          <a:blip r:embed="rId2"/>
          <a:srcRect l="4952" t="6679" r="10267" b="6847"/>
          <a:stretch/>
        </p:blipFill>
        <p:spPr>
          <a:xfrm>
            <a:off x="1826741" y="6348761"/>
            <a:ext cx="709299" cy="509239"/>
          </a:xfrm>
          <a:prstGeom prst="rect">
            <a:avLst/>
          </a:prstGeom>
          <a:effectLst>
            <a:outerShdw blurRad="50800" dist="38100" dir="8100000" algn="tr" rotWithShape="0">
              <a:prstClr val="black">
                <a:alpha val="40000"/>
              </a:prstClr>
            </a:outerShdw>
          </a:effectLst>
        </p:spPr>
      </p:pic>
      <p:pic>
        <p:nvPicPr>
          <p:cNvPr id="12" name="Picture 11" descr="Page 12 | Mortarboard Cap Images - Free Download on Freepik">
            <a:extLst>
              <a:ext uri="{FF2B5EF4-FFF2-40B4-BE49-F238E27FC236}">
                <a16:creationId xmlns:a16="http://schemas.microsoft.com/office/drawing/2014/main" id="{813C3030-A47A-ACE1-FF6A-E530B0C7C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178567" y="2600391"/>
            <a:ext cx="766962" cy="767872"/>
          </a:xfrm>
          <a:prstGeom prst="rect">
            <a:avLst/>
          </a:prstGeom>
          <a:noFill/>
          <a:extLst>
            <a:ext uri="{909E8E84-426E-40DD-AFC4-6F175D3DCCD1}">
              <a14:hiddenFill xmlns:a14="http://schemas.microsoft.com/office/drawing/2010/main">
                <a:solidFill>
                  <a:srgbClr val="FFFFFF"/>
                </a:solidFill>
              </a14:hiddenFill>
            </a:ext>
          </a:extLst>
        </p:spPr>
      </p:pic>
      <p:sp>
        <p:nvSpPr>
          <p:cNvPr id="13" name="&quot;No&quot; Symbol 12">
            <a:extLst>
              <a:ext uri="{FF2B5EF4-FFF2-40B4-BE49-F238E27FC236}">
                <a16:creationId xmlns:a16="http://schemas.microsoft.com/office/drawing/2014/main" id="{05E5D17C-741F-3080-91DF-7FCC20DA9CBD}"/>
              </a:ext>
            </a:extLst>
          </p:cNvPr>
          <p:cNvSpPr/>
          <p:nvPr/>
        </p:nvSpPr>
        <p:spPr>
          <a:xfrm>
            <a:off x="3838938" y="6272450"/>
            <a:ext cx="702956" cy="66186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quot;No&quot; Symbol 13">
            <a:extLst>
              <a:ext uri="{FF2B5EF4-FFF2-40B4-BE49-F238E27FC236}">
                <a16:creationId xmlns:a16="http://schemas.microsoft.com/office/drawing/2014/main" id="{30328D86-7ED3-185E-993E-E32F91EFB9CD}"/>
              </a:ext>
            </a:extLst>
          </p:cNvPr>
          <p:cNvSpPr/>
          <p:nvPr/>
        </p:nvSpPr>
        <p:spPr>
          <a:xfrm>
            <a:off x="142224" y="4838938"/>
            <a:ext cx="702956" cy="661860"/>
          </a:xfrm>
          <a:prstGeom prst="noSmoking">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D25EA418-CE64-ED09-50CC-84E7BE0FF48E}"/>
              </a:ext>
            </a:extLst>
          </p:cNvPr>
          <p:cNvSpPr txBox="1"/>
          <p:nvPr/>
        </p:nvSpPr>
        <p:spPr>
          <a:xfrm>
            <a:off x="1513929" y="2812348"/>
            <a:ext cx="1520144" cy="461665"/>
          </a:xfrm>
          <a:prstGeom prst="rect">
            <a:avLst/>
          </a:prstGeom>
          <a:noFill/>
        </p:spPr>
        <p:txBody>
          <a:bodyPr wrap="square" rtlCol="0">
            <a:spAutoFit/>
          </a:bodyPr>
          <a:lstStyle/>
          <a:p>
            <a:r>
              <a:rPr lang="en-US" sz="2400" dirty="0">
                <a:solidFill>
                  <a:schemeClr val="accent1"/>
                </a:solidFill>
              </a:rPr>
              <a:t>35 people</a:t>
            </a:r>
          </a:p>
        </p:txBody>
      </p:sp>
      <p:sp>
        <p:nvSpPr>
          <p:cNvPr id="18" name="TextBox 17">
            <a:extLst>
              <a:ext uri="{FF2B5EF4-FFF2-40B4-BE49-F238E27FC236}">
                <a16:creationId xmlns:a16="http://schemas.microsoft.com/office/drawing/2014/main" id="{F491B898-C45B-8C99-309C-2BBC72FB6E34}"/>
              </a:ext>
            </a:extLst>
          </p:cNvPr>
          <p:cNvSpPr txBox="1"/>
          <p:nvPr/>
        </p:nvSpPr>
        <p:spPr>
          <a:xfrm>
            <a:off x="3625465" y="2811792"/>
            <a:ext cx="1520144" cy="461665"/>
          </a:xfrm>
          <a:prstGeom prst="rect">
            <a:avLst/>
          </a:prstGeom>
          <a:noFill/>
        </p:spPr>
        <p:txBody>
          <a:bodyPr wrap="square" rtlCol="0">
            <a:spAutoFit/>
          </a:bodyPr>
          <a:lstStyle/>
          <a:p>
            <a:r>
              <a:rPr lang="en-US" sz="2400" dirty="0">
                <a:solidFill>
                  <a:schemeClr val="accent1"/>
                </a:solidFill>
              </a:rPr>
              <a:t>15 people</a:t>
            </a:r>
          </a:p>
        </p:txBody>
      </p:sp>
      <p:sp>
        <p:nvSpPr>
          <p:cNvPr id="19" name="TextBox 18">
            <a:extLst>
              <a:ext uri="{FF2B5EF4-FFF2-40B4-BE49-F238E27FC236}">
                <a16:creationId xmlns:a16="http://schemas.microsoft.com/office/drawing/2014/main" id="{104A3755-DBC0-45B2-BDC0-59516E0775D6}"/>
              </a:ext>
            </a:extLst>
          </p:cNvPr>
          <p:cNvSpPr txBox="1"/>
          <p:nvPr/>
        </p:nvSpPr>
        <p:spPr>
          <a:xfrm>
            <a:off x="3625465" y="4849725"/>
            <a:ext cx="1520144" cy="461665"/>
          </a:xfrm>
          <a:prstGeom prst="rect">
            <a:avLst/>
          </a:prstGeom>
          <a:noFill/>
        </p:spPr>
        <p:txBody>
          <a:bodyPr wrap="square" rtlCol="0">
            <a:spAutoFit/>
          </a:bodyPr>
          <a:lstStyle/>
          <a:p>
            <a:r>
              <a:rPr lang="en-US" sz="2400" dirty="0">
                <a:solidFill>
                  <a:schemeClr val="accent1"/>
                </a:solidFill>
              </a:rPr>
              <a:t>35 people</a:t>
            </a:r>
          </a:p>
        </p:txBody>
      </p:sp>
      <p:sp>
        <p:nvSpPr>
          <p:cNvPr id="21" name="TextBox 20">
            <a:extLst>
              <a:ext uri="{FF2B5EF4-FFF2-40B4-BE49-F238E27FC236}">
                <a16:creationId xmlns:a16="http://schemas.microsoft.com/office/drawing/2014/main" id="{38AF515A-4F46-27A7-407A-D8C435AF9075}"/>
              </a:ext>
            </a:extLst>
          </p:cNvPr>
          <p:cNvSpPr txBox="1"/>
          <p:nvPr/>
        </p:nvSpPr>
        <p:spPr>
          <a:xfrm>
            <a:off x="1513929" y="4822101"/>
            <a:ext cx="1520144" cy="461665"/>
          </a:xfrm>
          <a:prstGeom prst="rect">
            <a:avLst/>
          </a:prstGeom>
          <a:noFill/>
        </p:spPr>
        <p:txBody>
          <a:bodyPr wrap="square" rtlCol="0">
            <a:spAutoFit/>
          </a:bodyPr>
          <a:lstStyle/>
          <a:p>
            <a:r>
              <a:rPr lang="en-US" sz="2400" dirty="0">
                <a:solidFill>
                  <a:schemeClr val="accent1"/>
                </a:solidFill>
              </a:rPr>
              <a:t>15 people</a:t>
            </a:r>
          </a:p>
        </p:txBody>
      </p:sp>
      <p:grpSp>
        <p:nvGrpSpPr>
          <p:cNvPr id="43" name="Group 42">
            <a:extLst>
              <a:ext uri="{FF2B5EF4-FFF2-40B4-BE49-F238E27FC236}">
                <a16:creationId xmlns:a16="http://schemas.microsoft.com/office/drawing/2014/main" id="{BF0387FD-35FF-52EA-DB10-7F1331E72252}"/>
              </a:ext>
            </a:extLst>
          </p:cNvPr>
          <p:cNvGrpSpPr/>
          <p:nvPr/>
        </p:nvGrpSpPr>
        <p:grpSpPr>
          <a:xfrm>
            <a:off x="4857750" y="1789054"/>
            <a:ext cx="6587232" cy="814067"/>
            <a:chOff x="4857750" y="1789054"/>
            <a:chExt cx="6587232" cy="814067"/>
          </a:xfrm>
        </p:grpSpPr>
        <p:sp>
          <p:nvSpPr>
            <p:cNvPr id="22" name="TextBox 21">
              <a:extLst>
                <a:ext uri="{FF2B5EF4-FFF2-40B4-BE49-F238E27FC236}">
                  <a16:creationId xmlns:a16="http://schemas.microsoft.com/office/drawing/2014/main" id="{BEF7B8D0-4C51-4DD5-7EEC-4ED03C0D69AE}"/>
                </a:ext>
              </a:extLst>
            </p:cNvPr>
            <p:cNvSpPr txBox="1"/>
            <p:nvPr/>
          </p:nvSpPr>
          <p:spPr>
            <a:xfrm>
              <a:off x="6096000" y="1789054"/>
              <a:ext cx="5348982" cy="461665"/>
            </a:xfrm>
            <a:prstGeom prst="rect">
              <a:avLst/>
            </a:prstGeom>
            <a:noFill/>
          </p:spPr>
          <p:txBody>
            <a:bodyPr wrap="square" rtlCol="0">
              <a:spAutoFit/>
            </a:bodyPr>
            <a:lstStyle/>
            <a:p>
              <a:r>
                <a:rPr lang="en-US" sz="2400" dirty="0"/>
                <a:t>What can we say about these people?</a:t>
              </a:r>
            </a:p>
          </p:txBody>
        </p:sp>
        <p:cxnSp>
          <p:nvCxnSpPr>
            <p:cNvPr id="24" name="Straight Arrow Connector 23">
              <a:extLst>
                <a:ext uri="{FF2B5EF4-FFF2-40B4-BE49-F238E27FC236}">
                  <a16:creationId xmlns:a16="http://schemas.microsoft.com/office/drawing/2014/main" id="{3195A64F-F81C-096B-1739-DAA86F1A9EE1}"/>
                </a:ext>
              </a:extLst>
            </p:cNvPr>
            <p:cNvCxnSpPr>
              <a:stCxn id="22" idx="1"/>
            </p:cNvCxnSpPr>
            <p:nvPr/>
          </p:nvCxnSpPr>
          <p:spPr>
            <a:xfrm flipH="1">
              <a:off x="4857750" y="2019887"/>
              <a:ext cx="1238250" cy="58323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grpSp>
      <p:sp>
        <p:nvSpPr>
          <p:cNvPr id="27" name="TextBox 26">
            <a:extLst>
              <a:ext uri="{FF2B5EF4-FFF2-40B4-BE49-F238E27FC236}">
                <a16:creationId xmlns:a16="http://schemas.microsoft.com/office/drawing/2014/main" id="{B74E34DC-EEFA-BCBC-5E9B-32AAE2417271}"/>
              </a:ext>
            </a:extLst>
          </p:cNvPr>
          <p:cNvSpPr txBox="1"/>
          <p:nvPr/>
        </p:nvSpPr>
        <p:spPr>
          <a:xfrm>
            <a:off x="7577138" y="2453311"/>
            <a:ext cx="4352924" cy="523220"/>
          </a:xfrm>
          <a:prstGeom prst="rect">
            <a:avLst/>
          </a:prstGeom>
          <a:noFill/>
        </p:spPr>
        <p:txBody>
          <a:bodyPr wrap="square" rtlCol="0">
            <a:spAutoFit/>
          </a:bodyPr>
          <a:lstStyle/>
          <a:p>
            <a:r>
              <a:rPr lang="en-US" sz="2800" dirty="0">
                <a:solidFill>
                  <a:schemeClr val="accent2"/>
                </a:solidFill>
              </a:rPr>
              <a:t>Always-takers!</a:t>
            </a:r>
          </a:p>
        </p:txBody>
      </p:sp>
      <p:grpSp>
        <p:nvGrpSpPr>
          <p:cNvPr id="44" name="Group 43">
            <a:extLst>
              <a:ext uri="{FF2B5EF4-FFF2-40B4-BE49-F238E27FC236}">
                <a16:creationId xmlns:a16="http://schemas.microsoft.com/office/drawing/2014/main" id="{5615BF7E-5F81-A11E-AD16-BB23C1CD4689}"/>
              </a:ext>
            </a:extLst>
          </p:cNvPr>
          <p:cNvGrpSpPr/>
          <p:nvPr/>
        </p:nvGrpSpPr>
        <p:grpSpPr>
          <a:xfrm>
            <a:off x="2772420" y="2958605"/>
            <a:ext cx="8738543" cy="461665"/>
            <a:chOff x="2772420" y="2958605"/>
            <a:chExt cx="8738543" cy="461665"/>
          </a:xfrm>
        </p:grpSpPr>
        <p:sp>
          <p:nvSpPr>
            <p:cNvPr id="28" name="TextBox 27">
              <a:extLst>
                <a:ext uri="{FF2B5EF4-FFF2-40B4-BE49-F238E27FC236}">
                  <a16:creationId xmlns:a16="http://schemas.microsoft.com/office/drawing/2014/main" id="{371BD3A9-F0EB-E82A-7476-EB3A120C7179}"/>
                </a:ext>
              </a:extLst>
            </p:cNvPr>
            <p:cNvSpPr txBox="1"/>
            <p:nvPr/>
          </p:nvSpPr>
          <p:spPr>
            <a:xfrm>
              <a:off x="6161981" y="2958605"/>
              <a:ext cx="5348982" cy="461665"/>
            </a:xfrm>
            <a:prstGeom prst="rect">
              <a:avLst/>
            </a:prstGeom>
            <a:noFill/>
          </p:spPr>
          <p:txBody>
            <a:bodyPr wrap="square" rtlCol="0">
              <a:spAutoFit/>
            </a:bodyPr>
            <a:lstStyle/>
            <a:p>
              <a:r>
                <a:rPr lang="en-US" sz="2400" dirty="0"/>
                <a:t>These people?</a:t>
              </a:r>
            </a:p>
          </p:txBody>
        </p:sp>
        <p:cxnSp>
          <p:nvCxnSpPr>
            <p:cNvPr id="29" name="Straight Arrow Connector 28">
              <a:extLst>
                <a:ext uri="{FF2B5EF4-FFF2-40B4-BE49-F238E27FC236}">
                  <a16:creationId xmlns:a16="http://schemas.microsoft.com/office/drawing/2014/main" id="{865F0A22-2761-998E-6F28-501AA11D88C7}"/>
                </a:ext>
              </a:extLst>
            </p:cNvPr>
            <p:cNvCxnSpPr>
              <a:cxnSpLocks/>
              <a:stCxn id="28" idx="1"/>
            </p:cNvCxnSpPr>
            <p:nvPr/>
          </p:nvCxnSpPr>
          <p:spPr>
            <a:xfrm flipH="1" flipV="1">
              <a:off x="2772420" y="3012403"/>
              <a:ext cx="3389561" cy="177035"/>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E295CBED-70C5-03CD-42A0-78759E8AE466}"/>
              </a:ext>
            </a:extLst>
          </p:cNvPr>
          <p:cNvSpPr txBox="1"/>
          <p:nvPr/>
        </p:nvSpPr>
        <p:spPr>
          <a:xfrm>
            <a:off x="6372079" y="3398664"/>
            <a:ext cx="4352924" cy="523220"/>
          </a:xfrm>
          <a:prstGeom prst="rect">
            <a:avLst/>
          </a:prstGeom>
          <a:noFill/>
        </p:spPr>
        <p:txBody>
          <a:bodyPr wrap="square" rtlCol="0">
            <a:spAutoFit/>
          </a:bodyPr>
          <a:lstStyle/>
          <a:p>
            <a:r>
              <a:rPr lang="en-US" sz="2800" dirty="0">
                <a:solidFill>
                  <a:schemeClr val="accent2"/>
                </a:solidFill>
              </a:rPr>
              <a:t>Always-takers or compliers!</a:t>
            </a:r>
          </a:p>
        </p:txBody>
      </p:sp>
      <p:grpSp>
        <p:nvGrpSpPr>
          <p:cNvPr id="45" name="Group 44">
            <a:extLst>
              <a:ext uri="{FF2B5EF4-FFF2-40B4-BE49-F238E27FC236}">
                <a16:creationId xmlns:a16="http://schemas.microsoft.com/office/drawing/2014/main" id="{5E97F478-60DE-6BDE-F3EE-E0F7531DEFA1}"/>
              </a:ext>
            </a:extLst>
          </p:cNvPr>
          <p:cNvGrpSpPr/>
          <p:nvPr/>
        </p:nvGrpSpPr>
        <p:grpSpPr>
          <a:xfrm>
            <a:off x="2772420" y="4181954"/>
            <a:ext cx="8738543" cy="759863"/>
            <a:chOff x="2772420" y="4181954"/>
            <a:chExt cx="8738543" cy="759863"/>
          </a:xfrm>
        </p:grpSpPr>
        <p:sp>
          <p:nvSpPr>
            <p:cNvPr id="33" name="TextBox 32">
              <a:extLst>
                <a:ext uri="{FF2B5EF4-FFF2-40B4-BE49-F238E27FC236}">
                  <a16:creationId xmlns:a16="http://schemas.microsoft.com/office/drawing/2014/main" id="{76FE1467-9777-6BD0-3BF1-D66F130177B3}"/>
                </a:ext>
              </a:extLst>
            </p:cNvPr>
            <p:cNvSpPr txBox="1"/>
            <p:nvPr/>
          </p:nvSpPr>
          <p:spPr>
            <a:xfrm>
              <a:off x="6161981" y="4181954"/>
              <a:ext cx="5348982" cy="461665"/>
            </a:xfrm>
            <a:prstGeom prst="rect">
              <a:avLst/>
            </a:prstGeom>
            <a:noFill/>
          </p:spPr>
          <p:txBody>
            <a:bodyPr wrap="square" rtlCol="0">
              <a:spAutoFit/>
            </a:bodyPr>
            <a:lstStyle/>
            <a:p>
              <a:r>
                <a:rPr lang="en-US" sz="2400" dirty="0"/>
                <a:t>These people?</a:t>
              </a:r>
            </a:p>
          </p:txBody>
        </p:sp>
        <p:cxnSp>
          <p:nvCxnSpPr>
            <p:cNvPr id="34" name="Straight Arrow Connector 33">
              <a:extLst>
                <a:ext uri="{FF2B5EF4-FFF2-40B4-BE49-F238E27FC236}">
                  <a16:creationId xmlns:a16="http://schemas.microsoft.com/office/drawing/2014/main" id="{AE3786AA-C7FB-DA8F-8909-DDD6424CEB4F}"/>
                </a:ext>
              </a:extLst>
            </p:cNvPr>
            <p:cNvCxnSpPr>
              <a:cxnSpLocks/>
              <a:stCxn id="33" idx="1"/>
            </p:cNvCxnSpPr>
            <p:nvPr/>
          </p:nvCxnSpPr>
          <p:spPr>
            <a:xfrm flipH="1">
              <a:off x="2772420" y="4412787"/>
              <a:ext cx="3389561" cy="529030"/>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grpSp>
      <p:sp>
        <p:nvSpPr>
          <p:cNvPr id="37" name="TextBox 36">
            <a:extLst>
              <a:ext uri="{FF2B5EF4-FFF2-40B4-BE49-F238E27FC236}">
                <a16:creationId xmlns:a16="http://schemas.microsoft.com/office/drawing/2014/main" id="{E8320350-37C5-2AB4-94C9-629E5F905520}"/>
              </a:ext>
            </a:extLst>
          </p:cNvPr>
          <p:cNvSpPr txBox="1"/>
          <p:nvPr/>
        </p:nvSpPr>
        <p:spPr>
          <a:xfrm>
            <a:off x="6923287" y="4577328"/>
            <a:ext cx="4352924" cy="523220"/>
          </a:xfrm>
          <a:prstGeom prst="rect">
            <a:avLst/>
          </a:prstGeom>
          <a:noFill/>
        </p:spPr>
        <p:txBody>
          <a:bodyPr wrap="square" rtlCol="0">
            <a:spAutoFit/>
          </a:bodyPr>
          <a:lstStyle/>
          <a:p>
            <a:r>
              <a:rPr lang="en-US" sz="2800" dirty="0">
                <a:solidFill>
                  <a:schemeClr val="accent2"/>
                </a:solidFill>
              </a:rPr>
              <a:t>Never-takers!</a:t>
            </a:r>
          </a:p>
        </p:txBody>
      </p:sp>
      <p:grpSp>
        <p:nvGrpSpPr>
          <p:cNvPr id="46" name="Group 45">
            <a:extLst>
              <a:ext uri="{FF2B5EF4-FFF2-40B4-BE49-F238E27FC236}">
                <a16:creationId xmlns:a16="http://schemas.microsoft.com/office/drawing/2014/main" id="{F89A12A8-6536-AA47-10C7-DFBB9B885CEB}"/>
              </a:ext>
            </a:extLst>
          </p:cNvPr>
          <p:cNvGrpSpPr/>
          <p:nvPr/>
        </p:nvGrpSpPr>
        <p:grpSpPr>
          <a:xfrm>
            <a:off x="4653038" y="5183814"/>
            <a:ext cx="6944840" cy="542940"/>
            <a:chOff x="4653038" y="5183814"/>
            <a:chExt cx="6944840" cy="542940"/>
          </a:xfrm>
        </p:grpSpPr>
        <p:sp>
          <p:nvSpPr>
            <p:cNvPr id="38" name="TextBox 37">
              <a:extLst>
                <a:ext uri="{FF2B5EF4-FFF2-40B4-BE49-F238E27FC236}">
                  <a16:creationId xmlns:a16="http://schemas.microsoft.com/office/drawing/2014/main" id="{0F7749F1-122B-893F-5FD9-CDA65AF194CD}"/>
                </a:ext>
              </a:extLst>
            </p:cNvPr>
            <p:cNvSpPr txBox="1"/>
            <p:nvPr/>
          </p:nvSpPr>
          <p:spPr>
            <a:xfrm>
              <a:off x="6248896" y="5265089"/>
              <a:ext cx="5348982" cy="461665"/>
            </a:xfrm>
            <a:prstGeom prst="rect">
              <a:avLst/>
            </a:prstGeom>
            <a:noFill/>
          </p:spPr>
          <p:txBody>
            <a:bodyPr wrap="square" rtlCol="0">
              <a:spAutoFit/>
            </a:bodyPr>
            <a:lstStyle/>
            <a:p>
              <a:r>
                <a:rPr lang="en-US" sz="2400" dirty="0"/>
                <a:t>These people?</a:t>
              </a:r>
            </a:p>
          </p:txBody>
        </p:sp>
        <p:cxnSp>
          <p:nvCxnSpPr>
            <p:cNvPr id="39" name="Straight Arrow Connector 38">
              <a:extLst>
                <a:ext uri="{FF2B5EF4-FFF2-40B4-BE49-F238E27FC236}">
                  <a16:creationId xmlns:a16="http://schemas.microsoft.com/office/drawing/2014/main" id="{6873053A-84A7-9157-FD98-524560A61268}"/>
                </a:ext>
              </a:extLst>
            </p:cNvPr>
            <p:cNvCxnSpPr>
              <a:cxnSpLocks/>
              <a:stCxn id="38" idx="1"/>
            </p:cNvCxnSpPr>
            <p:nvPr/>
          </p:nvCxnSpPr>
          <p:spPr>
            <a:xfrm flipH="1" flipV="1">
              <a:off x="4653038" y="5183814"/>
              <a:ext cx="1595858" cy="312108"/>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grpSp>
      <p:sp>
        <p:nvSpPr>
          <p:cNvPr id="42" name="TextBox 41">
            <a:extLst>
              <a:ext uri="{FF2B5EF4-FFF2-40B4-BE49-F238E27FC236}">
                <a16:creationId xmlns:a16="http://schemas.microsoft.com/office/drawing/2014/main" id="{8F1DFDB7-2308-7FBD-C837-B86DCBA16A20}"/>
              </a:ext>
            </a:extLst>
          </p:cNvPr>
          <p:cNvSpPr txBox="1"/>
          <p:nvPr/>
        </p:nvSpPr>
        <p:spPr>
          <a:xfrm>
            <a:off x="6834140" y="5709931"/>
            <a:ext cx="4352924" cy="523220"/>
          </a:xfrm>
          <a:prstGeom prst="rect">
            <a:avLst/>
          </a:prstGeom>
          <a:noFill/>
        </p:spPr>
        <p:txBody>
          <a:bodyPr wrap="square" rtlCol="0">
            <a:spAutoFit/>
          </a:bodyPr>
          <a:lstStyle/>
          <a:p>
            <a:r>
              <a:rPr lang="en-US" sz="2800" dirty="0">
                <a:solidFill>
                  <a:schemeClr val="accent2"/>
                </a:solidFill>
              </a:rPr>
              <a:t>Never-takers or compliers!</a:t>
            </a:r>
          </a:p>
        </p:txBody>
      </p:sp>
      <p:sp>
        <p:nvSpPr>
          <p:cNvPr id="47" name="TextBox 46">
            <a:extLst>
              <a:ext uri="{FF2B5EF4-FFF2-40B4-BE49-F238E27FC236}">
                <a16:creationId xmlns:a16="http://schemas.microsoft.com/office/drawing/2014/main" id="{83995833-88AC-41B6-D19E-97EFF933BECA}"/>
              </a:ext>
            </a:extLst>
          </p:cNvPr>
          <p:cNvSpPr txBox="1"/>
          <p:nvPr/>
        </p:nvSpPr>
        <p:spPr>
          <a:xfrm>
            <a:off x="6594029" y="2148617"/>
            <a:ext cx="4352924" cy="369332"/>
          </a:xfrm>
          <a:prstGeom prst="rect">
            <a:avLst/>
          </a:prstGeom>
          <a:noFill/>
        </p:spPr>
        <p:txBody>
          <a:bodyPr wrap="square" rtlCol="0">
            <a:spAutoFit/>
          </a:bodyPr>
          <a:lstStyle/>
          <a:p>
            <a:r>
              <a:rPr lang="en-US" dirty="0">
                <a:solidFill>
                  <a:schemeClr val="tx2"/>
                </a:solidFill>
              </a:rPr>
              <a:t>Compliers?  Always-takers?  Never-takers?</a:t>
            </a:r>
          </a:p>
        </p:txBody>
      </p:sp>
    </p:spTree>
    <p:extLst>
      <p:ext uri="{BB962C8B-B14F-4D97-AF65-F5344CB8AC3E}">
        <p14:creationId xmlns:p14="http://schemas.microsoft.com/office/powerpoint/2010/main" val="384349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37" grpId="0"/>
      <p:bldP spid="42" grpId="0"/>
      <p:bldP spid="4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DFEA-D640-4CC9-98D4-8041A4ECEAA5}"/>
              </a:ext>
            </a:extLst>
          </p:cNvPr>
          <p:cNvSpPr>
            <a:spLocks noGrp="1"/>
          </p:cNvSpPr>
          <p:nvPr>
            <p:ph type="title"/>
          </p:nvPr>
        </p:nvSpPr>
        <p:spPr>
          <a:xfrm>
            <a:off x="452437" y="285042"/>
            <a:ext cx="10515600" cy="1325563"/>
          </a:xfrm>
        </p:spPr>
        <p:txBody>
          <a:bodyPr/>
          <a:lstStyle/>
          <a:p>
            <a:r>
              <a:rPr lang="en-US" dirty="0"/>
              <a:t>Q1: How many compliers are there?</a:t>
            </a:r>
            <a:br>
              <a:rPr lang="en-US" dirty="0"/>
            </a:br>
            <a:r>
              <a:rPr lang="en-US" sz="2800" dirty="0"/>
              <a:t>Reprise of our example with 100 people; no </a:t>
            </a:r>
            <a:r>
              <a:rPr lang="en-US" sz="2800" dirty="0" err="1"/>
              <a:t>defiers</a:t>
            </a:r>
            <a:endParaRPr lang="en-US" dirty="0"/>
          </a:p>
        </p:txBody>
      </p:sp>
      <p:grpSp>
        <p:nvGrpSpPr>
          <p:cNvPr id="10" name="Group 9">
            <a:extLst>
              <a:ext uri="{FF2B5EF4-FFF2-40B4-BE49-F238E27FC236}">
                <a16:creationId xmlns:a16="http://schemas.microsoft.com/office/drawing/2014/main" id="{827C66D6-ED7A-E1F5-452E-DF3D16685DA7}"/>
              </a:ext>
            </a:extLst>
          </p:cNvPr>
          <p:cNvGrpSpPr/>
          <p:nvPr/>
        </p:nvGrpSpPr>
        <p:grpSpPr>
          <a:xfrm>
            <a:off x="1047750" y="1911350"/>
            <a:ext cx="4352925" cy="4352925"/>
            <a:chOff x="847725" y="1468437"/>
            <a:chExt cx="5095875" cy="5095875"/>
          </a:xfrm>
        </p:grpSpPr>
        <p:sp>
          <p:nvSpPr>
            <p:cNvPr id="4" name="Rectangle 3">
              <a:extLst>
                <a:ext uri="{FF2B5EF4-FFF2-40B4-BE49-F238E27FC236}">
                  <a16:creationId xmlns:a16="http://schemas.microsoft.com/office/drawing/2014/main" id="{C1C05A97-0205-146E-3C98-AB57099701AD}"/>
                </a:ext>
              </a:extLst>
            </p:cNvPr>
            <p:cNvSpPr/>
            <p:nvPr/>
          </p:nvSpPr>
          <p:spPr>
            <a:xfrm>
              <a:off x="847725" y="1468437"/>
              <a:ext cx="5095875" cy="509587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D02D748-1B9B-CEF1-7EA1-344B079CF07F}"/>
                </a:ext>
              </a:extLst>
            </p:cNvPr>
            <p:cNvCxnSpPr>
              <a:stCxn id="4" idx="0"/>
            </p:cNvCxnSpPr>
            <p:nvPr/>
          </p:nvCxnSpPr>
          <p:spPr>
            <a:xfrm>
              <a:off x="3395663" y="1468437"/>
              <a:ext cx="4762" cy="5024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86645DD-0254-94FD-6BD4-7B0EDD679909}"/>
                </a:ext>
              </a:extLst>
            </p:cNvPr>
            <p:cNvCxnSpPr>
              <a:cxnSpLocks/>
              <a:endCxn id="4" idx="3"/>
            </p:cNvCxnSpPr>
            <p:nvPr/>
          </p:nvCxnSpPr>
          <p:spPr>
            <a:xfrm>
              <a:off x="847725" y="3980656"/>
              <a:ext cx="5095875" cy="35719"/>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1" name="Content Placeholder 4">
            <a:extLst>
              <a:ext uri="{FF2B5EF4-FFF2-40B4-BE49-F238E27FC236}">
                <a16:creationId xmlns:a16="http://schemas.microsoft.com/office/drawing/2014/main" id="{E0412065-DB48-1898-E84B-249295286DFC}"/>
              </a:ext>
            </a:extLst>
          </p:cNvPr>
          <p:cNvPicPr>
            <a:picLocks noChangeAspect="1"/>
          </p:cNvPicPr>
          <p:nvPr/>
        </p:nvPicPr>
        <p:blipFill rotWithShape="1">
          <a:blip r:embed="rId2"/>
          <a:srcRect l="4952" t="6679" r="10267" b="6847"/>
          <a:stretch/>
        </p:blipFill>
        <p:spPr>
          <a:xfrm>
            <a:off x="1826741" y="6348761"/>
            <a:ext cx="709299" cy="509239"/>
          </a:xfrm>
          <a:prstGeom prst="rect">
            <a:avLst/>
          </a:prstGeom>
          <a:effectLst>
            <a:outerShdw blurRad="50800" dist="38100" dir="8100000" algn="tr" rotWithShape="0">
              <a:prstClr val="black">
                <a:alpha val="40000"/>
              </a:prstClr>
            </a:outerShdw>
          </a:effectLst>
        </p:spPr>
      </p:pic>
      <p:pic>
        <p:nvPicPr>
          <p:cNvPr id="12" name="Picture 11" descr="Page 12 | Mortarboard Cap Images - Free Download on Freepik">
            <a:extLst>
              <a:ext uri="{FF2B5EF4-FFF2-40B4-BE49-F238E27FC236}">
                <a16:creationId xmlns:a16="http://schemas.microsoft.com/office/drawing/2014/main" id="{813C3030-A47A-ACE1-FF6A-E530B0C7C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178567" y="2600391"/>
            <a:ext cx="766962" cy="767872"/>
          </a:xfrm>
          <a:prstGeom prst="rect">
            <a:avLst/>
          </a:prstGeom>
          <a:noFill/>
          <a:extLst>
            <a:ext uri="{909E8E84-426E-40DD-AFC4-6F175D3DCCD1}">
              <a14:hiddenFill xmlns:a14="http://schemas.microsoft.com/office/drawing/2010/main">
                <a:solidFill>
                  <a:srgbClr val="FFFFFF"/>
                </a:solidFill>
              </a14:hiddenFill>
            </a:ext>
          </a:extLst>
        </p:spPr>
      </p:pic>
      <p:sp>
        <p:nvSpPr>
          <p:cNvPr id="13" name="&quot;No&quot; Symbol 12">
            <a:extLst>
              <a:ext uri="{FF2B5EF4-FFF2-40B4-BE49-F238E27FC236}">
                <a16:creationId xmlns:a16="http://schemas.microsoft.com/office/drawing/2014/main" id="{05E5D17C-741F-3080-91DF-7FCC20DA9CBD}"/>
              </a:ext>
            </a:extLst>
          </p:cNvPr>
          <p:cNvSpPr/>
          <p:nvPr/>
        </p:nvSpPr>
        <p:spPr>
          <a:xfrm>
            <a:off x="3838938" y="6272450"/>
            <a:ext cx="702956" cy="66186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quot;No&quot; Symbol 13">
            <a:extLst>
              <a:ext uri="{FF2B5EF4-FFF2-40B4-BE49-F238E27FC236}">
                <a16:creationId xmlns:a16="http://schemas.microsoft.com/office/drawing/2014/main" id="{30328D86-7ED3-185E-993E-E32F91EFB9CD}"/>
              </a:ext>
            </a:extLst>
          </p:cNvPr>
          <p:cNvSpPr/>
          <p:nvPr/>
        </p:nvSpPr>
        <p:spPr>
          <a:xfrm>
            <a:off x="142224" y="4838938"/>
            <a:ext cx="702956" cy="661860"/>
          </a:xfrm>
          <a:prstGeom prst="noSmoking">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D25EA418-CE64-ED09-50CC-84E7BE0FF48E}"/>
              </a:ext>
            </a:extLst>
          </p:cNvPr>
          <p:cNvSpPr txBox="1"/>
          <p:nvPr/>
        </p:nvSpPr>
        <p:spPr>
          <a:xfrm>
            <a:off x="1513929" y="2812348"/>
            <a:ext cx="1520144" cy="461665"/>
          </a:xfrm>
          <a:prstGeom prst="rect">
            <a:avLst/>
          </a:prstGeom>
          <a:noFill/>
        </p:spPr>
        <p:txBody>
          <a:bodyPr wrap="square" rtlCol="0">
            <a:spAutoFit/>
          </a:bodyPr>
          <a:lstStyle/>
          <a:p>
            <a:r>
              <a:rPr lang="en-US" sz="2400" dirty="0">
                <a:solidFill>
                  <a:schemeClr val="accent1"/>
                </a:solidFill>
              </a:rPr>
              <a:t>35 people</a:t>
            </a:r>
          </a:p>
        </p:txBody>
      </p:sp>
      <p:sp>
        <p:nvSpPr>
          <p:cNvPr id="18" name="TextBox 17">
            <a:extLst>
              <a:ext uri="{FF2B5EF4-FFF2-40B4-BE49-F238E27FC236}">
                <a16:creationId xmlns:a16="http://schemas.microsoft.com/office/drawing/2014/main" id="{F491B898-C45B-8C99-309C-2BBC72FB6E34}"/>
              </a:ext>
            </a:extLst>
          </p:cNvPr>
          <p:cNvSpPr txBox="1"/>
          <p:nvPr/>
        </p:nvSpPr>
        <p:spPr>
          <a:xfrm>
            <a:off x="3625465" y="2811792"/>
            <a:ext cx="1520144" cy="461665"/>
          </a:xfrm>
          <a:prstGeom prst="rect">
            <a:avLst/>
          </a:prstGeom>
          <a:noFill/>
        </p:spPr>
        <p:txBody>
          <a:bodyPr wrap="square" rtlCol="0">
            <a:spAutoFit/>
          </a:bodyPr>
          <a:lstStyle/>
          <a:p>
            <a:r>
              <a:rPr lang="en-US" sz="2400" dirty="0">
                <a:solidFill>
                  <a:schemeClr val="accent1"/>
                </a:solidFill>
              </a:rPr>
              <a:t>15 people</a:t>
            </a:r>
          </a:p>
        </p:txBody>
      </p:sp>
      <p:sp>
        <p:nvSpPr>
          <p:cNvPr id="19" name="TextBox 18">
            <a:extLst>
              <a:ext uri="{FF2B5EF4-FFF2-40B4-BE49-F238E27FC236}">
                <a16:creationId xmlns:a16="http://schemas.microsoft.com/office/drawing/2014/main" id="{104A3755-DBC0-45B2-BDC0-59516E0775D6}"/>
              </a:ext>
            </a:extLst>
          </p:cNvPr>
          <p:cNvSpPr txBox="1"/>
          <p:nvPr/>
        </p:nvSpPr>
        <p:spPr>
          <a:xfrm>
            <a:off x="3625465" y="4849725"/>
            <a:ext cx="1520144" cy="461665"/>
          </a:xfrm>
          <a:prstGeom prst="rect">
            <a:avLst/>
          </a:prstGeom>
          <a:noFill/>
        </p:spPr>
        <p:txBody>
          <a:bodyPr wrap="square" rtlCol="0">
            <a:spAutoFit/>
          </a:bodyPr>
          <a:lstStyle/>
          <a:p>
            <a:r>
              <a:rPr lang="en-US" sz="2400" dirty="0">
                <a:solidFill>
                  <a:schemeClr val="accent1"/>
                </a:solidFill>
              </a:rPr>
              <a:t>35 people</a:t>
            </a:r>
          </a:p>
        </p:txBody>
      </p:sp>
      <p:sp>
        <p:nvSpPr>
          <p:cNvPr id="21" name="TextBox 20">
            <a:extLst>
              <a:ext uri="{FF2B5EF4-FFF2-40B4-BE49-F238E27FC236}">
                <a16:creationId xmlns:a16="http://schemas.microsoft.com/office/drawing/2014/main" id="{38AF515A-4F46-27A7-407A-D8C435AF9075}"/>
              </a:ext>
            </a:extLst>
          </p:cNvPr>
          <p:cNvSpPr txBox="1"/>
          <p:nvPr/>
        </p:nvSpPr>
        <p:spPr>
          <a:xfrm>
            <a:off x="1513929" y="4822101"/>
            <a:ext cx="1520144" cy="461665"/>
          </a:xfrm>
          <a:prstGeom prst="rect">
            <a:avLst/>
          </a:prstGeom>
          <a:noFill/>
        </p:spPr>
        <p:txBody>
          <a:bodyPr wrap="square" rtlCol="0">
            <a:spAutoFit/>
          </a:bodyPr>
          <a:lstStyle/>
          <a:p>
            <a:r>
              <a:rPr lang="en-US" sz="2400" dirty="0">
                <a:solidFill>
                  <a:schemeClr val="accent1"/>
                </a:solidFill>
              </a:rPr>
              <a:t>15 people</a:t>
            </a:r>
          </a:p>
        </p:txBody>
      </p:sp>
      <p:sp>
        <p:nvSpPr>
          <p:cNvPr id="27" name="TextBox 26">
            <a:extLst>
              <a:ext uri="{FF2B5EF4-FFF2-40B4-BE49-F238E27FC236}">
                <a16:creationId xmlns:a16="http://schemas.microsoft.com/office/drawing/2014/main" id="{B74E34DC-EEFA-BCBC-5E9B-32AAE2417271}"/>
              </a:ext>
            </a:extLst>
          </p:cNvPr>
          <p:cNvSpPr txBox="1"/>
          <p:nvPr/>
        </p:nvSpPr>
        <p:spPr>
          <a:xfrm>
            <a:off x="3466743" y="3312304"/>
            <a:ext cx="1764207" cy="400110"/>
          </a:xfrm>
          <a:prstGeom prst="rect">
            <a:avLst/>
          </a:prstGeom>
          <a:noFill/>
        </p:spPr>
        <p:txBody>
          <a:bodyPr wrap="square" rtlCol="0">
            <a:spAutoFit/>
          </a:bodyPr>
          <a:lstStyle/>
          <a:p>
            <a:r>
              <a:rPr lang="en-US" sz="2000" dirty="0">
                <a:solidFill>
                  <a:schemeClr val="accent2"/>
                </a:solidFill>
              </a:rPr>
              <a:t>Always-takers!</a:t>
            </a:r>
          </a:p>
        </p:txBody>
      </p:sp>
      <p:sp>
        <p:nvSpPr>
          <p:cNvPr id="32" name="TextBox 31">
            <a:extLst>
              <a:ext uri="{FF2B5EF4-FFF2-40B4-BE49-F238E27FC236}">
                <a16:creationId xmlns:a16="http://schemas.microsoft.com/office/drawing/2014/main" id="{E295CBED-70C5-03CD-42A0-78759E8AE466}"/>
              </a:ext>
            </a:extLst>
          </p:cNvPr>
          <p:cNvSpPr txBox="1"/>
          <p:nvPr/>
        </p:nvSpPr>
        <p:spPr>
          <a:xfrm>
            <a:off x="1140129" y="3235542"/>
            <a:ext cx="2190587" cy="707886"/>
          </a:xfrm>
          <a:prstGeom prst="rect">
            <a:avLst/>
          </a:prstGeom>
          <a:noFill/>
        </p:spPr>
        <p:txBody>
          <a:bodyPr wrap="square" rtlCol="0">
            <a:spAutoFit/>
          </a:bodyPr>
          <a:lstStyle/>
          <a:p>
            <a:pPr algn="ctr"/>
            <a:r>
              <a:rPr lang="en-US" sz="2000" dirty="0">
                <a:solidFill>
                  <a:schemeClr val="accent2"/>
                </a:solidFill>
              </a:rPr>
              <a:t>Always-takers or compliers!</a:t>
            </a:r>
          </a:p>
        </p:txBody>
      </p:sp>
      <p:sp>
        <p:nvSpPr>
          <p:cNvPr id="37" name="TextBox 36">
            <a:extLst>
              <a:ext uri="{FF2B5EF4-FFF2-40B4-BE49-F238E27FC236}">
                <a16:creationId xmlns:a16="http://schemas.microsoft.com/office/drawing/2014/main" id="{E8320350-37C5-2AB4-94C9-629E5F905520}"/>
              </a:ext>
            </a:extLst>
          </p:cNvPr>
          <p:cNvSpPr txBox="1"/>
          <p:nvPr/>
        </p:nvSpPr>
        <p:spPr>
          <a:xfrm>
            <a:off x="1430424" y="5335390"/>
            <a:ext cx="1854124" cy="400110"/>
          </a:xfrm>
          <a:prstGeom prst="rect">
            <a:avLst/>
          </a:prstGeom>
          <a:noFill/>
        </p:spPr>
        <p:txBody>
          <a:bodyPr wrap="square" rtlCol="0">
            <a:spAutoFit/>
          </a:bodyPr>
          <a:lstStyle/>
          <a:p>
            <a:r>
              <a:rPr lang="en-US" sz="2000" dirty="0">
                <a:solidFill>
                  <a:schemeClr val="accent2"/>
                </a:solidFill>
              </a:rPr>
              <a:t>Never-takers!</a:t>
            </a:r>
          </a:p>
        </p:txBody>
      </p:sp>
      <p:sp>
        <p:nvSpPr>
          <p:cNvPr id="3" name="TextBox 2">
            <a:extLst>
              <a:ext uri="{FF2B5EF4-FFF2-40B4-BE49-F238E27FC236}">
                <a16:creationId xmlns:a16="http://schemas.microsoft.com/office/drawing/2014/main" id="{51AF726F-0278-0236-F710-8BCF07FE98CE}"/>
              </a:ext>
            </a:extLst>
          </p:cNvPr>
          <p:cNvSpPr txBox="1"/>
          <p:nvPr/>
        </p:nvSpPr>
        <p:spPr>
          <a:xfrm>
            <a:off x="3284548" y="5335390"/>
            <a:ext cx="2078359" cy="707886"/>
          </a:xfrm>
          <a:prstGeom prst="rect">
            <a:avLst/>
          </a:prstGeom>
          <a:noFill/>
        </p:spPr>
        <p:txBody>
          <a:bodyPr wrap="square" rtlCol="0">
            <a:spAutoFit/>
          </a:bodyPr>
          <a:lstStyle/>
          <a:p>
            <a:pPr algn="ctr"/>
            <a:r>
              <a:rPr lang="en-US" sz="2000" dirty="0">
                <a:solidFill>
                  <a:schemeClr val="accent2"/>
                </a:solidFill>
              </a:rPr>
              <a:t>Never-takers or compliers!</a:t>
            </a:r>
          </a:p>
        </p:txBody>
      </p:sp>
      <p:sp>
        <p:nvSpPr>
          <p:cNvPr id="5" name="TextBox 4">
            <a:extLst>
              <a:ext uri="{FF2B5EF4-FFF2-40B4-BE49-F238E27FC236}">
                <a16:creationId xmlns:a16="http://schemas.microsoft.com/office/drawing/2014/main" id="{F1875E70-11E5-56B9-1FD3-48393C333FF0}"/>
              </a:ext>
            </a:extLst>
          </p:cNvPr>
          <p:cNvSpPr txBox="1"/>
          <p:nvPr/>
        </p:nvSpPr>
        <p:spPr>
          <a:xfrm>
            <a:off x="6096000" y="1911350"/>
            <a:ext cx="5591175" cy="1508105"/>
          </a:xfrm>
          <a:prstGeom prst="rect">
            <a:avLst/>
          </a:prstGeom>
          <a:noFill/>
        </p:spPr>
        <p:txBody>
          <a:bodyPr wrap="square" rtlCol="0">
            <a:spAutoFit/>
          </a:bodyPr>
          <a:lstStyle/>
          <a:p>
            <a:pPr marL="342900" indent="-342900">
              <a:buFont typeface="Arial" panose="020B0604020202020204" pitchFamily="34" charset="0"/>
              <a:buChar char="•"/>
            </a:pPr>
            <a:r>
              <a:rPr lang="en-US" sz="2400" dirty="0"/>
              <a:t>Assume that the always-takers got split evenly into treatment and control.</a:t>
            </a:r>
          </a:p>
          <a:p>
            <a:pPr marL="800100" lvl="1" indent="-342900">
              <a:buFont typeface="Arial" panose="020B0604020202020204" pitchFamily="34" charset="0"/>
              <a:buChar char="•"/>
            </a:pPr>
            <a:r>
              <a:rPr lang="en-US" sz="2000" dirty="0">
                <a:solidFill>
                  <a:schemeClr val="accent1"/>
                </a:solidFill>
              </a:rPr>
              <a:t>The power of randomness!</a:t>
            </a:r>
          </a:p>
          <a:p>
            <a:pPr marL="342900" indent="-342900">
              <a:buFont typeface="Arial" panose="020B0604020202020204" pitchFamily="34" charset="0"/>
              <a:buChar char="•"/>
            </a:pPr>
            <a:r>
              <a:rPr lang="en-US" sz="2400" dirty="0"/>
              <a:t>How many always-takers here?</a:t>
            </a:r>
          </a:p>
        </p:txBody>
      </p:sp>
      <p:sp>
        <p:nvSpPr>
          <p:cNvPr id="8" name="Freeform 7">
            <a:extLst>
              <a:ext uri="{FF2B5EF4-FFF2-40B4-BE49-F238E27FC236}">
                <a16:creationId xmlns:a16="http://schemas.microsoft.com/office/drawing/2014/main" id="{AB97C5C1-E3D8-517E-51A2-B8E4EDFB513E}"/>
              </a:ext>
            </a:extLst>
          </p:cNvPr>
          <p:cNvSpPr/>
          <p:nvPr/>
        </p:nvSpPr>
        <p:spPr>
          <a:xfrm>
            <a:off x="2040313" y="1616463"/>
            <a:ext cx="7818062" cy="2506271"/>
          </a:xfrm>
          <a:custGeom>
            <a:avLst/>
            <a:gdLst>
              <a:gd name="connsiteX0" fmla="*/ 7818062 w 7818062"/>
              <a:gd name="connsiteY0" fmla="*/ 1755387 h 2506271"/>
              <a:gd name="connsiteX1" fmla="*/ 7175125 w 7818062"/>
              <a:gd name="connsiteY1" fmla="*/ 2212587 h 2506271"/>
              <a:gd name="connsiteX2" fmla="*/ 4703387 w 7818062"/>
              <a:gd name="connsiteY2" fmla="*/ 2441187 h 2506271"/>
              <a:gd name="connsiteX3" fmla="*/ 2874587 w 7818062"/>
              <a:gd name="connsiteY3" fmla="*/ 1012437 h 2506271"/>
              <a:gd name="connsiteX4" fmla="*/ 1274387 w 7818062"/>
              <a:gd name="connsiteY4" fmla="*/ 12312 h 2506271"/>
              <a:gd name="connsiteX5" fmla="*/ 159962 w 7818062"/>
              <a:gd name="connsiteY5" fmla="*/ 498087 h 2506271"/>
              <a:gd name="connsiteX6" fmla="*/ 31375 w 7818062"/>
              <a:gd name="connsiteY6" fmla="*/ 1141025 h 250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18062" h="2506271">
                <a:moveTo>
                  <a:pt x="7818062" y="1755387"/>
                </a:moveTo>
                <a:cubicBezTo>
                  <a:pt x="7756149" y="1926837"/>
                  <a:pt x="7694237" y="2098287"/>
                  <a:pt x="7175125" y="2212587"/>
                </a:cubicBezTo>
                <a:cubicBezTo>
                  <a:pt x="6656013" y="2326887"/>
                  <a:pt x="5420143" y="2641212"/>
                  <a:pt x="4703387" y="2441187"/>
                </a:cubicBezTo>
                <a:cubicBezTo>
                  <a:pt x="3986631" y="2241162"/>
                  <a:pt x="3446087" y="1417250"/>
                  <a:pt x="2874587" y="1012437"/>
                </a:cubicBezTo>
                <a:cubicBezTo>
                  <a:pt x="2303087" y="607624"/>
                  <a:pt x="1726824" y="98037"/>
                  <a:pt x="1274387" y="12312"/>
                </a:cubicBezTo>
                <a:cubicBezTo>
                  <a:pt x="821950" y="-73413"/>
                  <a:pt x="367131" y="309968"/>
                  <a:pt x="159962" y="498087"/>
                </a:cubicBezTo>
                <a:cubicBezTo>
                  <a:pt x="-47207" y="686206"/>
                  <a:pt x="-7916" y="913615"/>
                  <a:pt x="31375" y="1141025"/>
                </a:cubicBezTo>
              </a:path>
            </a:pathLst>
          </a:custGeom>
          <a:noFill/>
          <a:ln w="254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10E25C3-01C4-1FA5-C8B9-1A0C0483968D}"/>
              </a:ext>
            </a:extLst>
          </p:cNvPr>
          <p:cNvSpPr txBox="1"/>
          <p:nvPr/>
        </p:nvSpPr>
        <p:spPr>
          <a:xfrm>
            <a:off x="8679835" y="3389932"/>
            <a:ext cx="3338151" cy="1077218"/>
          </a:xfrm>
          <a:prstGeom prst="rect">
            <a:avLst/>
          </a:prstGeom>
          <a:noFill/>
        </p:spPr>
        <p:txBody>
          <a:bodyPr wrap="square" rtlCol="0">
            <a:spAutoFit/>
          </a:bodyPr>
          <a:lstStyle/>
          <a:p>
            <a:pPr algn="r"/>
            <a:r>
              <a:rPr lang="en-US" sz="3200" dirty="0">
                <a:solidFill>
                  <a:schemeClr val="accent2"/>
                </a:solidFill>
              </a:rPr>
              <a:t>15, same as control group!</a:t>
            </a:r>
          </a:p>
        </p:txBody>
      </p:sp>
      <p:sp>
        <p:nvSpPr>
          <p:cNvPr id="16" name="TextBox 15">
            <a:extLst>
              <a:ext uri="{FF2B5EF4-FFF2-40B4-BE49-F238E27FC236}">
                <a16:creationId xmlns:a16="http://schemas.microsoft.com/office/drawing/2014/main" id="{8591D9DF-F317-37E2-550D-C9D8142943C0}"/>
              </a:ext>
            </a:extLst>
          </p:cNvPr>
          <p:cNvSpPr txBox="1"/>
          <p:nvPr/>
        </p:nvSpPr>
        <p:spPr>
          <a:xfrm>
            <a:off x="9220746" y="4991378"/>
            <a:ext cx="2914650" cy="584775"/>
          </a:xfrm>
          <a:prstGeom prst="rect">
            <a:avLst/>
          </a:prstGeom>
          <a:noFill/>
        </p:spPr>
        <p:txBody>
          <a:bodyPr wrap="square" rtlCol="0">
            <a:spAutoFit/>
          </a:bodyPr>
          <a:lstStyle/>
          <a:p>
            <a:r>
              <a:rPr lang="en-US" sz="3200" dirty="0">
                <a:solidFill>
                  <a:schemeClr val="accent2"/>
                </a:solidFill>
              </a:rPr>
              <a:t>35 – 15 = 20</a:t>
            </a:r>
          </a:p>
        </p:txBody>
      </p:sp>
      <p:grpSp>
        <p:nvGrpSpPr>
          <p:cNvPr id="30" name="Group 29">
            <a:extLst>
              <a:ext uri="{FF2B5EF4-FFF2-40B4-BE49-F238E27FC236}">
                <a16:creationId xmlns:a16="http://schemas.microsoft.com/office/drawing/2014/main" id="{DE09A246-CC6B-BAAC-67FB-47FB08AB327A}"/>
              </a:ext>
            </a:extLst>
          </p:cNvPr>
          <p:cNvGrpSpPr/>
          <p:nvPr/>
        </p:nvGrpSpPr>
        <p:grpSpPr>
          <a:xfrm>
            <a:off x="6095999" y="4014788"/>
            <a:ext cx="5591175" cy="1051610"/>
            <a:chOff x="6095999" y="4014788"/>
            <a:chExt cx="5591175" cy="1051610"/>
          </a:xfrm>
        </p:grpSpPr>
        <p:sp>
          <p:nvSpPr>
            <p:cNvPr id="15" name="TextBox 14">
              <a:extLst>
                <a:ext uri="{FF2B5EF4-FFF2-40B4-BE49-F238E27FC236}">
                  <a16:creationId xmlns:a16="http://schemas.microsoft.com/office/drawing/2014/main" id="{972570F4-4BD9-0A52-8926-0F02AA9AA747}"/>
                </a:ext>
              </a:extLst>
            </p:cNvPr>
            <p:cNvSpPr txBox="1"/>
            <p:nvPr/>
          </p:nvSpPr>
          <p:spPr>
            <a:xfrm>
              <a:off x="6095999" y="4604733"/>
              <a:ext cx="5591175"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So how many compliers are here?</a:t>
              </a:r>
            </a:p>
          </p:txBody>
        </p:sp>
        <p:sp>
          <p:nvSpPr>
            <p:cNvPr id="20" name="Freeform 19">
              <a:extLst>
                <a:ext uri="{FF2B5EF4-FFF2-40B4-BE49-F238E27FC236}">
                  <a16:creationId xmlns:a16="http://schemas.microsoft.com/office/drawing/2014/main" id="{4DA00FB4-2F3D-2190-7138-EB6D4D57C536}"/>
                </a:ext>
              </a:extLst>
            </p:cNvPr>
            <p:cNvSpPr/>
            <p:nvPr/>
          </p:nvSpPr>
          <p:spPr>
            <a:xfrm>
              <a:off x="8272463" y="4014788"/>
              <a:ext cx="1957387" cy="685800"/>
            </a:xfrm>
            <a:custGeom>
              <a:avLst/>
              <a:gdLst>
                <a:gd name="connsiteX0" fmla="*/ 1957387 w 1957387"/>
                <a:gd name="connsiteY0" fmla="*/ 685800 h 685800"/>
                <a:gd name="connsiteX1" fmla="*/ 1157287 w 1957387"/>
                <a:gd name="connsiteY1" fmla="*/ 285750 h 685800"/>
                <a:gd name="connsiteX2" fmla="*/ 0 w 1957387"/>
                <a:gd name="connsiteY2" fmla="*/ 0 h 685800"/>
              </a:gdLst>
              <a:ahLst/>
              <a:cxnLst>
                <a:cxn ang="0">
                  <a:pos x="connsiteX0" y="connsiteY0"/>
                </a:cxn>
                <a:cxn ang="0">
                  <a:pos x="connsiteX1" y="connsiteY1"/>
                </a:cxn>
                <a:cxn ang="0">
                  <a:pos x="connsiteX2" y="connsiteY2"/>
                </a:cxn>
              </a:cxnLst>
              <a:rect l="l" t="t" r="r" b="b"/>
              <a:pathLst>
                <a:path w="1957387" h="685800">
                  <a:moveTo>
                    <a:pt x="1957387" y="685800"/>
                  </a:moveTo>
                  <a:cubicBezTo>
                    <a:pt x="1720452" y="542925"/>
                    <a:pt x="1483518" y="400050"/>
                    <a:pt x="1157287" y="285750"/>
                  </a:cubicBezTo>
                  <a:cubicBezTo>
                    <a:pt x="831056" y="171450"/>
                    <a:pt x="415528" y="85725"/>
                    <a:pt x="0"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9F8BF93-9417-C3EA-ABF0-CB7535DDB79A}"/>
              </a:ext>
            </a:extLst>
          </p:cNvPr>
          <p:cNvGrpSpPr/>
          <p:nvPr/>
        </p:nvGrpSpPr>
        <p:grpSpPr>
          <a:xfrm>
            <a:off x="5029200" y="5576153"/>
            <a:ext cx="6772273" cy="1009596"/>
            <a:chOff x="5029200" y="5576153"/>
            <a:chExt cx="6772273" cy="1009596"/>
          </a:xfrm>
        </p:grpSpPr>
        <p:sp>
          <p:nvSpPr>
            <p:cNvPr id="23" name="TextBox 22">
              <a:extLst>
                <a:ext uri="{FF2B5EF4-FFF2-40B4-BE49-F238E27FC236}">
                  <a16:creationId xmlns:a16="http://schemas.microsoft.com/office/drawing/2014/main" id="{1B63DB8B-D052-CEF8-1025-3943C4074CC9}"/>
                </a:ext>
              </a:extLst>
            </p:cNvPr>
            <p:cNvSpPr txBox="1"/>
            <p:nvPr/>
          </p:nvSpPr>
          <p:spPr>
            <a:xfrm>
              <a:off x="6210298" y="5576153"/>
              <a:ext cx="5591175"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How about here?</a:t>
              </a:r>
            </a:p>
          </p:txBody>
        </p:sp>
        <p:sp>
          <p:nvSpPr>
            <p:cNvPr id="25" name="Freeform 24">
              <a:extLst>
                <a:ext uri="{FF2B5EF4-FFF2-40B4-BE49-F238E27FC236}">
                  <a16:creationId xmlns:a16="http://schemas.microsoft.com/office/drawing/2014/main" id="{6E59C668-6E1E-FE2A-1D31-80C63AC0FED2}"/>
                </a:ext>
              </a:extLst>
            </p:cNvPr>
            <p:cNvSpPr/>
            <p:nvPr/>
          </p:nvSpPr>
          <p:spPr>
            <a:xfrm>
              <a:off x="5029200" y="5972175"/>
              <a:ext cx="3300413" cy="613574"/>
            </a:xfrm>
            <a:custGeom>
              <a:avLst/>
              <a:gdLst>
                <a:gd name="connsiteX0" fmla="*/ 3300413 w 3300413"/>
                <a:gd name="connsiteY0" fmla="*/ 14288 h 613574"/>
                <a:gd name="connsiteX1" fmla="*/ 2786063 w 3300413"/>
                <a:gd name="connsiteY1" fmla="*/ 385763 h 613574"/>
                <a:gd name="connsiteX2" fmla="*/ 1214438 w 3300413"/>
                <a:gd name="connsiteY2" fmla="*/ 600075 h 613574"/>
                <a:gd name="connsiteX3" fmla="*/ 0 w 3300413"/>
                <a:gd name="connsiteY3" fmla="*/ 0 h 613574"/>
              </a:gdLst>
              <a:ahLst/>
              <a:cxnLst>
                <a:cxn ang="0">
                  <a:pos x="connsiteX0" y="connsiteY0"/>
                </a:cxn>
                <a:cxn ang="0">
                  <a:pos x="connsiteX1" y="connsiteY1"/>
                </a:cxn>
                <a:cxn ang="0">
                  <a:pos x="connsiteX2" y="connsiteY2"/>
                </a:cxn>
                <a:cxn ang="0">
                  <a:pos x="connsiteX3" y="connsiteY3"/>
                </a:cxn>
              </a:cxnLst>
              <a:rect l="l" t="t" r="r" b="b"/>
              <a:pathLst>
                <a:path w="3300413" h="613574">
                  <a:moveTo>
                    <a:pt x="3300413" y="14288"/>
                  </a:moveTo>
                  <a:cubicBezTo>
                    <a:pt x="3217069" y="151210"/>
                    <a:pt x="3133725" y="288132"/>
                    <a:pt x="2786063" y="385763"/>
                  </a:cubicBezTo>
                  <a:cubicBezTo>
                    <a:pt x="2438401" y="483394"/>
                    <a:pt x="1678782" y="664369"/>
                    <a:pt x="1214438" y="600075"/>
                  </a:cubicBezTo>
                  <a:cubicBezTo>
                    <a:pt x="750094" y="535781"/>
                    <a:pt x="375047" y="267890"/>
                    <a:pt x="0" y="0"/>
                  </a:cubicBezTo>
                </a:path>
              </a:pathLst>
            </a:custGeom>
            <a:noFill/>
            <a:ln w="28575">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9AB7805F-96BB-A9E3-23AF-E5880B51E804}"/>
              </a:ext>
            </a:extLst>
          </p:cNvPr>
          <p:cNvSpPr txBox="1"/>
          <p:nvPr/>
        </p:nvSpPr>
        <p:spPr>
          <a:xfrm>
            <a:off x="8849269" y="5689333"/>
            <a:ext cx="2914650" cy="1077218"/>
          </a:xfrm>
          <a:prstGeom prst="rect">
            <a:avLst/>
          </a:prstGeom>
          <a:noFill/>
        </p:spPr>
        <p:txBody>
          <a:bodyPr wrap="square" rtlCol="0">
            <a:spAutoFit/>
          </a:bodyPr>
          <a:lstStyle/>
          <a:p>
            <a:r>
              <a:rPr lang="en-US" sz="3200" dirty="0">
                <a:solidFill>
                  <a:schemeClr val="accent2"/>
                </a:solidFill>
              </a:rPr>
              <a:t>Also 20, by the same argument!</a:t>
            </a:r>
          </a:p>
        </p:txBody>
      </p:sp>
    </p:spTree>
    <p:extLst>
      <p:ext uri="{BB962C8B-B14F-4D97-AF65-F5344CB8AC3E}">
        <p14:creationId xmlns:p14="http://schemas.microsoft.com/office/powerpoint/2010/main" val="67237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animBg="1"/>
      <p:bldP spid="9" grpId="0"/>
      <p:bldP spid="16" grpId="0"/>
      <p:bldP spid="2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A80EE-1AC9-7A9A-1FF4-3121D9C79352}"/>
              </a:ext>
            </a:extLst>
          </p:cNvPr>
          <p:cNvSpPr>
            <a:spLocks noGrp="1"/>
          </p:cNvSpPr>
          <p:nvPr>
            <p:ph type="title"/>
          </p:nvPr>
        </p:nvSpPr>
        <p:spPr>
          <a:xfrm>
            <a:off x="528697" y="51261"/>
            <a:ext cx="10515600" cy="1325563"/>
          </a:xfrm>
        </p:spPr>
        <p:txBody>
          <a:bodyPr/>
          <a:lstStyle/>
          <a:p>
            <a:r>
              <a:rPr lang="en-US" dirty="0"/>
              <a:t>A few follow-up questions...</a:t>
            </a:r>
          </a:p>
        </p:txBody>
      </p:sp>
      <p:pic>
        <p:nvPicPr>
          <p:cNvPr id="4" name="Picture 3">
            <a:extLst>
              <a:ext uri="{FF2B5EF4-FFF2-40B4-BE49-F238E27FC236}">
                <a16:creationId xmlns:a16="http://schemas.microsoft.com/office/drawing/2014/main" id="{57EAFEEF-6BC3-037C-B13D-AF262C7F924A}"/>
              </a:ext>
            </a:extLst>
          </p:cNvPr>
          <p:cNvPicPr>
            <a:picLocks noChangeAspect="1"/>
          </p:cNvPicPr>
          <p:nvPr/>
        </p:nvPicPr>
        <p:blipFill>
          <a:blip r:embed="rId2"/>
          <a:stretch>
            <a:fillRect/>
          </a:stretch>
        </p:blipFill>
        <p:spPr>
          <a:xfrm>
            <a:off x="801648" y="4762129"/>
            <a:ext cx="1217612" cy="1826418"/>
          </a:xfrm>
          <a:prstGeom prst="rect">
            <a:avLst/>
          </a:prstGeom>
        </p:spPr>
      </p:pic>
      <p:pic>
        <p:nvPicPr>
          <p:cNvPr id="5" name="Picture 4">
            <a:extLst>
              <a:ext uri="{FF2B5EF4-FFF2-40B4-BE49-F238E27FC236}">
                <a16:creationId xmlns:a16="http://schemas.microsoft.com/office/drawing/2014/main" id="{9B2C172E-8540-0504-86B6-21508B7D74E0}"/>
              </a:ext>
            </a:extLst>
          </p:cNvPr>
          <p:cNvPicPr>
            <a:picLocks noChangeAspect="1"/>
          </p:cNvPicPr>
          <p:nvPr/>
        </p:nvPicPr>
        <p:blipFill>
          <a:blip r:embed="rId3"/>
          <a:stretch>
            <a:fillRect/>
          </a:stretch>
        </p:blipFill>
        <p:spPr>
          <a:xfrm>
            <a:off x="9999700" y="4971314"/>
            <a:ext cx="1109585" cy="1675354"/>
          </a:xfrm>
          <a:prstGeom prst="rect">
            <a:avLst/>
          </a:prstGeom>
        </p:spPr>
      </p:pic>
      <p:grpSp>
        <p:nvGrpSpPr>
          <p:cNvPr id="24" name="Group 23">
            <a:extLst>
              <a:ext uri="{FF2B5EF4-FFF2-40B4-BE49-F238E27FC236}">
                <a16:creationId xmlns:a16="http://schemas.microsoft.com/office/drawing/2014/main" id="{546035F6-1EEF-33E1-A17A-868B3388F3D6}"/>
              </a:ext>
            </a:extLst>
          </p:cNvPr>
          <p:cNvGrpSpPr/>
          <p:nvPr/>
        </p:nvGrpSpPr>
        <p:grpSpPr>
          <a:xfrm>
            <a:off x="288538" y="1185999"/>
            <a:ext cx="10616021" cy="4186101"/>
            <a:chOff x="288538" y="1185999"/>
            <a:chExt cx="10616021" cy="4186101"/>
          </a:xfrm>
        </p:grpSpPr>
        <p:sp>
          <p:nvSpPr>
            <p:cNvPr id="6" name="TextBox 5">
              <a:extLst>
                <a:ext uri="{FF2B5EF4-FFF2-40B4-BE49-F238E27FC236}">
                  <a16:creationId xmlns:a16="http://schemas.microsoft.com/office/drawing/2014/main" id="{CA2B5E18-12DF-0F1A-F1C1-568DC3067553}"/>
                </a:ext>
              </a:extLst>
            </p:cNvPr>
            <p:cNvSpPr txBox="1"/>
            <p:nvPr/>
          </p:nvSpPr>
          <p:spPr>
            <a:xfrm>
              <a:off x="974747" y="1185999"/>
              <a:ext cx="9929812" cy="830997"/>
            </a:xfrm>
            <a:prstGeom prst="rect">
              <a:avLst/>
            </a:prstGeom>
            <a:noFill/>
          </p:spPr>
          <p:txBody>
            <a:bodyPr wrap="square" rtlCol="0">
              <a:spAutoFit/>
            </a:bodyPr>
            <a:lstStyle/>
            <a:p>
              <a:r>
                <a:rPr lang="en-US" sz="2400" dirty="0">
                  <a:solidFill>
                    <a:schemeClr val="accent1"/>
                  </a:solidFill>
                </a:rPr>
                <a:t>Hey, there’s this cool thing called LATE!  We can learn the average treatment effect for the population of compliers!  It’s $4!</a:t>
              </a:r>
            </a:p>
          </p:txBody>
        </p:sp>
        <p:sp>
          <p:nvSpPr>
            <p:cNvPr id="17" name="Freeform 16">
              <a:extLst>
                <a:ext uri="{FF2B5EF4-FFF2-40B4-BE49-F238E27FC236}">
                  <a16:creationId xmlns:a16="http://schemas.microsoft.com/office/drawing/2014/main" id="{E54CB133-7F82-8D15-F9A3-79C34E388B0D}"/>
                </a:ext>
              </a:extLst>
            </p:cNvPr>
            <p:cNvSpPr/>
            <p:nvPr/>
          </p:nvSpPr>
          <p:spPr>
            <a:xfrm>
              <a:off x="288538" y="1428750"/>
              <a:ext cx="768737" cy="3943350"/>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5D42B039-77D0-9CF8-4F2E-A886FE182BDF}"/>
              </a:ext>
            </a:extLst>
          </p:cNvPr>
          <p:cNvGrpSpPr/>
          <p:nvPr/>
        </p:nvGrpSpPr>
        <p:grpSpPr>
          <a:xfrm>
            <a:off x="440938" y="2400344"/>
            <a:ext cx="4004102" cy="2950031"/>
            <a:chOff x="440938" y="2400344"/>
            <a:chExt cx="4004102" cy="2950031"/>
          </a:xfrm>
        </p:grpSpPr>
        <p:sp>
          <p:nvSpPr>
            <p:cNvPr id="8" name="TextBox 7">
              <a:extLst>
                <a:ext uri="{FF2B5EF4-FFF2-40B4-BE49-F238E27FC236}">
                  <a16:creationId xmlns:a16="http://schemas.microsoft.com/office/drawing/2014/main" id="{5250FD2D-F56E-1052-8FD4-826B395EC6A5}"/>
                </a:ext>
              </a:extLst>
            </p:cNvPr>
            <p:cNvSpPr txBox="1"/>
            <p:nvPr/>
          </p:nvSpPr>
          <p:spPr>
            <a:xfrm>
              <a:off x="838200" y="2400344"/>
              <a:ext cx="3606840" cy="461665"/>
            </a:xfrm>
            <a:prstGeom prst="rect">
              <a:avLst/>
            </a:prstGeom>
            <a:noFill/>
          </p:spPr>
          <p:txBody>
            <a:bodyPr wrap="square" rtlCol="0">
              <a:spAutoFit/>
            </a:bodyPr>
            <a:lstStyle/>
            <a:p>
              <a:r>
                <a:rPr lang="en-US" sz="2400" dirty="0">
                  <a:solidFill>
                    <a:schemeClr val="accent1"/>
                  </a:solidFill>
                </a:rPr>
                <a:t>Um, I </a:t>
              </a:r>
              <a:r>
                <a:rPr lang="en-US" sz="2400" dirty="0" err="1">
                  <a:solidFill>
                    <a:schemeClr val="accent1"/>
                  </a:solidFill>
                </a:rPr>
                <a:t>dunno</a:t>
              </a:r>
              <a:r>
                <a:rPr lang="en-US" sz="2400" dirty="0">
                  <a:solidFill>
                    <a:schemeClr val="accent1"/>
                  </a:solidFill>
                </a:rPr>
                <a:t>.</a:t>
              </a:r>
            </a:p>
          </p:txBody>
        </p:sp>
        <p:sp>
          <p:nvSpPr>
            <p:cNvPr id="18" name="Freeform 17">
              <a:extLst>
                <a:ext uri="{FF2B5EF4-FFF2-40B4-BE49-F238E27FC236}">
                  <a16:creationId xmlns:a16="http://schemas.microsoft.com/office/drawing/2014/main" id="{58AEDFEA-ABA7-E4C3-3D5E-B8A23597CFA5}"/>
                </a:ext>
              </a:extLst>
            </p:cNvPr>
            <p:cNvSpPr/>
            <p:nvPr/>
          </p:nvSpPr>
          <p:spPr>
            <a:xfrm>
              <a:off x="440938" y="2728913"/>
              <a:ext cx="533809" cy="2621462"/>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0BFAF11-4E18-53FA-C751-E600011281AF}"/>
              </a:ext>
            </a:extLst>
          </p:cNvPr>
          <p:cNvGrpSpPr/>
          <p:nvPr/>
        </p:nvGrpSpPr>
        <p:grpSpPr>
          <a:xfrm>
            <a:off x="801648" y="3413772"/>
            <a:ext cx="3643392" cy="1974697"/>
            <a:chOff x="801648" y="3413772"/>
            <a:chExt cx="3643392" cy="1974697"/>
          </a:xfrm>
        </p:grpSpPr>
        <p:sp>
          <p:nvSpPr>
            <p:cNvPr id="10" name="TextBox 9">
              <a:extLst>
                <a:ext uri="{FF2B5EF4-FFF2-40B4-BE49-F238E27FC236}">
                  <a16:creationId xmlns:a16="http://schemas.microsoft.com/office/drawing/2014/main" id="{B5E4A4E4-157C-E4A2-0E13-4623006E8677}"/>
                </a:ext>
              </a:extLst>
            </p:cNvPr>
            <p:cNvSpPr txBox="1"/>
            <p:nvPr/>
          </p:nvSpPr>
          <p:spPr>
            <a:xfrm>
              <a:off x="838200" y="3413772"/>
              <a:ext cx="3606840" cy="461665"/>
            </a:xfrm>
            <a:prstGeom prst="rect">
              <a:avLst/>
            </a:prstGeom>
            <a:noFill/>
          </p:spPr>
          <p:txBody>
            <a:bodyPr wrap="square" rtlCol="0">
              <a:spAutoFit/>
            </a:bodyPr>
            <a:lstStyle/>
            <a:p>
              <a:r>
                <a:rPr lang="en-US" sz="2400" dirty="0">
                  <a:solidFill>
                    <a:schemeClr val="accent1"/>
                  </a:solidFill>
                </a:rPr>
                <a:t>Um, I </a:t>
              </a:r>
              <a:r>
                <a:rPr lang="en-US" sz="2400" dirty="0" err="1">
                  <a:solidFill>
                    <a:schemeClr val="accent1"/>
                  </a:solidFill>
                </a:rPr>
                <a:t>dunno</a:t>
              </a:r>
              <a:r>
                <a:rPr lang="en-US" sz="2400" dirty="0">
                  <a:solidFill>
                    <a:schemeClr val="accent1"/>
                  </a:solidFill>
                </a:rPr>
                <a:t>.</a:t>
              </a:r>
            </a:p>
          </p:txBody>
        </p:sp>
        <p:sp>
          <p:nvSpPr>
            <p:cNvPr id="19" name="Freeform 18">
              <a:extLst>
                <a:ext uri="{FF2B5EF4-FFF2-40B4-BE49-F238E27FC236}">
                  <a16:creationId xmlns:a16="http://schemas.microsoft.com/office/drawing/2014/main" id="{AF466581-518E-89E4-62C9-EF4EB80381C7}"/>
                </a:ext>
              </a:extLst>
            </p:cNvPr>
            <p:cNvSpPr/>
            <p:nvPr/>
          </p:nvSpPr>
          <p:spPr>
            <a:xfrm>
              <a:off x="801648" y="3875436"/>
              <a:ext cx="270292" cy="1513033"/>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203C391B-BD1B-8BA3-EA4F-B7BAF93BBC0F}"/>
              </a:ext>
            </a:extLst>
          </p:cNvPr>
          <p:cNvGrpSpPr/>
          <p:nvPr/>
        </p:nvGrpSpPr>
        <p:grpSpPr>
          <a:xfrm>
            <a:off x="882871" y="4211441"/>
            <a:ext cx="4134423" cy="1177150"/>
            <a:chOff x="882871" y="4211441"/>
            <a:chExt cx="4134423" cy="1177150"/>
          </a:xfrm>
        </p:grpSpPr>
        <p:sp>
          <p:nvSpPr>
            <p:cNvPr id="12" name="TextBox 11">
              <a:extLst>
                <a:ext uri="{FF2B5EF4-FFF2-40B4-BE49-F238E27FC236}">
                  <a16:creationId xmlns:a16="http://schemas.microsoft.com/office/drawing/2014/main" id="{76720C50-049E-620A-C13E-000DE9C966BE}"/>
                </a:ext>
              </a:extLst>
            </p:cNvPr>
            <p:cNvSpPr txBox="1"/>
            <p:nvPr/>
          </p:nvSpPr>
          <p:spPr>
            <a:xfrm>
              <a:off x="1410454" y="4211441"/>
              <a:ext cx="3606840" cy="461665"/>
            </a:xfrm>
            <a:prstGeom prst="rect">
              <a:avLst/>
            </a:prstGeom>
            <a:noFill/>
          </p:spPr>
          <p:txBody>
            <a:bodyPr wrap="square" rtlCol="0">
              <a:spAutoFit/>
            </a:bodyPr>
            <a:lstStyle/>
            <a:p>
              <a:r>
                <a:rPr lang="en-US" sz="2400" dirty="0">
                  <a:solidFill>
                    <a:schemeClr val="accent1"/>
                  </a:solidFill>
                </a:rPr>
                <a:t>Um, I </a:t>
              </a:r>
              <a:r>
                <a:rPr lang="en-US" sz="2400" dirty="0" err="1">
                  <a:solidFill>
                    <a:schemeClr val="accent1"/>
                  </a:solidFill>
                </a:rPr>
                <a:t>dunno</a:t>
              </a:r>
              <a:r>
                <a:rPr lang="en-US" sz="2400" dirty="0">
                  <a:solidFill>
                    <a:schemeClr val="accent1"/>
                  </a:solidFill>
                </a:rPr>
                <a:t>.</a:t>
              </a:r>
            </a:p>
          </p:txBody>
        </p:sp>
        <p:sp>
          <p:nvSpPr>
            <p:cNvPr id="20" name="Freeform 19">
              <a:extLst>
                <a:ext uri="{FF2B5EF4-FFF2-40B4-BE49-F238E27FC236}">
                  <a16:creationId xmlns:a16="http://schemas.microsoft.com/office/drawing/2014/main" id="{0CADB656-6314-0C8A-D57D-4D35FD7A3E0F}"/>
                </a:ext>
              </a:extLst>
            </p:cNvPr>
            <p:cNvSpPr/>
            <p:nvPr/>
          </p:nvSpPr>
          <p:spPr>
            <a:xfrm rot="822444">
              <a:off x="882871" y="4458643"/>
              <a:ext cx="377436" cy="929948"/>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B737F450-A1A8-9DA4-0119-CD0FE06BC280}"/>
              </a:ext>
            </a:extLst>
          </p:cNvPr>
          <p:cNvGrpSpPr/>
          <p:nvPr/>
        </p:nvGrpSpPr>
        <p:grpSpPr>
          <a:xfrm>
            <a:off x="1702240" y="5118001"/>
            <a:ext cx="6155885" cy="461665"/>
            <a:chOff x="1702240" y="5118001"/>
            <a:chExt cx="6155885" cy="461665"/>
          </a:xfrm>
        </p:grpSpPr>
        <p:sp>
          <p:nvSpPr>
            <p:cNvPr id="13" name="TextBox 12">
              <a:extLst>
                <a:ext uri="{FF2B5EF4-FFF2-40B4-BE49-F238E27FC236}">
                  <a16:creationId xmlns:a16="http://schemas.microsoft.com/office/drawing/2014/main" id="{12F25C86-9647-F2B0-CB9B-391C899E1328}"/>
                </a:ext>
              </a:extLst>
            </p:cNvPr>
            <p:cNvSpPr txBox="1"/>
            <p:nvPr/>
          </p:nvSpPr>
          <p:spPr>
            <a:xfrm>
              <a:off x="2176463" y="5118001"/>
              <a:ext cx="5681662" cy="461665"/>
            </a:xfrm>
            <a:prstGeom prst="rect">
              <a:avLst/>
            </a:prstGeom>
            <a:noFill/>
          </p:spPr>
          <p:txBody>
            <a:bodyPr wrap="square" rtlCol="0">
              <a:spAutoFit/>
            </a:bodyPr>
            <a:lstStyle/>
            <a:p>
              <a:r>
                <a:rPr lang="en-US" sz="2400" dirty="0">
                  <a:solidFill>
                    <a:schemeClr val="accent1"/>
                  </a:solidFill>
                </a:rPr>
                <a:t>You’re really raining on my parade here...</a:t>
              </a:r>
            </a:p>
          </p:txBody>
        </p:sp>
        <p:cxnSp>
          <p:nvCxnSpPr>
            <p:cNvPr id="22" name="Straight Connector 21">
              <a:extLst>
                <a:ext uri="{FF2B5EF4-FFF2-40B4-BE49-F238E27FC236}">
                  <a16:creationId xmlns:a16="http://schemas.microsoft.com/office/drawing/2014/main" id="{ABC48345-FD28-7D96-084F-BFB60F6BC0CB}"/>
                </a:ext>
              </a:extLst>
            </p:cNvPr>
            <p:cNvCxnSpPr>
              <a:cxnSpLocks/>
              <a:stCxn id="13" idx="1"/>
            </p:cNvCxnSpPr>
            <p:nvPr/>
          </p:nvCxnSpPr>
          <p:spPr>
            <a:xfrm flipH="1">
              <a:off x="1702240" y="5348834"/>
              <a:ext cx="474223" cy="7123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40A3D5EF-C542-4462-3028-311C25060964}"/>
              </a:ext>
            </a:extLst>
          </p:cNvPr>
          <p:cNvGrpSpPr/>
          <p:nvPr/>
        </p:nvGrpSpPr>
        <p:grpSpPr>
          <a:xfrm>
            <a:off x="4195009" y="2043306"/>
            <a:ext cx="7556769" cy="3543107"/>
            <a:chOff x="4195009" y="2043306"/>
            <a:chExt cx="7556769" cy="3543107"/>
          </a:xfrm>
        </p:grpSpPr>
        <p:sp>
          <p:nvSpPr>
            <p:cNvPr id="7" name="TextBox 6">
              <a:extLst>
                <a:ext uri="{FF2B5EF4-FFF2-40B4-BE49-F238E27FC236}">
                  <a16:creationId xmlns:a16="http://schemas.microsoft.com/office/drawing/2014/main" id="{965D1855-267E-9A2E-7000-B16C682E8AFD}"/>
                </a:ext>
              </a:extLst>
            </p:cNvPr>
            <p:cNvSpPr txBox="1"/>
            <p:nvPr/>
          </p:nvSpPr>
          <p:spPr>
            <a:xfrm>
              <a:off x="4195009" y="2043306"/>
              <a:ext cx="6865897" cy="461665"/>
            </a:xfrm>
            <a:prstGeom prst="rect">
              <a:avLst/>
            </a:prstGeom>
            <a:noFill/>
          </p:spPr>
          <p:txBody>
            <a:bodyPr wrap="square" rtlCol="0">
              <a:spAutoFit/>
            </a:bodyPr>
            <a:lstStyle/>
            <a:p>
              <a:pPr algn="r"/>
              <a:r>
                <a:rPr lang="en-US" sz="2400" dirty="0">
                  <a:solidFill>
                    <a:schemeClr val="accent2"/>
                  </a:solidFill>
                </a:rPr>
                <a:t>Neat!  Is that a big population?</a:t>
              </a:r>
            </a:p>
          </p:txBody>
        </p:sp>
        <p:sp>
          <p:nvSpPr>
            <p:cNvPr id="29" name="Freeform 28">
              <a:extLst>
                <a:ext uri="{FF2B5EF4-FFF2-40B4-BE49-F238E27FC236}">
                  <a16:creationId xmlns:a16="http://schemas.microsoft.com/office/drawing/2014/main" id="{F0A1C036-104C-C8F2-AFBB-915895D926C6}"/>
                </a:ext>
              </a:extLst>
            </p:cNvPr>
            <p:cNvSpPr/>
            <p:nvPr/>
          </p:nvSpPr>
          <p:spPr>
            <a:xfrm>
              <a:off x="10844213" y="2243138"/>
              <a:ext cx="907565" cy="3343275"/>
            </a:xfrm>
            <a:custGeom>
              <a:avLst/>
              <a:gdLst>
                <a:gd name="connsiteX0" fmla="*/ 142875 w 907565"/>
                <a:gd name="connsiteY0" fmla="*/ 0 h 3343275"/>
                <a:gd name="connsiteX1" fmla="*/ 828675 w 907565"/>
                <a:gd name="connsiteY1" fmla="*/ 1042987 h 3343275"/>
                <a:gd name="connsiteX2" fmla="*/ 800100 w 907565"/>
                <a:gd name="connsiteY2" fmla="*/ 2943225 h 3343275"/>
                <a:gd name="connsiteX3" fmla="*/ 0 w 907565"/>
                <a:gd name="connsiteY3" fmla="*/ 3343275 h 3343275"/>
              </a:gdLst>
              <a:ahLst/>
              <a:cxnLst>
                <a:cxn ang="0">
                  <a:pos x="connsiteX0" y="connsiteY0"/>
                </a:cxn>
                <a:cxn ang="0">
                  <a:pos x="connsiteX1" y="connsiteY1"/>
                </a:cxn>
                <a:cxn ang="0">
                  <a:pos x="connsiteX2" y="connsiteY2"/>
                </a:cxn>
                <a:cxn ang="0">
                  <a:pos x="connsiteX3" y="connsiteY3"/>
                </a:cxn>
              </a:cxnLst>
              <a:rect l="l" t="t" r="r" b="b"/>
              <a:pathLst>
                <a:path w="907565" h="3343275">
                  <a:moveTo>
                    <a:pt x="142875" y="0"/>
                  </a:moveTo>
                  <a:cubicBezTo>
                    <a:pt x="431006" y="276225"/>
                    <a:pt x="719138" y="552450"/>
                    <a:pt x="828675" y="1042987"/>
                  </a:cubicBezTo>
                  <a:cubicBezTo>
                    <a:pt x="938212" y="1533524"/>
                    <a:pt x="938212" y="2559844"/>
                    <a:pt x="800100" y="2943225"/>
                  </a:cubicBezTo>
                  <a:cubicBezTo>
                    <a:pt x="661988" y="3326606"/>
                    <a:pt x="330994" y="3334940"/>
                    <a:pt x="0" y="334327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C1B023D7-AA66-CB9E-B3AE-CF2A97B556F8}"/>
              </a:ext>
            </a:extLst>
          </p:cNvPr>
          <p:cNvGrpSpPr/>
          <p:nvPr/>
        </p:nvGrpSpPr>
        <p:grpSpPr>
          <a:xfrm>
            <a:off x="1179473" y="2935737"/>
            <a:ext cx="10314184" cy="2593526"/>
            <a:chOff x="1179473" y="2935737"/>
            <a:chExt cx="10314184" cy="2593526"/>
          </a:xfrm>
        </p:grpSpPr>
        <p:sp>
          <p:nvSpPr>
            <p:cNvPr id="9" name="TextBox 8">
              <a:extLst>
                <a:ext uri="{FF2B5EF4-FFF2-40B4-BE49-F238E27FC236}">
                  <a16:creationId xmlns:a16="http://schemas.microsoft.com/office/drawing/2014/main" id="{204B4E8A-B9D9-A1B0-AF4C-D1E27BB85730}"/>
                </a:ext>
              </a:extLst>
            </p:cNvPr>
            <p:cNvSpPr txBox="1"/>
            <p:nvPr/>
          </p:nvSpPr>
          <p:spPr>
            <a:xfrm>
              <a:off x="1179473" y="2935737"/>
              <a:ext cx="9929812" cy="461665"/>
            </a:xfrm>
            <a:prstGeom prst="rect">
              <a:avLst/>
            </a:prstGeom>
            <a:noFill/>
          </p:spPr>
          <p:txBody>
            <a:bodyPr wrap="square" rtlCol="0">
              <a:spAutoFit/>
            </a:bodyPr>
            <a:lstStyle/>
            <a:p>
              <a:pPr algn="r"/>
              <a:r>
                <a:rPr lang="en-US" sz="2400" dirty="0">
                  <a:solidFill>
                    <a:schemeClr val="accent2"/>
                  </a:solidFill>
                </a:rPr>
                <a:t>Okay, is $4 big or small compared to average earnings in this population?</a:t>
              </a:r>
            </a:p>
          </p:txBody>
        </p:sp>
        <p:sp>
          <p:nvSpPr>
            <p:cNvPr id="30" name="Freeform 29">
              <a:extLst>
                <a:ext uri="{FF2B5EF4-FFF2-40B4-BE49-F238E27FC236}">
                  <a16:creationId xmlns:a16="http://schemas.microsoft.com/office/drawing/2014/main" id="{91E14981-5BBC-9592-E405-85F1AB2140FC}"/>
                </a:ext>
              </a:extLst>
            </p:cNvPr>
            <p:cNvSpPr/>
            <p:nvPr/>
          </p:nvSpPr>
          <p:spPr>
            <a:xfrm>
              <a:off x="10815638" y="3214688"/>
              <a:ext cx="678019" cy="2314575"/>
            </a:xfrm>
            <a:custGeom>
              <a:avLst/>
              <a:gdLst>
                <a:gd name="connsiteX0" fmla="*/ 200025 w 678019"/>
                <a:gd name="connsiteY0" fmla="*/ 0 h 2314575"/>
                <a:gd name="connsiteX1" fmla="*/ 671512 w 678019"/>
                <a:gd name="connsiteY1" fmla="*/ 857250 h 2314575"/>
                <a:gd name="connsiteX2" fmla="*/ 442912 w 678019"/>
                <a:gd name="connsiteY2" fmla="*/ 2000250 h 2314575"/>
                <a:gd name="connsiteX3" fmla="*/ 0 w 678019"/>
                <a:gd name="connsiteY3" fmla="*/ 2314575 h 2314575"/>
              </a:gdLst>
              <a:ahLst/>
              <a:cxnLst>
                <a:cxn ang="0">
                  <a:pos x="connsiteX0" y="connsiteY0"/>
                </a:cxn>
                <a:cxn ang="0">
                  <a:pos x="connsiteX1" y="connsiteY1"/>
                </a:cxn>
                <a:cxn ang="0">
                  <a:pos x="connsiteX2" y="connsiteY2"/>
                </a:cxn>
                <a:cxn ang="0">
                  <a:pos x="connsiteX3" y="connsiteY3"/>
                </a:cxn>
              </a:cxnLst>
              <a:rect l="l" t="t" r="r" b="b"/>
              <a:pathLst>
                <a:path w="678019" h="2314575">
                  <a:moveTo>
                    <a:pt x="200025" y="0"/>
                  </a:moveTo>
                  <a:cubicBezTo>
                    <a:pt x="415528" y="261937"/>
                    <a:pt x="631031" y="523875"/>
                    <a:pt x="671512" y="857250"/>
                  </a:cubicBezTo>
                  <a:cubicBezTo>
                    <a:pt x="711993" y="1190625"/>
                    <a:pt x="554831" y="1757363"/>
                    <a:pt x="442912" y="2000250"/>
                  </a:cubicBezTo>
                  <a:cubicBezTo>
                    <a:pt x="330993" y="2243137"/>
                    <a:pt x="165496" y="2278856"/>
                    <a:pt x="0" y="231457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F6A79B92-5B99-486D-96A6-936FB4C9CE3E}"/>
              </a:ext>
            </a:extLst>
          </p:cNvPr>
          <p:cNvGrpSpPr/>
          <p:nvPr/>
        </p:nvGrpSpPr>
        <p:grpSpPr>
          <a:xfrm>
            <a:off x="1179473" y="3848933"/>
            <a:ext cx="10107771" cy="1616238"/>
            <a:chOff x="1179473" y="3848933"/>
            <a:chExt cx="10107771" cy="1616238"/>
          </a:xfrm>
        </p:grpSpPr>
        <p:sp>
          <p:nvSpPr>
            <p:cNvPr id="11" name="TextBox 10">
              <a:extLst>
                <a:ext uri="{FF2B5EF4-FFF2-40B4-BE49-F238E27FC236}">
                  <a16:creationId xmlns:a16="http://schemas.microsoft.com/office/drawing/2014/main" id="{E2427F56-86AD-CDDF-2CC2-41B2FB925C35}"/>
                </a:ext>
              </a:extLst>
            </p:cNvPr>
            <p:cNvSpPr txBox="1"/>
            <p:nvPr/>
          </p:nvSpPr>
          <p:spPr>
            <a:xfrm>
              <a:off x="1179473" y="3848933"/>
              <a:ext cx="9929812" cy="461665"/>
            </a:xfrm>
            <a:prstGeom prst="rect">
              <a:avLst/>
            </a:prstGeom>
            <a:noFill/>
          </p:spPr>
          <p:txBody>
            <a:bodyPr wrap="square" rtlCol="0">
              <a:spAutoFit/>
            </a:bodyPr>
            <a:lstStyle/>
            <a:p>
              <a:pPr algn="r"/>
              <a:r>
                <a:rPr lang="en-US" sz="2400" dirty="0">
                  <a:solidFill>
                    <a:schemeClr val="accent2"/>
                  </a:solidFill>
                </a:rPr>
                <a:t>Okay, is that population at all representative of the larger population?</a:t>
              </a:r>
            </a:p>
          </p:txBody>
        </p:sp>
        <p:sp>
          <p:nvSpPr>
            <p:cNvPr id="31" name="Freeform 30">
              <a:extLst>
                <a:ext uri="{FF2B5EF4-FFF2-40B4-BE49-F238E27FC236}">
                  <a16:creationId xmlns:a16="http://schemas.microsoft.com/office/drawing/2014/main" id="{D244DC8A-DABA-F57D-726B-06968B237739}"/>
                </a:ext>
              </a:extLst>
            </p:cNvPr>
            <p:cNvSpPr/>
            <p:nvPr/>
          </p:nvSpPr>
          <p:spPr>
            <a:xfrm>
              <a:off x="10801350" y="4157663"/>
              <a:ext cx="485894" cy="1307508"/>
            </a:xfrm>
            <a:custGeom>
              <a:avLst/>
              <a:gdLst>
                <a:gd name="connsiteX0" fmla="*/ 242888 w 485894"/>
                <a:gd name="connsiteY0" fmla="*/ 0 h 1307508"/>
                <a:gd name="connsiteX1" fmla="*/ 485775 w 485894"/>
                <a:gd name="connsiteY1" fmla="*/ 471487 h 1307508"/>
                <a:gd name="connsiteX2" fmla="*/ 271463 w 485894"/>
                <a:gd name="connsiteY2" fmla="*/ 1214437 h 1307508"/>
                <a:gd name="connsiteX3" fmla="*/ 0 w 485894"/>
                <a:gd name="connsiteY3" fmla="*/ 1271587 h 1307508"/>
              </a:gdLst>
              <a:ahLst/>
              <a:cxnLst>
                <a:cxn ang="0">
                  <a:pos x="connsiteX0" y="connsiteY0"/>
                </a:cxn>
                <a:cxn ang="0">
                  <a:pos x="connsiteX1" y="connsiteY1"/>
                </a:cxn>
                <a:cxn ang="0">
                  <a:pos x="connsiteX2" y="connsiteY2"/>
                </a:cxn>
                <a:cxn ang="0">
                  <a:pos x="connsiteX3" y="connsiteY3"/>
                </a:cxn>
              </a:cxnLst>
              <a:rect l="l" t="t" r="r" b="b"/>
              <a:pathLst>
                <a:path w="485894" h="1307508">
                  <a:moveTo>
                    <a:pt x="242888" y="0"/>
                  </a:moveTo>
                  <a:cubicBezTo>
                    <a:pt x="361950" y="134540"/>
                    <a:pt x="481013" y="269081"/>
                    <a:pt x="485775" y="471487"/>
                  </a:cubicBezTo>
                  <a:cubicBezTo>
                    <a:pt x="490537" y="673893"/>
                    <a:pt x="352425" y="1081087"/>
                    <a:pt x="271463" y="1214437"/>
                  </a:cubicBezTo>
                  <a:cubicBezTo>
                    <a:pt x="190501" y="1347787"/>
                    <a:pt x="95250" y="1309687"/>
                    <a:pt x="0" y="1271587"/>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79F92EC-46A4-A021-B49F-C07C2AB40935}"/>
              </a:ext>
            </a:extLst>
          </p:cNvPr>
          <p:cNvGrpSpPr/>
          <p:nvPr/>
        </p:nvGrpSpPr>
        <p:grpSpPr>
          <a:xfrm>
            <a:off x="1195388" y="4563008"/>
            <a:ext cx="9929812" cy="666217"/>
            <a:chOff x="1195388" y="4563008"/>
            <a:chExt cx="9929812" cy="666217"/>
          </a:xfrm>
        </p:grpSpPr>
        <p:sp>
          <p:nvSpPr>
            <p:cNvPr id="3" name="TextBox 2">
              <a:extLst>
                <a:ext uri="{FF2B5EF4-FFF2-40B4-BE49-F238E27FC236}">
                  <a16:creationId xmlns:a16="http://schemas.microsoft.com/office/drawing/2014/main" id="{56E7745F-AC9B-C525-18C1-D3856D3FE029}"/>
                </a:ext>
              </a:extLst>
            </p:cNvPr>
            <p:cNvSpPr txBox="1"/>
            <p:nvPr/>
          </p:nvSpPr>
          <p:spPr>
            <a:xfrm>
              <a:off x="1195388" y="4563008"/>
              <a:ext cx="9929812" cy="461665"/>
            </a:xfrm>
            <a:prstGeom prst="rect">
              <a:avLst/>
            </a:prstGeom>
            <a:noFill/>
          </p:spPr>
          <p:txBody>
            <a:bodyPr wrap="square" rtlCol="0">
              <a:spAutoFit/>
            </a:bodyPr>
            <a:lstStyle/>
            <a:p>
              <a:pPr algn="r"/>
              <a:r>
                <a:rPr lang="en-US" sz="2400" dirty="0">
                  <a:solidFill>
                    <a:schemeClr val="accent2"/>
                  </a:solidFill>
                </a:rPr>
                <a:t>Do you know </a:t>
              </a:r>
              <a:r>
                <a:rPr lang="en-US" sz="2400" i="1" dirty="0">
                  <a:solidFill>
                    <a:schemeClr val="accent2"/>
                  </a:solidFill>
                </a:rPr>
                <a:t>anything</a:t>
              </a:r>
              <a:r>
                <a:rPr lang="en-US" sz="2400" dirty="0">
                  <a:solidFill>
                    <a:schemeClr val="accent2"/>
                  </a:solidFill>
                </a:rPr>
                <a:t>?</a:t>
              </a:r>
            </a:p>
          </p:txBody>
        </p:sp>
        <p:cxnSp>
          <p:nvCxnSpPr>
            <p:cNvPr id="33" name="Straight Connector 32">
              <a:extLst>
                <a:ext uri="{FF2B5EF4-FFF2-40B4-BE49-F238E27FC236}">
                  <a16:creationId xmlns:a16="http://schemas.microsoft.com/office/drawing/2014/main" id="{DC8B58AD-3676-5939-7984-3723C8659829}"/>
                </a:ext>
              </a:extLst>
            </p:cNvPr>
            <p:cNvCxnSpPr>
              <a:cxnSpLocks/>
            </p:cNvCxnSpPr>
            <p:nvPr/>
          </p:nvCxnSpPr>
          <p:spPr>
            <a:xfrm>
              <a:off x="10156903" y="5024673"/>
              <a:ext cx="254080" cy="20455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21" name="Group 20">
            <a:extLst>
              <a:ext uri="{FF2B5EF4-FFF2-40B4-BE49-F238E27FC236}">
                <a16:creationId xmlns:a16="http://schemas.microsoft.com/office/drawing/2014/main" id="{CE5A5CA3-B459-2A47-A1F8-7ADB9D8AFC68}"/>
              </a:ext>
            </a:extLst>
          </p:cNvPr>
          <p:cNvGrpSpPr/>
          <p:nvPr/>
        </p:nvGrpSpPr>
        <p:grpSpPr>
          <a:xfrm>
            <a:off x="778064" y="2331845"/>
            <a:ext cx="5989648" cy="584775"/>
            <a:chOff x="778064" y="2331845"/>
            <a:chExt cx="5989648" cy="584775"/>
          </a:xfrm>
        </p:grpSpPr>
        <p:cxnSp>
          <p:nvCxnSpPr>
            <p:cNvPr id="15" name="Straight Connector 14">
              <a:extLst>
                <a:ext uri="{FF2B5EF4-FFF2-40B4-BE49-F238E27FC236}">
                  <a16:creationId xmlns:a16="http://schemas.microsoft.com/office/drawing/2014/main" id="{E68C38E6-8165-CD8E-9682-8C4BBEC6FEA0}"/>
                </a:ext>
              </a:extLst>
            </p:cNvPr>
            <p:cNvCxnSpPr/>
            <p:nvPr/>
          </p:nvCxnSpPr>
          <p:spPr>
            <a:xfrm flipH="1" flipV="1">
              <a:off x="778064" y="2504971"/>
              <a:ext cx="1950849" cy="2239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0E80AB5-0621-6690-6C8E-17A5A998143F}"/>
                </a:ext>
              </a:extLst>
            </p:cNvPr>
            <p:cNvSpPr txBox="1"/>
            <p:nvPr/>
          </p:nvSpPr>
          <p:spPr>
            <a:xfrm>
              <a:off x="2695774" y="2331845"/>
              <a:ext cx="4071938" cy="584775"/>
            </a:xfrm>
            <a:prstGeom prst="rect">
              <a:avLst/>
            </a:prstGeom>
            <a:noFill/>
          </p:spPr>
          <p:txBody>
            <a:bodyPr wrap="square" rtlCol="0">
              <a:spAutoFit/>
            </a:bodyPr>
            <a:lstStyle/>
            <a:p>
              <a:r>
                <a:rPr lang="en-US" sz="3200" b="1" dirty="0">
                  <a:solidFill>
                    <a:schemeClr val="accent1"/>
                  </a:solidFill>
                </a:rPr>
                <a:t>40 people out of 100</a:t>
              </a:r>
            </a:p>
          </p:txBody>
        </p:sp>
      </p:grpSp>
      <p:sp>
        <p:nvSpPr>
          <p:cNvPr id="23" name="Rectangle 22">
            <a:extLst>
              <a:ext uri="{FF2B5EF4-FFF2-40B4-BE49-F238E27FC236}">
                <a16:creationId xmlns:a16="http://schemas.microsoft.com/office/drawing/2014/main" id="{C4E97050-7FCD-75A4-FF93-98B9254231F3}"/>
              </a:ext>
            </a:extLst>
          </p:cNvPr>
          <p:cNvSpPr/>
          <p:nvPr/>
        </p:nvSpPr>
        <p:spPr>
          <a:xfrm>
            <a:off x="0" y="2857065"/>
            <a:ext cx="12113012" cy="2101338"/>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DF983DD-A8B5-82E7-DA6B-BB000E07745F}"/>
              </a:ext>
            </a:extLst>
          </p:cNvPr>
          <p:cNvSpPr/>
          <p:nvPr/>
        </p:nvSpPr>
        <p:spPr>
          <a:xfrm>
            <a:off x="1939351" y="5037426"/>
            <a:ext cx="7547549" cy="2101338"/>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341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A80EE-1AC9-7A9A-1FF4-3121D9C79352}"/>
              </a:ext>
            </a:extLst>
          </p:cNvPr>
          <p:cNvSpPr>
            <a:spLocks noGrp="1"/>
          </p:cNvSpPr>
          <p:nvPr>
            <p:ph type="title"/>
          </p:nvPr>
        </p:nvSpPr>
        <p:spPr>
          <a:xfrm>
            <a:off x="528697" y="51261"/>
            <a:ext cx="10515600" cy="1325563"/>
          </a:xfrm>
        </p:spPr>
        <p:txBody>
          <a:bodyPr/>
          <a:lstStyle/>
          <a:p>
            <a:r>
              <a:rPr lang="en-US" dirty="0"/>
              <a:t>A few follow-up questions...</a:t>
            </a:r>
          </a:p>
        </p:txBody>
      </p:sp>
      <p:pic>
        <p:nvPicPr>
          <p:cNvPr id="4" name="Picture 3">
            <a:extLst>
              <a:ext uri="{FF2B5EF4-FFF2-40B4-BE49-F238E27FC236}">
                <a16:creationId xmlns:a16="http://schemas.microsoft.com/office/drawing/2014/main" id="{57EAFEEF-6BC3-037C-B13D-AF262C7F924A}"/>
              </a:ext>
            </a:extLst>
          </p:cNvPr>
          <p:cNvPicPr>
            <a:picLocks noChangeAspect="1"/>
          </p:cNvPicPr>
          <p:nvPr/>
        </p:nvPicPr>
        <p:blipFill>
          <a:blip r:embed="rId2"/>
          <a:stretch>
            <a:fillRect/>
          </a:stretch>
        </p:blipFill>
        <p:spPr>
          <a:xfrm>
            <a:off x="801648" y="4762129"/>
            <a:ext cx="1217612" cy="1826418"/>
          </a:xfrm>
          <a:prstGeom prst="rect">
            <a:avLst/>
          </a:prstGeom>
        </p:spPr>
      </p:pic>
      <p:pic>
        <p:nvPicPr>
          <p:cNvPr id="5" name="Picture 4">
            <a:extLst>
              <a:ext uri="{FF2B5EF4-FFF2-40B4-BE49-F238E27FC236}">
                <a16:creationId xmlns:a16="http://schemas.microsoft.com/office/drawing/2014/main" id="{9B2C172E-8540-0504-86B6-21508B7D74E0}"/>
              </a:ext>
            </a:extLst>
          </p:cNvPr>
          <p:cNvPicPr>
            <a:picLocks noChangeAspect="1"/>
          </p:cNvPicPr>
          <p:nvPr/>
        </p:nvPicPr>
        <p:blipFill>
          <a:blip r:embed="rId3"/>
          <a:stretch>
            <a:fillRect/>
          </a:stretch>
        </p:blipFill>
        <p:spPr>
          <a:xfrm>
            <a:off x="9999700" y="4971314"/>
            <a:ext cx="1109585" cy="1675354"/>
          </a:xfrm>
          <a:prstGeom prst="rect">
            <a:avLst/>
          </a:prstGeom>
        </p:spPr>
      </p:pic>
      <p:grpSp>
        <p:nvGrpSpPr>
          <p:cNvPr id="24" name="Group 23">
            <a:extLst>
              <a:ext uri="{FF2B5EF4-FFF2-40B4-BE49-F238E27FC236}">
                <a16:creationId xmlns:a16="http://schemas.microsoft.com/office/drawing/2014/main" id="{546035F6-1EEF-33E1-A17A-868B3388F3D6}"/>
              </a:ext>
            </a:extLst>
          </p:cNvPr>
          <p:cNvGrpSpPr/>
          <p:nvPr/>
        </p:nvGrpSpPr>
        <p:grpSpPr>
          <a:xfrm>
            <a:off x="288538" y="1185999"/>
            <a:ext cx="10616021" cy="4186101"/>
            <a:chOff x="288538" y="1185999"/>
            <a:chExt cx="10616021" cy="4186101"/>
          </a:xfrm>
        </p:grpSpPr>
        <p:sp>
          <p:nvSpPr>
            <p:cNvPr id="6" name="TextBox 5">
              <a:extLst>
                <a:ext uri="{FF2B5EF4-FFF2-40B4-BE49-F238E27FC236}">
                  <a16:creationId xmlns:a16="http://schemas.microsoft.com/office/drawing/2014/main" id="{CA2B5E18-12DF-0F1A-F1C1-568DC3067553}"/>
                </a:ext>
              </a:extLst>
            </p:cNvPr>
            <p:cNvSpPr txBox="1"/>
            <p:nvPr/>
          </p:nvSpPr>
          <p:spPr>
            <a:xfrm>
              <a:off x="974747" y="1185999"/>
              <a:ext cx="9929812" cy="830997"/>
            </a:xfrm>
            <a:prstGeom prst="rect">
              <a:avLst/>
            </a:prstGeom>
            <a:noFill/>
          </p:spPr>
          <p:txBody>
            <a:bodyPr wrap="square" rtlCol="0">
              <a:spAutoFit/>
            </a:bodyPr>
            <a:lstStyle/>
            <a:p>
              <a:r>
                <a:rPr lang="en-US" sz="2400" dirty="0">
                  <a:solidFill>
                    <a:schemeClr val="accent1"/>
                  </a:solidFill>
                </a:rPr>
                <a:t>Hey, there’s this cool thing called LATE!  We can learn the average treatment effect for the population of compliers!  It’s $4!</a:t>
              </a:r>
            </a:p>
          </p:txBody>
        </p:sp>
        <p:sp>
          <p:nvSpPr>
            <p:cNvPr id="17" name="Freeform 16">
              <a:extLst>
                <a:ext uri="{FF2B5EF4-FFF2-40B4-BE49-F238E27FC236}">
                  <a16:creationId xmlns:a16="http://schemas.microsoft.com/office/drawing/2014/main" id="{E54CB133-7F82-8D15-F9A3-79C34E388B0D}"/>
                </a:ext>
              </a:extLst>
            </p:cNvPr>
            <p:cNvSpPr/>
            <p:nvPr/>
          </p:nvSpPr>
          <p:spPr>
            <a:xfrm>
              <a:off x="288538" y="1428750"/>
              <a:ext cx="768737" cy="3943350"/>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5D42B039-77D0-9CF8-4F2E-A886FE182BDF}"/>
              </a:ext>
            </a:extLst>
          </p:cNvPr>
          <p:cNvGrpSpPr/>
          <p:nvPr/>
        </p:nvGrpSpPr>
        <p:grpSpPr>
          <a:xfrm>
            <a:off x="440938" y="2400344"/>
            <a:ext cx="4004102" cy="2950031"/>
            <a:chOff x="440938" y="2400344"/>
            <a:chExt cx="4004102" cy="2950031"/>
          </a:xfrm>
        </p:grpSpPr>
        <p:sp>
          <p:nvSpPr>
            <p:cNvPr id="8" name="TextBox 7">
              <a:extLst>
                <a:ext uri="{FF2B5EF4-FFF2-40B4-BE49-F238E27FC236}">
                  <a16:creationId xmlns:a16="http://schemas.microsoft.com/office/drawing/2014/main" id="{5250FD2D-F56E-1052-8FD4-826B395EC6A5}"/>
                </a:ext>
              </a:extLst>
            </p:cNvPr>
            <p:cNvSpPr txBox="1"/>
            <p:nvPr/>
          </p:nvSpPr>
          <p:spPr>
            <a:xfrm>
              <a:off x="838200" y="2400344"/>
              <a:ext cx="3606840" cy="461665"/>
            </a:xfrm>
            <a:prstGeom prst="rect">
              <a:avLst/>
            </a:prstGeom>
            <a:noFill/>
          </p:spPr>
          <p:txBody>
            <a:bodyPr wrap="square" rtlCol="0">
              <a:spAutoFit/>
            </a:bodyPr>
            <a:lstStyle/>
            <a:p>
              <a:r>
                <a:rPr lang="en-US" sz="2400" dirty="0">
                  <a:solidFill>
                    <a:schemeClr val="accent1"/>
                  </a:solidFill>
                </a:rPr>
                <a:t>Um, I </a:t>
              </a:r>
              <a:r>
                <a:rPr lang="en-US" sz="2400" dirty="0" err="1">
                  <a:solidFill>
                    <a:schemeClr val="accent1"/>
                  </a:solidFill>
                </a:rPr>
                <a:t>dunno</a:t>
              </a:r>
              <a:r>
                <a:rPr lang="en-US" sz="2400" dirty="0">
                  <a:solidFill>
                    <a:schemeClr val="accent1"/>
                  </a:solidFill>
                </a:rPr>
                <a:t>.</a:t>
              </a:r>
            </a:p>
          </p:txBody>
        </p:sp>
        <p:sp>
          <p:nvSpPr>
            <p:cNvPr id="18" name="Freeform 17">
              <a:extLst>
                <a:ext uri="{FF2B5EF4-FFF2-40B4-BE49-F238E27FC236}">
                  <a16:creationId xmlns:a16="http://schemas.microsoft.com/office/drawing/2014/main" id="{58AEDFEA-ABA7-E4C3-3D5E-B8A23597CFA5}"/>
                </a:ext>
              </a:extLst>
            </p:cNvPr>
            <p:cNvSpPr/>
            <p:nvPr/>
          </p:nvSpPr>
          <p:spPr>
            <a:xfrm>
              <a:off x="440938" y="2728913"/>
              <a:ext cx="533809" cy="2621462"/>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0BFAF11-4E18-53FA-C751-E600011281AF}"/>
              </a:ext>
            </a:extLst>
          </p:cNvPr>
          <p:cNvGrpSpPr/>
          <p:nvPr/>
        </p:nvGrpSpPr>
        <p:grpSpPr>
          <a:xfrm>
            <a:off x="801648" y="3413772"/>
            <a:ext cx="3643392" cy="1974697"/>
            <a:chOff x="801648" y="3413772"/>
            <a:chExt cx="3643392" cy="1974697"/>
          </a:xfrm>
        </p:grpSpPr>
        <p:sp>
          <p:nvSpPr>
            <p:cNvPr id="10" name="TextBox 9">
              <a:extLst>
                <a:ext uri="{FF2B5EF4-FFF2-40B4-BE49-F238E27FC236}">
                  <a16:creationId xmlns:a16="http://schemas.microsoft.com/office/drawing/2014/main" id="{B5E4A4E4-157C-E4A2-0E13-4623006E8677}"/>
                </a:ext>
              </a:extLst>
            </p:cNvPr>
            <p:cNvSpPr txBox="1"/>
            <p:nvPr/>
          </p:nvSpPr>
          <p:spPr>
            <a:xfrm>
              <a:off x="838200" y="3413772"/>
              <a:ext cx="3606840" cy="461665"/>
            </a:xfrm>
            <a:prstGeom prst="rect">
              <a:avLst/>
            </a:prstGeom>
            <a:noFill/>
          </p:spPr>
          <p:txBody>
            <a:bodyPr wrap="square" rtlCol="0">
              <a:spAutoFit/>
            </a:bodyPr>
            <a:lstStyle/>
            <a:p>
              <a:r>
                <a:rPr lang="en-US" sz="2400" dirty="0">
                  <a:solidFill>
                    <a:schemeClr val="accent1"/>
                  </a:solidFill>
                </a:rPr>
                <a:t>Um, I </a:t>
              </a:r>
              <a:r>
                <a:rPr lang="en-US" sz="2400" dirty="0" err="1">
                  <a:solidFill>
                    <a:schemeClr val="accent1"/>
                  </a:solidFill>
                </a:rPr>
                <a:t>dunno</a:t>
              </a:r>
              <a:r>
                <a:rPr lang="en-US" sz="2400" dirty="0">
                  <a:solidFill>
                    <a:schemeClr val="accent1"/>
                  </a:solidFill>
                </a:rPr>
                <a:t>.</a:t>
              </a:r>
            </a:p>
          </p:txBody>
        </p:sp>
        <p:sp>
          <p:nvSpPr>
            <p:cNvPr id="19" name="Freeform 18">
              <a:extLst>
                <a:ext uri="{FF2B5EF4-FFF2-40B4-BE49-F238E27FC236}">
                  <a16:creationId xmlns:a16="http://schemas.microsoft.com/office/drawing/2014/main" id="{AF466581-518E-89E4-62C9-EF4EB80381C7}"/>
                </a:ext>
              </a:extLst>
            </p:cNvPr>
            <p:cNvSpPr/>
            <p:nvPr/>
          </p:nvSpPr>
          <p:spPr>
            <a:xfrm>
              <a:off x="801648" y="3875436"/>
              <a:ext cx="270292" cy="1513033"/>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203C391B-BD1B-8BA3-EA4F-B7BAF93BBC0F}"/>
              </a:ext>
            </a:extLst>
          </p:cNvPr>
          <p:cNvGrpSpPr/>
          <p:nvPr/>
        </p:nvGrpSpPr>
        <p:grpSpPr>
          <a:xfrm>
            <a:off x="882871" y="4211441"/>
            <a:ext cx="4134423" cy="1177150"/>
            <a:chOff x="882871" y="4211441"/>
            <a:chExt cx="4134423" cy="1177150"/>
          </a:xfrm>
        </p:grpSpPr>
        <p:sp>
          <p:nvSpPr>
            <p:cNvPr id="12" name="TextBox 11">
              <a:extLst>
                <a:ext uri="{FF2B5EF4-FFF2-40B4-BE49-F238E27FC236}">
                  <a16:creationId xmlns:a16="http://schemas.microsoft.com/office/drawing/2014/main" id="{76720C50-049E-620A-C13E-000DE9C966BE}"/>
                </a:ext>
              </a:extLst>
            </p:cNvPr>
            <p:cNvSpPr txBox="1"/>
            <p:nvPr/>
          </p:nvSpPr>
          <p:spPr>
            <a:xfrm>
              <a:off x="1410454" y="4211441"/>
              <a:ext cx="3606840" cy="461665"/>
            </a:xfrm>
            <a:prstGeom prst="rect">
              <a:avLst/>
            </a:prstGeom>
            <a:noFill/>
          </p:spPr>
          <p:txBody>
            <a:bodyPr wrap="square" rtlCol="0">
              <a:spAutoFit/>
            </a:bodyPr>
            <a:lstStyle/>
            <a:p>
              <a:r>
                <a:rPr lang="en-US" sz="2400" dirty="0">
                  <a:solidFill>
                    <a:schemeClr val="accent1"/>
                  </a:solidFill>
                </a:rPr>
                <a:t>Um, I </a:t>
              </a:r>
              <a:r>
                <a:rPr lang="en-US" sz="2400" dirty="0" err="1">
                  <a:solidFill>
                    <a:schemeClr val="accent1"/>
                  </a:solidFill>
                </a:rPr>
                <a:t>dunno</a:t>
              </a:r>
              <a:r>
                <a:rPr lang="en-US" sz="2400" dirty="0">
                  <a:solidFill>
                    <a:schemeClr val="accent1"/>
                  </a:solidFill>
                </a:rPr>
                <a:t>.</a:t>
              </a:r>
            </a:p>
          </p:txBody>
        </p:sp>
        <p:sp>
          <p:nvSpPr>
            <p:cNvPr id="20" name="Freeform 19">
              <a:extLst>
                <a:ext uri="{FF2B5EF4-FFF2-40B4-BE49-F238E27FC236}">
                  <a16:creationId xmlns:a16="http://schemas.microsoft.com/office/drawing/2014/main" id="{0CADB656-6314-0C8A-D57D-4D35FD7A3E0F}"/>
                </a:ext>
              </a:extLst>
            </p:cNvPr>
            <p:cNvSpPr/>
            <p:nvPr/>
          </p:nvSpPr>
          <p:spPr>
            <a:xfrm rot="822444">
              <a:off x="882871" y="4458643"/>
              <a:ext cx="377436" cy="929948"/>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B737F450-A1A8-9DA4-0119-CD0FE06BC280}"/>
              </a:ext>
            </a:extLst>
          </p:cNvPr>
          <p:cNvGrpSpPr/>
          <p:nvPr/>
        </p:nvGrpSpPr>
        <p:grpSpPr>
          <a:xfrm>
            <a:off x="1702240" y="5118001"/>
            <a:ext cx="6155885" cy="461665"/>
            <a:chOff x="1702240" y="5118001"/>
            <a:chExt cx="6155885" cy="461665"/>
          </a:xfrm>
        </p:grpSpPr>
        <p:sp>
          <p:nvSpPr>
            <p:cNvPr id="13" name="TextBox 12">
              <a:extLst>
                <a:ext uri="{FF2B5EF4-FFF2-40B4-BE49-F238E27FC236}">
                  <a16:creationId xmlns:a16="http://schemas.microsoft.com/office/drawing/2014/main" id="{12F25C86-9647-F2B0-CB9B-391C899E1328}"/>
                </a:ext>
              </a:extLst>
            </p:cNvPr>
            <p:cNvSpPr txBox="1"/>
            <p:nvPr/>
          </p:nvSpPr>
          <p:spPr>
            <a:xfrm>
              <a:off x="2176463" y="5118001"/>
              <a:ext cx="5681662" cy="461665"/>
            </a:xfrm>
            <a:prstGeom prst="rect">
              <a:avLst/>
            </a:prstGeom>
            <a:noFill/>
          </p:spPr>
          <p:txBody>
            <a:bodyPr wrap="square" rtlCol="0">
              <a:spAutoFit/>
            </a:bodyPr>
            <a:lstStyle/>
            <a:p>
              <a:r>
                <a:rPr lang="en-US" sz="2400" dirty="0">
                  <a:solidFill>
                    <a:schemeClr val="accent1"/>
                  </a:solidFill>
                </a:rPr>
                <a:t>You’re really raining on my parade here...</a:t>
              </a:r>
            </a:p>
          </p:txBody>
        </p:sp>
        <p:cxnSp>
          <p:nvCxnSpPr>
            <p:cNvPr id="22" name="Straight Connector 21">
              <a:extLst>
                <a:ext uri="{FF2B5EF4-FFF2-40B4-BE49-F238E27FC236}">
                  <a16:creationId xmlns:a16="http://schemas.microsoft.com/office/drawing/2014/main" id="{ABC48345-FD28-7D96-084F-BFB60F6BC0CB}"/>
                </a:ext>
              </a:extLst>
            </p:cNvPr>
            <p:cNvCxnSpPr>
              <a:cxnSpLocks/>
              <a:stCxn id="13" idx="1"/>
            </p:cNvCxnSpPr>
            <p:nvPr/>
          </p:nvCxnSpPr>
          <p:spPr>
            <a:xfrm flipH="1">
              <a:off x="1702240" y="5348834"/>
              <a:ext cx="474223" cy="7123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40A3D5EF-C542-4462-3028-311C25060964}"/>
              </a:ext>
            </a:extLst>
          </p:cNvPr>
          <p:cNvGrpSpPr/>
          <p:nvPr/>
        </p:nvGrpSpPr>
        <p:grpSpPr>
          <a:xfrm>
            <a:off x="4195009" y="2043306"/>
            <a:ext cx="7556769" cy="3543107"/>
            <a:chOff x="4195009" y="2043306"/>
            <a:chExt cx="7556769" cy="3543107"/>
          </a:xfrm>
        </p:grpSpPr>
        <p:sp>
          <p:nvSpPr>
            <p:cNvPr id="7" name="TextBox 6">
              <a:extLst>
                <a:ext uri="{FF2B5EF4-FFF2-40B4-BE49-F238E27FC236}">
                  <a16:creationId xmlns:a16="http://schemas.microsoft.com/office/drawing/2014/main" id="{965D1855-267E-9A2E-7000-B16C682E8AFD}"/>
                </a:ext>
              </a:extLst>
            </p:cNvPr>
            <p:cNvSpPr txBox="1"/>
            <p:nvPr/>
          </p:nvSpPr>
          <p:spPr>
            <a:xfrm>
              <a:off x="4195009" y="2043306"/>
              <a:ext cx="6865897" cy="461665"/>
            </a:xfrm>
            <a:prstGeom prst="rect">
              <a:avLst/>
            </a:prstGeom>
            <a:noFill/>
          </p:spPr>
          <p:txBody>
            <a:bodyPr wrap="square" rtlCol="0">
              <a:spAutoFit/>
            </a:bodyPr>
            <a:lstStyle/>
            <a:p>
              <a:pPr algn="r"/>
              <a:r>
                <a:rPr lang="en-US" sz="2400" dirty="0">
                  <a:solidFill>
                    <a:schemeClr val="accent2"/>
                  </a:solidFill>
                </a:rPr>
                <a:t>Neat!  Is that a big population?</a:t>
              </a:r>
            </a:p>
          </p:txBody>
        </p:sp>
        <p:sp>
          <p:nvSpPr>
            <p:cNvPr id="29" name="Freeform 28">
              <a:extLst>
                <a:ext uri="{FF2B5EF4-FFF2-40B4-BE49-F238E27FC236}">
                  <a16:creationId xmlns:a16="http://schemas.microsoft.com/office/drawing/2014/main" id="{F0A1C036-104C-C8F2-AFBB-915895D926C6}"/>
                </a:ext>
              </a:extLst>
            </p:cNvPr>
            <p:cNvSpPr/>
            <p:nvPr/>
          </p:nvSpPr>
          <p:spPr>
            <a:xfrm>
              <a:off x="10844213" y="2243138"/>
              <a:ext cx="907565" cy="3343275"/>
            </a:xfrm>
            <a:custGeom>
              <a:avLst/>
              <a:gdLst>
                <a:gd name="connsiteX0" fmla="*/ 142875 w 907565"/>
                <a:gd name="connsiteY0" fmla="*/ 0 h 3343275"/>
                <a:gd name="connsiteX1" fmla="*/ 828675 w 907565"/>
                <a:gd name="connsiteY1" fmla="*/ 1042987 h 3343275"/>
                <a:gd name="connsiteX2" fmla="*/ 800100 w 907565"/>
                <a:gd name="connsiteY2" fmla="*/ 2943225 h 3343275"/>
                <a:gd name="connsiteX3" fmla="*/ 0 w 907565"/>
                <a:gd name="connsiteY3" fmla="*/ 3343275 h 3343275"/>
              </a:gdLst>
              <a:ahLst/>
              <a:cxnLst>
                <a:cxn ang="0">
                  <a:pos x="connsiteX0" y="connsiteY0"/>
                </a:cxn>
                <a:cxn ang="0">
                  <a:pos x="connsiteX1" y="connsiteY1"/>
                </a:cxn>
                <a:cxn ang="0">
                  <a:pos x="connsiteX2" y="connsiteY2"/>
                </a:cxn>
                <a:cxn ang="0">
                  <a:pos x="connsiteX3" y="connsiteY3"/>
                </a:cxn>
              </a:cxnLst>
              <a:rect l="l" t="t" r="r" b="b"/>
              <a:pathLst>
                <a:path w="907565" h="3343275">
                  <a:moveTo>
                    <a:pt x="142875" y="0"/>
                  </a:moveTo>
                  <a:cubicBezTo>
                    <a:pt x="431006" y="276225"/>
                    <a:pt x="719138" y="552450"/>
                    <a:pt x="828675" y="1042987"/>
                  </a:cubicBezTo>
                  <a:cubicBezTo>
                    <a:pt x="938212" y="1533524"/>
                    <a:pt x="938212" y="2559844"/>
                    <a:pt x="800100" y="2943225"/>
                  </a:cubicBezTo>
                  <a:cubicBezTo>
                    <a:pt x="661988" y="3326606"/>
                    <a:pt x="330994" y="3334940"/>
                    <a:pt x="0" y="334327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C1B023D7-AA66-CB9E-B3AE-CF2A97B556F8}"/>
              </a:ext>
            </a:extLst>
          </p:cNvPr>
          <p:cNvGrpSpPr/>
          <p:nvPr/>
        </p:nvGrpSpPr>
        <p:grpSpPr>
          <a:xfrm>
            <a:off x="1179473" y="2935737"/>
            <a:ext cx="10314184" cy="2593526"/>
            <a:chOff x="1179473" y="2935737"/>
            <a:chExt cx="10314184" cy="2593526"/>
          </a:xfrm>
        </p:grpSpPr>
        <p:sp>
          <p:nvSpPr>
            <p:cNvPr id="9" name="TextBox 8">
              <a:extLst>
                <a:ext uri="{FF2B5EF4-FFF2-40B4-BE49-F238E27FC236}">
                  <a16:creationId xmlns:a16="http://schemas.microsoft.com/office/drawing/2014/main" id="{204B4E8A-B9D9-A1B0-AF4C-D1E27BB85730}"/>
                </a:ext>
              </a:extLst>
            </p:cNvPr>
            <p:cNvSpPr txBox="1"/>
            <p:nvPr/>
          </p:nvSpPr>
          <p:spPr>
            <a:xfrm>
              <a:off x="1179473" y="2935737"/>
              <a:ext cx="9929812" cy="461665"/>
            </a:xfrm>
            <a:prstGeom prst="rect">
              <a:avLst/>
            </a:prstGeom>
            <a:noFill/>
          </p:spPr>
          <p:txBody>
            <a:bodyPr wrap="square" rtlCol="0">
              <a:spAutoFit/>
            </a:bodyPr>
            <a:lstStyle/>
            <a:p>
              <a:pPr algn="r"/>
              <a:r>
                <a:rPr lang="en-US" sz="2400" dirty="0">
                  <a:solidFill>
                    <a:schemeClr val="accent2"/>
                  </a:solidFill>
                </a:rPr>
                <a:t>Okay, is $4 big or small compared to average earnings in this population?</a:t>
              </a:r>
            </a:p>
          </p:txBody>
        </p:sp>
        <p:sp>
          <p:nvSpPr>
            <p:cNvPr id="30" name="Freeform 29">
              <a:extLst>
                <a:ext uri="{FF2B5EF4-FFF2-40B4-BE49-F238E27FC236}">
                  <a16:creationId xmlns:a16="http://schemas.microsoft.com/office/drawing/2014/main" id="{91E14981-5BBC-9592-E405-85F1AB2140FC}"/>
                </a:ext>
              </a:extLst>
            </p:cNvPr>
            <p:cNvSpPr/>
            <p:nvPr/>
          </p:nvSpPr>
          <p:spPr>
            <a:xfrm>
              <a:off x="10815638" y="3214688"/>
              <a:ext cx="678019" cy="2314575"/>
            </a:xfrm>
            <a:custGeom>
              <a:avLst/>
              <a:gdLst>
                <a:gd name="connsiteX0" fmla="*/ 200025 w 678019"/>
                <a:gd name="connsiteY0" fmla="*/ 0 h 2314575"/>
                <a:gd name="connsiteX1" fmla="*/ 671512 w 678019"/>
                <a:gd name="connsiteY1" fmla="*/ 857250 h 2314575"/>
                <a:gd name="connsiteX2" fmla="*/ 442912 w 678019"/>
                <a:gd name="connsiteY2" fmla="*/ 2000250 h 2314575"/>
                <a:gd name="connsiteX3" fmla="*/ 0 w 678019"/>
                <a:gd name="connsiteY3" fmla="*/ 2314575 h 2314575"/>
              </a:gdLst>
              <a:ahLst/>
              <a:cxnLst>
                <a:cxn ang="0">
                  <a:pos x="connsiteX0" y="connsiteY0"/>
                </a:cxn>
                <a:cxn ang="0">
                  <a:pos x="connsiteX1" y="connsiteY1"/>
                </a:cxn>
                <a:cxn ang="0">
                  <a:pos x="connsiteX2" y="connsiteY2"/>
                </a:cxn>
                <a:cxn ang="0">
                  <a:pos x="connsiteX3" y="connsiteY3"/>
                </a:cxn>
              </a:cxnLst>
              <a:rect l="l" t="t" r="r" b="b"/>
              <a:pathLst>
                <a:path w="678019" h="2314575">
                  <a:moveTo>
                    <a:pt x="200025" y="0"/>
                  </a:moveTo>
                  <a:cubicBezTo>
                    <a:pt x="415528" y="261937"/>
                    <a:pt x="631031" y="523875"/>
                    <a:pt x="671512" y="857250"/>
                  </a:cubicBezTo>
                  <a:cubicBezTo>
                    <a:pt x="711993" y="1190625"/>
                    <a:pt x="554831" y="1757363"/>
                    <a:pt x="442912" y="2000250"/>
                  </a:cubicBezTo>
                  <a:cubicBezTo>
                    <a:pt x="330993" y="2243137"/>
                    <a:pt x="165496" y="2278856"/>
                    <a:pt x="0" y="231457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F6A79B92-5B99-486D-96A6-936FB4C9CE3E}"/>
              </a:ext>
            </a:extLst>
          </p:cNvPr>
          <p:cNvGrpSpPr/>
          <p:nvPr/>
        </p:nvGrpSpPr>
        <p:grpSpPr>
          <a:xfrm>
            <a:off x="1179473" y="3848933"/>
            <a:ext cx="10107771" cy="1616238"/>
            <a:chOff x="1179473" y="3848933"/>
            <a:chExt cx="10107771" cy="1616238"/>
          </a:xfrm>
        </p:grpSpPr>
        <p:sp>
          <p:nvSpPr>
            <p:cNvPr id="11" name="TextBox 10">
              <a:extLst>
                <a:ext uri="{FF2B5EF4-FFF2-40B4-BE49-F238E27FC236}">
                  <a16:creationId xmlns:a16="http://schemas.microsoft.com/office/drawing/2014/main" id="{E2427F56-86AD-CDDF-2CC2-41B2FB925C35}"/>
                </a:ext>
              </a:extLst>
            </p:cNvPr>
            <p:cNvSpPr txBox="1"/>
            <p:nvPr/>
          </p:nvSpPr>
          <p:spPr>
            <a:xfrm>
              <a:off x="1179473" y="3848933"/>
              <a:ext cx="9929812" cy="461665"/>
            </a:xfrm>
            <a:prstGeom prst="rect">
              <a:avLst/>
            </a:prstGeom>
            <a:noFill/>
          </p:spPr>
          <p:txBody>
            <a:bodyPr wrap="square" rtlCol="0">
              <a:spAutoFit/>
            </a:bodyPr>
            <a:lstStyle/>
            <a:p>
              <a:pPr algn="r"/>
              <a:r>
                <a:rPr lang="en-US" sz="2400" dirty="0">
                  <a:solidFill>
                    <a:schemeClr val="accent2"/>
                  </a:solidFill>
                </a:rPr>
                <a:t>Okay, is that population at all representative of the larger population?</a:t>
              </a:r>
            </a:p>
          </p:txBody>
        </p:sp>
        <p:sp>
          <p:nvSpPr>
            <p:cNvPr id="31" name="Freeform 30">
              <a:extLst>
                <a:ext uri="{FF2B5EF4-FFF2-40B4-BE49-F238E27FC236}">
                  <a16:creationId xmlns:a16="http://schemas.microsoft.com/office/drawing/2014/main" id="{D244DC8A-DABA-F57D-726B-06968B237739}"/>
                </a:ext>
              </a:extLst>
            </p:cNvPr>
            <p:cNvSpPr/>
            <p:nvPr/>
          </p:nvSpPr>
          <p:spPr>
            <a:xfrm>
              <a:off x="10801350" y="4157663"/>
              <a:ext cx="485894" cy="1307508"/>
            </a:xfrm>
            <a:custGeom>
              <a:avLst/>
              <a:gdLst>
                <a:gd name="connsiteX0" fmla="*/ 242888 w 485894"/>
                <a:gd name="connsiteY0" fmla="*/ 0 h 1307508"/>
                <a:gd name="connsiteX1" fmla="*/ 485775 w 485894"/>
                <a:gd name="connsiteY1" fmla="*/ 471487 h 1307508"/>
                <a:gd name="connsiteX2" fmla="*/ 271463 w 485894"/>
                <a:gd name="connsiteY2" fmla="*/ 1214437 h 1307508"/>
                <a:gd name="connsiteX3" fmla="*/ 0 w 485894"/>
                <a:gd name="connsiteY3" fmla="*/ 1271587 h 1307508"/>
              </a:gdLst>
              <a:ahLst/>
              <a:cxnLst>
                <a:cxn ang="0">
                  <a:pos x="connsiteX0" y="connsiteY0"/>
                </a:cxn>
                <a:cxn ang="0">
                  <a:pos x="connsiteX1" y="connsiteY1"/>
                </a:cxn>
                <a:cxn ang="0">
                  <a:pos x="connsiteX2" y="connsiteY2"/>
                </a:cxn>
                <a:cxn ang="0">
                  <a:pos x="connsiteX3" y="connsiteY3"/>
                </a:cxn>
              </a:cxnLst>
              <a:rect l="l" t="t" r="r" b="b"/>
              <a:pathLst>
                <a:path w="485894" h="1307508">
                  <a:moveTo>
                    <a:pt x="242888" y="0"/>
                  </a:moveTo>
                  <a:cubicBezTo>
                    <a:pt x="361950" y="134540"/>
                    <a:pt x="481013" y="269081"/>
                    <a:pt x="485775" y="471487"/>
                  </a:cubicBezTo>
                  <a:cubicBezTo>
                    <a:pt x="490537" y="673893"/>
                    <a:pt x="352425" y="1081087"/>
                    <a:pt x="271463" y="1214437"/>
                  </a:cubicBezTo>
                  <a:cubicBezTo>
                    <a:pt x="190501" y="1347787"/>
                    <a:pt x="95250" y="1309687"/>
                    <a:pt x="0" y="1271587"/>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79F92EC-46A4-A021-B49F-C07C2AB40935}"/>
              </a:ext>
            </a:extLst>
          </p:cNvPr>
          <p:cNvGrpSpPr/>
          <p:nvPr/>
        </p:nvGrpSpPr>
        <p:grpSpPr>
          <a:xfrm>
            <a:off x="1195388" y="4563008"/>
            <a:ext cx="9929812" cy="666217"/>
            <a:chOff x="1195388" y="4563008"/>
            <a:chExt cx="9929812" cy="666217"/>
          </a:xfrm>
        </p:grpSpPr>
        <p:sp>
          <p:nvSpPr>
            <p:cNvPr id="3" name="TextBox 2">
              <a:extLst>
                <a:ext uri="{FF2B5EF4-FFF2-40B4-BE49-F238E27FC236}">
                  <a16:creationId xmlns:a16="http://schemas.microsoft.com/office/drawing/2014/main" id="{56E7745F-AC9B-C525-18C1-D3856D3FE029}"/>
                </a:ext>
              </a:extLst>
            </p:cNvPr>
            <p:cNvSpPr txBox="1"/>
            <p:nvPr/>
          </p:nvSpPr>
          <p:spPr>
            <a:xfrm>
              <a:off x="1195388" y="4563008"/>
              <a:ext cx="9929812" cy="461665"/>
            </a:xfrm>
            <a:prstGeom prst="rect">
              <a:avLst/>
            </a:prstGeom>
            <a:noFill/>
          </p:spPr>
          <p:txBody>
            <a:bodyPr wrap="square" rtlCol="0">
              <a:spAutoFit/>
            </a:bodyPr>
            <a:lstStyle/>
            <a:p>
              <a:pPr algn="r"/>
              <a:r>
                <a:rPr lang="en-US" sz="2400" dirty="0">
                  <a:solidFill>
                    <a:schemeClr val="accent2"/>
                  </a:solidFill>
                </a:rPr>
                <a:t>Do you know </a:t>
              </a:r>
              <a:r>
                <a:rPr lang="en-US" sz="2400" i="1" dirty="0">
                  <a:solidFill>
                    <a:schemeClr val="accent2"/>
                  </a:solidFill>
                </a:rPr>
                <a:t>anything</a:t>
              </a:r>
              <a:r>
                <a:rPr lang="en-US" sz="2400" dirty="0">
                  <a:solidFill>
                    <a:schemeClr val="accent2"/>
                  </a:solidFill>
                </a:rPr>
                <a:t>?</a:t>
              </a:r>
            </a:p>
          </p:txBody>
        </p:sp>
        <p:cxnSp>
          <p:nvCxnSpPr>
            <p:cNvPr id="33" name="Straight Connector 32">
              <a:extLst>
                <a:ext uri="{FF2B5EF4-FFF2-40B4-BE49-F238E27FC236}">
                  <a16:creationId xmlns:a16="http://schemas.microsoft.com/office/drawing/2014/main" id="{DC8B58AD-3676-5939-7984-3723C8659829}"/>
                </a:ext>
              </a:extLst>
            </p:cNvPr>
            <p:cNvCxnSpPr>
              <a:cxnSpLocks/>
            </p:cNvCxnSpPr>
            <p:nvPr/>
          </p:nvCxnSpPr>
          <p:spPr>
            <a:xfrm>
              <a:off x="10156903" y="5024673"/>
              <a:ext cx="254080" cy="20455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21" name="Group 20">
            <a:extLst>
              <a:ext uri="{FF2B5EF4-FFF2-40B4-BE49-F238E27FC236}">
                <a16:creationId xmlns:a16="http://schemas.microsoft.com/office/drawing/2014/main" id="{CE5A5CA3-B459-2A47-A1F8-7ADB9D8AFC68}"/>
              </a:ext>
            </a:extLst>
          </p:cNvPr>
          <p:cNvGrpSpPr/>
          <p:nvPr/>
        </p:nvGrpSpPr>
        <p:grpSpPr>
          <a:xfrm>
            <a:off x="778064" y="2331845"/>
            <a:ext cx="5989648" cy="584775"/>
            <a:chOff x="778064" y="2331845"/>
            <a:chExt cx="5989648" cy="584775"/>
          </a:xfrm>
        </p:grpSpPr>
        <p:cxnSp>
          <p:nvCxnSpPr>
            <p:cNvPr id="15" name="Straight Connector 14">
              <a:extLst>
                <a:ext uri="{FF2B5EF4-FFF2-40B4-BE49-F238E27FC236}">
                  <a16:creationId xmlns:a16="http://schemas.microsoft.com/office/drawing/2014/main" id="{E68C38E6-8165-CD8E-9682-8C4BBEC6FEA0}"/>
                </a:ext>
              </a:extLst>
            </p:cNvPr>
            <p:cNvCxnSpPr/>
            <p:nvPr/>
          </p:nvCxnSpPr>
          <p:spPr>
            <a:xfrm flipH="1" flipV="1">
              <a:off x="778064" y="2504971"/>
              <a:ext cx="1950849" cy="2239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0E80AB5-0621-6690-6C8E-17A5A998143F}"/>
                </a:ext>
              </a:extLst>
            </p:cNvPr>
            <p:cNvSpPr txBox="1"/>
            <p:nvPr/>
          </p:nvSpPr>
          <p:spPr>
            <a:xfrm>
              <a:off x="2695774" y="2331845"/>
              <a:ext cx="4071938" cy="584775"/>
            </a:xfrm>
            <a:prstGeom prst="rect">
              <a:avLst/>
            </a:prstGeom>
            <a:noFill/>
          </p:spPr>
          <p:txBody>
            <a:bodyPr wrap="square" rtlCol="0">
              <a:spAutoFit/>
            </a:bodyPr>
            <a:lstStyle/>
            <a:p>
              <a:r>
                <a:rPr lang="en-US" sz="3200" b="1" dirty="0">
                  <a:solidFill>
                    <a:schemeClr val="accent1"/>
                  </a:solidFill>
                </a:rPr>
                <a:t>40 people out of 100</a:t>
              </a:r>
            </a:p>
          </p:txBody>
        </p:sp>
      </p:grpSp>
      <p:sp>
        <p:nvSpPr>
          <p:cNvPr id="23" name="Rectangle 22">
            <a:extLst>
              <a:ext uri="{FF2B5EF4-FFF2-40B4-BE49-F238E27FC236}">
                <a16:creationId xmlns:a16="http://schemas.microsoft.com/office/drawing/2014/main" id="{C4E97050-7FCD-75A4-FF93-98B9254231F3}"/>
              </a:ext>
            </a:extLst>
          </p:cNvPr>
          <p:cNvSpPr/>
          <p:nvPr/>
        </p:nvSpPr>
        <p:spPr>
          <a:xfrm>
            <a:off x="0" y="3394529"/>
            <a:ext cx="12113012" cy="1563874"/>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DF983DD-A8B5-82E7-DA6B-BB000E07745F}"/>
              </a:ext>
            </a:extLst>
          </p:cNvPr>
          <p:cNvSpPr/>
          <p:nvPr/>
        </p:nvSpPr>
        <p:spPr>
          <a:xfrm>
            <a:off x="1939351" y="5037426"/>
            <a:ext cx="7547549" cy="2101338"/>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975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DFEA-D640-4CC9-98D4-8041A4ECEAA5}"/>
              </a:ext>
            </a:extLst>
          </p:cNvPr>
          <p:cNvSpPr>
            <a:spLocks noGrp="1"/>
          </p:cNvSpPr>
          <p:nvPr>
            <p:ph type="title"/>
          </p:nvPr>
        </p:nvSpPr>
        <p:spPr>
          <a:xfrm>
            <a:off x="452437" y="285042"/>
            <a:ext cx="10515600" cy="1325563"/>
          </a:xfrm>
        </p:spPr>
        <p:txBody>
          <a:bodyPr/>
          <a:lstStyle/>
          <a:p>
            <a:r>
              <a:rPr lang="en-US" dirty="0"/>
              <a:t>Q2: Average earnings for compliers?</a:t>
            </a:r>
            <a:br>
              <a:rPr lang="en-US" dirty="0"/>
            </a:br>
            <a:r>
              <a:rPr lang="en-US" sz="2800" dirty="0"/>
              <a:t>Reprise of our example with 100 people; no </a:t>
            </a:r>
            <a:r>
              <a:rPr lang="en-US" sz="2800" dirty="0" err="1"/>
              <a:t>defiers</a:t>
            </a:r>
            <a:endParaRPr lang="en-US" dirty="0"/>
          </a:p>
        </p:txBody>
      </p:sp>
      <p:grpSp>
        <p:nvGrpSpPr>
          <p:cNvPr id="10" name="Group 9">
            <a:extLst>
              <a:ext uri="{FF2B5EF4-FFF2-40B4-BE49-F238E27FC236}">
                <a16:creationId xmlns:a16="http://schemas.microsoft.com/office/drawing/2014/main" id="{827C66D6-ED7A-E1F5-452E-DF3D16685DA7}"/>
              </a:ext>
            </a:extLst>
          </p:cNvPr>
          <p:cNvGrpSpPr/>
          <p:nvPr/>
        </p:nvGrpSpPr>
        <p:grpSpPr>
          <a:xfrm>
            <a:off x="1047750" y="1911350"/>
            <a:ext cx="4352925" cy="4352925"/>
            <a:chOff x="847725" y="1468437"/>
            <a:chExt cx="5095875" cy="5095875"/>
          </a:xfrm>
        </p:grpSpPr>
        <p:sp>
          <p:nvSpPr>
            <p:cNvPr id="4" name="Rectangle 3">
              <a:extLst>
                <a:ext uri="{FF2B5EF4-FFF2-40B4-BE49-F238E27FC236}">
                  <a16:creationId xmlns:a16="http://schemas.microsoft.com/office/drawing/2014/main" id="{C1C05A97-0205-146E-3C98-AB57099701AD}"/>
                </a:ext>
              </a:extLst>
            </p:cNvPr>
            <p:cNvSpPr/>
            <p:nvPr/>
          </p:nvSpPr>
          <p:spPr>
            <a:xfrm>
              <a:off x="847725" y="1468437"/>
              <a:ext cx="5095875" cy="509587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D02D748-1B9B-CEF1-7EA1-344B079CF07F}"/>
                </a:ext>
              </a:extLst>
            </p:cNvPr>
            <p:cNvCxnSpPr>
              <a:stCxn id="4" idx="0"/>
            </p:cNvCxnSpPr>
            <p:nvPr/>
          </p:nvCxnSpPr>
          <p:spPr>
            <a:xfrm>
              <a:off x="3395663" y="1468437"/>
              <a:ext cx="4762" cy="5024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86645DD-0254-94FD-6BD4-7B0EDD679909}"/>
                </a:ext>
              </a:extLst>
            </p:cNvPr>
            <p:cNvCxnSpPr>
              <a:cxnSpLocks/>
              <a:endCxn id="4" idx="3"/>
            </p:cNvCxnSpPr>
            <p:nvPr/>
          </p:nvCxnSpPr>
          <p:spPr>
            <a:xfrm>
              <a:off x="847725" y="3980656"/>
              <a:ext cx="5095875" cy="35719"/>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1" name="Content Placeholder 4">
            <a:extLst>
              <a:ext uri="{FF2B5EF4-FFF2-40B4-BE49-F238E27FC236}">
                <a16:creationId xmlns:a16="http://schemas.microsoft.com/office/drawing/2014/main" id="{E0412065-DB48-1898-E84B-249295286DFC}"/>
              </a:ext>
            </a:extLst>
          </p:cNvPr>
          <p:cNvPicPr>
            <a:picLocks noChangeAspect="1"/>
          </p:cNvPicPr>
          <p:nvPr/>
        </p:nvPicPr>
        <p:blipFill rotWithShape="1">
          <a:blip r:embed="rId2"/>
          <a:srcRect l="4952" t="6679" r="10267" b="6847"/>
          <a:stretch/>
        </p:blipFill>
        <p:spPr>
          <a:xfrm>
            <a:off x="1826741" y="6348761"/>
            <a:ext cx="709299" cy="509239"/>
          </a:xfrm>
          <a:prstGeom prst="rect">
            <a:avLst/>
          </a:prstGeom>
          <a:effectLst>
            <a:outerShdw blurRad="50800" dist="38100" dir="8100000" algn="tr" rotWithShape="0">
              <a:prstClr val="black">
                <a:alpha val="40000"/>
              </a:prstClr>
            </a:outerShdw>
          </a:effectLst>
        </p:spPr>
      </p:pic>
      <p:pic>
        <p:nvPicPr>
          <p:cNvPr id="12" name="Picture 11" descr="Page 12 | Mortarboard Cap Images - Free Download on Freepik">
            <a:extLst>
              <a:ext uri="{FF2B5EF4-FFF2-40B4-BE49-F238E27FC236}">
                <a16:creationId xmlns:a16="http://schemas.microsoft.com/office/drawing/2014/main" id="{813C3030-A47A-ACE1-FF6A-E530B0C7C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178567" y="2600391"/>
            <a:ext cx="766962" cy="767872"/>
          </a:xfrm>
          <a:prstGeom prst="rect">
            <a:avLst/>
          </a:prstGeom>
          <a:noFill/>
          <a:extLst>
            <a:ext uri="{909E8E84-426E-40DD-AFC4-6F175D3DCCD1}">
              <a14:hiddenFill xmlns:a14="http://schemas.microsoft.com/office/drawing/2010/main">
                <a:solidFill>
                  <a:srgbClr val="FFFFFF"/>
                </a:solidFill>
              </a14:hiddenFill>
            </a:ext>
          </a:extLst>
        </p:spPr>
      </p:pic>
      <p:sp>
        <p:nvSpPr>
          <p:cNvPr id="13" name="&quot;No&quot; Symbol 12">
            <a:extLst>
              <a:ext uri="{FF2B5EF4-FFF2-40B4-BE49-F238E27FC236}">
                <a16:creationId xmlns:a16="http://schemas.microsoft.com/office/drawing/2014/main" id="{05E5D17C-741F-3080-91DF-7FCC20DA9CBD}"/>
              </a:ext>
            </a:extLst>
          </p:cNvPr>
          <p:cNvSpPr/>
          <p:nvPr/>
        </p:nvSpPr>
        <p:spPr>
          <a:xfrm>
            <a:off x="3838938" y="6272450"/>
            <a:ext cx="702956" cy="66186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quot;No&quot; Symbol 13">
            <a:extLst>
              <a:ext uri="{FF2B5EF4-FFF2-40B4-BE49-F238E27FC236}">
                <a16:creationId xmlns:a16="http://schemas.microsoft.com/office/drawing/2014/main" id="{30328D86-7ED3-185E-993E-E32F91EFB9CD}"/>
              </a:ext>
            </a:extLst>
          </p:cNvPr>
          <p:cNvSpPr/>
          <p:nvPr/>
        </p:nvSpPr>
        <p:spPr>
          <a:xfrm>
            <a:off x="142224" y="4838938"/>
            <a:ext cx="702956" cy="661860"/>
          </a:xfrm>
          <a:prstGeom prst="noSmoking">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082260F8-CC2A-2D09-9B75-397F7E818A08}"/>
              </a:ext>
            </a:extLst>
          </p:cNvPr>
          <p:cNvSpPr txBox="1"/>
          <p:nvPr/>
        </p:nvSpPr>
        <p:spPr>
          <a:xfrm>
            <a:off x="1297359" y="2298542"/>
            <a:ext cx="1914320" cy="707886"/>
          </a:xfrm>
          <a:prstGeom prst="rect">
            <a:avLst/>
          </a:prstGeom>
          <a:noFill/>
        </p:spPr>
        <p:txBody>
          <a:bodyPr wrap="square" rtlCol="0">
            <a:spAutoFit/>
          </a:bodyPr>
          <a:lstStyle/>
          <a:p>
            <a:pPr algn="ctr"/>
            <a:r>
              <a:rPr lang="en-US" sz="2000" dirty="0">
                <a:solidFill>
                  <a:schemeClr val="accent1"/>
                </a:solidFill>
              </a:rPr>
              <a:t>35 people with avg $6.28 </a:t>
            </a:r>
          </a:p>
        </p:txBody>
      </p:sp>
      <p:sp>
        <p:nvSpPr>
          <p:cNvPr id="18" name="TextBox 17">
            <a:extLst>
              <a:ext uri="{FF2B5EF4-FFF2-40B4-BE49-F238E27FC236}">
                <a16:creationId xmlns:a16="http://schemas.microsoft.com/office/drawing/2014/main" id="{F491B898-C45B-8C99-309C-2BBC72FB6E34}"/>
              </a:ext>
            </a:extLst>
          </p:cNvPr>
          <p:cNvSpPr txBox="1"/>
          <p:nvPr/>
        </p:nvSpPr>
        <p:spPr>
          <a:xfrm>
            <a:off x="3461288" y="2257884"/>
            <a:ext cx="1520144" cy="707886"/>
          </a:xfrm>
          <a:prstGeom prst="rect">
            <a:avLst/>
          </a:prstGeom>
          <a:noFill/>
        </p:spPr>
        <p:txBody>
          <a:bodyPr wrap="square" rtlCol="0">
            <a:spAutoFit/>
          </a:bodyPr>
          <a:lstStyle/>
          <a:p>
            <a:pPr algn="ctr"/>
            <a:r>
              <a:rPr lang="en-US" sz="2000" dirty="0">
                <a:solidFill>
                  <a:schemeClr val="accent1"/>
                </a:solidFill>
              </a:rPr>
              <a:t>15 people with avg $8</a:t>
            </a:r>
          </a:p>
        </p:txBody>
      </p:sp>
      <p:sp>
        <p:nvSpPr>
          <p:cNvPr id="19" name="TextBox 18">
            <a:extLst>
              <a:ext uri="{FF2B5EF4-FFF2-40B4-BE49-F238E27FC236}">
                <a16:creationId xmlns:a16="http://schemas.microsoft.com/office/drawing/2014/main" id="{104A3755-DBC0-45B2-BDC0-59516E0775D6}"/>
              </a:ext>
            </a:extLst>
          </p:cNvPr>
          <p:cNvSpPr txBox="1"/>
          <p:nvPr/>
        </p:nvSpPr>
        <p:spPr>
          <a:xfrm>
            <a:off x="3450337" y="4620620"/>
            <a:ext cx="1797017" cy="707886"/>
          </a:xfrm>
          <a:prstGeom prst="rect">
            <a:avLst/>
          </a:prstGeom>
          <a:noFill/>
        </p:spPr>
        <p:txBody>
          <a:bodyPr wrap="square" rtlCol="0">
            <a:spAutoFit/>
          </a:bodyPr>
          <a:lstStyle/>
          <a:p>
            <a:pPr algn="ctr"/>
            <a:r>
              <a:rPr lang="en-US" sz="2000" dirty="0">
                <a:solidFill>
                  <a:schemeClr val="accent1"/>
                </a:solidFill>
              </a:rPr>
              <a:t>35 people with avg $1.42</a:t>
            </a:r>
          </a:p>
        </p:txBody>
      </p:sp>
      <p:sp>
        <p:nvSpPr>
          <p:cNvPr id="21" name="TextBox 20">
            <a:extLst>
              <a:ext uri="{FF2B5EF4-FFF2-40B4-BE49-F238E27FC236}">
                <a16:creationId xmlns:a16="http://schemas.microsoft.com/office/drawing/2014/main" id="{38AF515A-4F46-27A7-407A-D8C435AF9075}"/>
              </a:ext>
            </a:extLst>
          </p:cNvPr>
          <p:cNvSpPr txBox="1"/>
          <p:nvPr/>
        </p:nvSpPr>
        <p:spPr>
          <a:xfrm>
            <a:off x="1504166" y="4438716"/>
            <a:ext cx="1520144" cy="707886"/>
          </a:xfrm>
          <a:prstGeom prst="rect">
            <a:avLst/>
          </a:prstGeom>
          <a:noFill/>
        </p:spPr>
        <p:txBody>
          <a:bodyPr wrap="square" rtlCol="0">
            <a:spAutoFit/>
          </a:bodyPr>
          <a:lstStyle/>
          <a:p>
            <a:r>
              <a:rPr lang="en-US" sz="2000" dirty="0">
                <a:solidFill>
                  <a:schemeClr val="accent1"/>
                </a:solidFill>
              </a:rPr>
              <a:t>15 people with avg $2</a:t>
            </a:r>
          </a:p>
        </p:txBody>
      </p:sp>
      <p:sp>
        <p:nvSpPr>
          <p:cNvPr id="3" name="TextBox 2">
            <a:extLst>
              <a:ext uri="{FF2B5EF4-FFF2-40B4-BE49-F238E27FC236}">
                <a16:creationId xmlns:a16="http://schemas.microsoft.com/office/drawing/2014/main" id="{32FA6CCA-CF64-9E25-6576-01BFF57BD3E8}"/>
              </a:ext>
            </a:extLst>
          </p:cNvPr>
          <p:cNvSpPr txBox="1"/>
          <p:nvPr/>
        </p:nvSpPr>
        <p:spPr>
          <a:xfrm>
            <a:off x="3466743" y="3312304"/>
            <a:ext cx="1764207" cy="400110"/>
          </a:xfrm>
          <a:prstGeom prst="rect">
            <a:avLst/>
          </a:prstGeom>
          <a:noFill/>
        </p:spPr>
        <p:txBody>
          <a:bodyPr wrap="square" rtlCol="0">
            <a:spAutoFit/>
          </a:bodyPr>
          <a:lstStyle/>
          <a:p>
            <a:r>
              <a:rPr lang="en-US" sz="2000" dirty="0">
                <a:solidFill>
                  <a:schemeClr val="accent2"/>
                </a:solidFill>
              </a:rPr>
              <a:t>Always-takers!</a:t>
            </a:r>
          </a:p>
        </p:txBody>
      </p:sp>
      <p:sp>
        <p:nvSpPr>
          <p:cNvPr id="5" name="TextBox 4">
            <a:extLst>
              <a:ext uri="{FF2B5EF4-FFF2-40B4-BE49-F238E27FC236}">
                <a16:creationId xmlns:a16="http://schemas.microsoft.com/office/drawing/2014/main" id="{0F2C47C3-C480-E3AD-985B-62A006D8B65B}"/>
              </a:ext>
            </a:extLst>
          </p:cNvPr>
          <p:cNvSpPr txBox="1"/>
          <p:nvPr/>
        </p:nvSpPr>
        <p:spPr>
          <a:xfrm>
            <a:off x="1098883" y="3307173"/>
            <a:ext cx="2190587" cy="707886"/>
          </a:xfrm>
          <a:prstGeom prst="rect">
            <a:avLst/>
          </a:prstGeom>
          <a:noFill/>
        </p:spPr>
        <p:txBody>
          <a:bodyPr wrap="square" rtlCol="0">
            <a:spAutoFit/>
          </a:bodyPr>
          <a:lstStyle/>
          <a:p>
            <a:pPr algn="ctr"/>
            <a:r>
              <a:rPr lang="en-US" sz="2000" dirty="0">
                <a:solidFill>
                  <a:schemeClr val="accent2"/>
                </a:solidFill>
              </a:rPr>
              <a:t>15 always-takers 20 compliers!</a:t>
            </a:r>
          </a:p>
        </p:txBody>
      </p:sp>
      <p:sp>
        <p:nvSpPr>
          <p:cNvPr id="8" name="TextBox 7">
            <a:extLst>
              <a:ext uri="{FF2B5EF4-FFF2-40B4-BE49-F238E27FC236}">
                <a16:creationId xmlns:a16="http://schemas.microsoft.com/office/drawing/2014/main" id="{40BD37E1-4762-0F7D-D127-2543A2DBD2A3}"/>
              </a:ext>
            </a:extLst>
          </p:cNvPr>
          <p:cNvSpPr txBox="1"/>
          <p:nvPr/>
        </p:nvSpPr>
        <p:spPr>
          <a:xfrm>
            <a:off x="1345021" y="5410882"/>
            <a:ext cx="1854124" cy="400110"/>
          </a:xfrm>
          <a:prstGeom prst="rect">
            <a:avLst/>
          </a:prstGeom>
          <a:noFill/>
        </p:spPr>
        <p:txBody>
          <a:bodyPr wrap="square" rtlCol="0">
            <a:spAutoFit/>
          </a:bodyPr>
          <a:lstStyle/>
          <a:p>
            <a:r>
              <a:rPr lang="en-US" sz="2000" dirty="0">
                <a:solidFill>
                  <a:schemeClr val="accent2"/>
                </a:solidFill>
              </a:rPr>
              <a:t>Never-takers!</a:t>
            </a:r>
          </a:p>
        </p:txBody>
      </p:sp>
      <p:sp>
        <p:nvSpPr>
          <p:cNvPr id="9" name="TextBox 8">
            <a:extLst>
              <a:ext uri="{FF2B5EF4-FFF2-40B4-BE49-F238E27FC236}">
                <a16:creationId xmlns:a16="http://schemas.microsoft.com/office/drawing/2014/main" id="{BA5AFDD1-EABE-C232-AF72-CB4BC07CC35A}"/>
              </a:ext>
            </a:extLst>
          </p:cNvPr>
          <p:cNvSpPr txBox="1"/>
          <p:nvPr/>
        </p:nvSpPr>
        <p:spPr>
          <a:xfrm>
            <a:off x="3246116" y="5494812"/>
            <a:ext cx="2078359" cy="707886"/>
          </a:xfrm>
          <a:prstGeom prst="rect">
            <a:avLst/>
          </a:prstGeom>
          <a:noFill/>
        </p:spPr>
        <p:txBody>
          <a:bodyPr wrap="square" rtlCol="0">
            <a:spAutoFit/>
          </a:bodyPr>
          <a:lstStyle/>
          <a:p>
            <a:pPr algn="ctr"/>
            <a:r>
              <a:rPr lang="en-US" sz="2000" dirty="0">
                <a:solidFill>
                  <a:schemeClr val="accent2"/>
                </a:solidFill>
              </a:rPr>
              <a:t>15 never-takers, 20 compliers!</a:t>
            </a:r>
          </a:p>
        </p:txBody>
      </p:sp>
      <p:grpSp>
        <p:nvGrpSpPr>
          <p:cNvPr id="40" name="Group 39">
            <a:extLst>
              <a:ext uri="{FF2B5EF4-FFF2-40B4-BE49-F238E27FC236}">
                <a16:creationId xmlns:a16="http://schemas.microsoft.com/office/drawing/2014/main" id="{5205C9A9-F8F5-BDA3-765E-100F1A4A6332}"/>
              </a:ext>
            </a:extLst>
          </p:cNvPr>
          <p:cNvGrpSpPr/>
          <p:nvPr/>
        </p:nvGrpSpPr>
        <p:grpSpPr>
          <a:xfrm>
            <a:off x="4981432" y="1911350"/>
            <a:ext cx="5648468" cy="866128"/>
            <a:chOff x="4981432" y="1911350"/>
            <a:chExt cx="5648468" cy="866128"/>
          </a:xfrm>
        </p:grpSpPr>
        <p:sp>
          <p:nvSpPr>
            <p:cNvPr id="16" name="TextBox 15">
              <a:extLst>
                <a:ext uri="{FF2B5EF4-FFF2-40B4-BE49-F238E27FC236}">
                  <a16:creationId xmlns:a16="http://schemas.microsoft.com/office/drawing/2014/main" id="{6F7A68CF-FBA2-4852-6CF4-277404F48361}"/>
                </a:ext>
              </a:extLst>
            </p:cNvPr>
            <p:cNvSpPr txBox="1"/>
            <p:nvPr/>
          </p:nvSpPr>
          <p:spPr>
            <a:xfrm>
              <a:off x="5900738" y="1911350"/>
              <a:ext cx="4729162" cy="830997"/>
            </a:xfrm>
            <a:prstGeom prst="rect">
              <a:avLst/>
            </a:prstGeom>
            <a:noFill/>
          </p:spPr>
          <p:txBody>
            <a:bodyPr wrap="square" rtlCol="0">
              <a:spAutoFit/>
            </a:bodyPr>
            <a:lstStyle/>
            <a:p>
              <a:r>
                <a:rPr lang="en-US" sz="2400" dirty="0"/>
                <a:t>What is the average income among the 15 always-takers here?</a:t>
              </a:r>
            </a:p>
          </p:txBody>
        </p:sp>
        <p:cxnSp>
          <p:nvCxnSpPr>
            <p:cNvPr id="25" name="Straight Arrow Connector 24">
              <a:extLst>
                <a:ext uri="{FF2B5EF4-FFF2-40B4-BE49-F238E27FC236}">
                  <a16:creationId xmlns:a16="http://schemas.microsoft.com/office/drawing/2014/main" id="{52B34A05-BDDB-8F06-E609-80AF89875ADA}"/>
                </a:ext>
              </a:extLst>
            </p:cNvPr>
            <p:cNvCxnSpPr>
              <a:cxnSpLocks/>
              <a:stCxn id="16" idx="1"/>
            </p:cNvCxnSpPr>
            <p:nvPr/>
          </p:nvCxnSpPr>
          <p:spPr>
            <a:xfrm flipH="1">
              <a:off x="4981432" y="2326849"/>
              <a:ext cx="919306" cy="450629"/>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1180490E-66DD-DBB7-8C86-C7C3D9E56618}"/>
              </a:ext>
            </a:extLst>
          </p:cNvPr>
          <p:cNvGrpSpPr/>
          <p:nvPr/>
        </p:nvGrpSpPr>
        <p:grpSpPr>
          <a:xfrm>
            <a:off x="3024310" y="3184062"/>
            <a:ext cx="7605590" cy="830997"/>
            <a:chOff x="3024310" y="3184062"/>
            <a:chExt cx="7605590" cy="830997"/>
          </a:xfrm>
        </p:grpSpPr>
        <p:sp>
          <p:nvSpPr>
            <p:cNvPr id="23" name="TextBox 22">
              <a:extLst>
                <a:ext uri="{FF2B5EF4-FFF2-40B4-BE49-F238E27FC236}">
                  <a16:creationId xmlns:a16="http://schemas.microsoft.com/office/drawing/2014/main" id="{C8DF7CA1-B111-3C88-FC43-2D6CAE1333EA}"/>
                </a:ext>
              </a:extLst>
            </p:cNvPr>
            <p:cNvSpPr txBox="1"/>
            <p:nvPr/>
          </p:nvSpPr>
          <p:spPr>
            <a:xfrm>
              <a:off x="5900738" y="3184062"/>
              <a:ext cx="4729162" cy="830997"/>
            </a:xfrm>
            <a:prstGeom prst="rect">
              <a:avLst/>
            </a:prstGeom>
            <a:noFill/>
          </p:spPr>
          <p:txBody>
            <a:bodyPr wrap="square" rtlCol="0">
              <a:spAutoFit/>
            </a:bodyPr>
            <a:lstStyle/>
            <a:p>
              <a:r>
                <a:rPr lang="en-US" sz="2400" dirty="0"/>
                <a:t>What is the average income among the 15 always-takers here?</a:t>
              </a:r>
            </a:p>
          </p:txBody>
        </p:sp>
        <p:cxnSp>
          <p:nvCxnSpPr>
            <p:cNvPr id="30" name="Straight Arrow Connector 29">
              <a:extLst>
                <a:ext uri="{FF2B5EF4-FFF2-40B4-BE49-F238E27FC236}">
                  <a16:creationId xmlns:a16="http://schemas.microsoft.com/office/drawing/2014/main" id="{6A7523B6-03B6-98B6-39AE-1711331DBBAD}"/>
                </a:ext>
              </a:extLst>
            </p:cNvPr>
            <p:cNvCxnSpPr>
              <a:cxnSpLocks/>
            </p:cNvCxnSpPr>
            <p:nvPr/>
          </p:nvCxnSpPr>
          <p:spPr>
            <a:xfrm flipH="1" flipV="1">
              <a:off x="3024310" y="3671678"/>
              <a:ext cx="2876428" cy="158428"/>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CD877377-6990-AA0E-1CCF-6A5590ED4F37}"/>
              </a:ext>
            </a:extLst>
          </p:cNvPr>
          <p:cNvGrpSpPr/>
          <p:nvPr/>
        </p:nvGrpSpPr>
        <p:grpSpPr>
          <a:xfrm>
            <a:off x="2954092" y="3802145"/>
            <a:ext cx="7733742" cy="1692667"/>
            <a:chOff x="2954092" y="3802145"/>
            <a:chExt cx="7733742" cy="1692667"/>
          </a:xfrm>
        </p:grpSpPr>
        <p:sp>
          <p:nvSpPr>
            <p:cNvPr id="41" name="TextBox 40">
              <a:extLst>
                <a:ext uri="{FF2B5EF4-FFF2-40B4-BE49-F238E27FC236}">
                  <a16:creationId xmlns:a16="http://schemas.microsoft.com/office/drawing/2014/main" id="{4EF514F5-7B24-41E1-3F1C-79132C58745B}"/>
                </a:ext>
              </a:extLst>
            </p:cNvPr>
            <p:cNvSpPr txBox="1"/>
            <p:nvPr/>
          </p:nvSpPr>
          <p:spPr>
            <a:xfrm>
              <a:off x="5958672" y="4663815"/>
              <a:ext cx="4729162" cy="830997"/>
            </a:xfrm>
            <a:prstGeom prst="rect">
              <a:avLst/>
            </a:prstGeom>
            <a:noFill/>
          </p:spPr>
          <p:txBody>
            <a:bodyPr wrap="square" rtlCol="0">
              <a:spAutoFit/>
            </a:bodyPr>
            <a:lstStyle/>
            <a:p>
              <a:r>
                <a:rPr lang="en-US" sz="2400" dirty="0"/>
                <a:t>What is the average income among the 20 compliers here?</a:t>
              </a:r>
            </a:p>
          </p:txBody>
        </p:sp>
        <p:cxnSp>
          <p:nvCxnSpPr>
            <p:cNvPr id="43" name="Straight Arrow Connector 42">
              <a:extLst>
                <a:ext uri="{FF2B5EF4-FFF2-40B4-BE49-F238E27FC236}">
                  <a16:creationId xmlns:a16="http://schemas.microsoft.com/office/drawing/2014/main" id="{D06F6060-6F4A-50F3-9316-1F66975EFFCF}"/>
                </a:ext>
              </a:extLst>
            </p:cNvPr>
            <p:cNvCxnSpPr>
              <a:cxnSpLocks/>
            </p:cNvCxnSpPr>
            <p:nvPr/>
          </p:nvCxnSpPr>
          <p:spPr>
            <a:xfrm flipH="1" flipV="1">
              <a:off x="2954092" y="3802145"/>
              <a:ext cx="3004580" cy="1096518"/>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grpSp>
      <p:sp>
        <p:nvSpPr>
          <p:cNvPr id="47" name="TextBox 46">
            <a:extLst>
              <a:ext uri="{FF2B5EF4-FFF2-40B4-BE49-F238E27FC236}">
                <a16:creationId xmlns:a16="http://schemas.microsoft.com/office/drawing/2014/main" id="{9BE2368C-8789-0C12-DA4D-2CF2DED1DCBC}"/>
              </a:ext>
            </a:extLst>
          </p:cNvPr>
          <p:cNvSpPr txBox="1"/>
          <p:nvPr/>
        </p:nvSpPr>
        <p:spPr>
          <a:xfrm>
            <a:off x="9424987" y="2340990"/>
            <a:ext cx="1543050" cy="707886"/>
          </a:xfrm>
          <a:prstGeom prst="rect">
            <a:avLst/>
          </a:prstGeom>
          <a:noFill/>
        </p:spPr>
        <p:txBody>
          <a:bodyPr wrap="square" rtlCol="0">
            <a:spAutoFit/>
          </a:bodyPr>
          <a:lstStyle/>
          <a:p>
            <a:r>
              <a:rPr lang="en-US" sz="4000" dirty="0">
                <a:solidFill>
                  <a:schemeClr val="accent2"/>
                </a:solidFill>
              </a:rPr>
              <a:t>$8</a:t>
            </a:r>
          </a:p>
        </p:txBody>
      </p:sp>
      <p:sp>
        <p:nvSpPr>
          <p:cNvPr id="48" name="TextBox 47">
            <a:extLst>
              <a:ext uri="{FF2B5EF4-FFF2-40B4-BE49-F238E27FC236}">
                <a16:creationId xmlns:a16="http://schemas.microsoft.com/office/drawing/2014/main" id="{90740977-A3FC-FE7B-22BD-83CBCF31B193}"/>
              </a:ext>
            </a:extLst>
          </p:cNvPr>
          <p:cNvSpPr txBox="1"/>
          <p:nvPr/>
        </p:nvSpPr>
        <p:spPr>
          <a:xfrm>
            <a:off x="7036339" y="3955929"/>
            <a:ext cx="5148262" cy="707886"/>
          </a:xfrm>
          <a:prstGeom prst="rect">
            <a:avLst/>
          </a:prstGeom>
          <a:noFill/>
        </p:spPr>
        <p:txBody>
          <a:bodyPr wrap="square" rtlCol="0">
            <a:spAutoFit/>
          </a:bodyPr>
          <a:lstStyle/>
          <a:p>
            <a:r>
              <a:rPr lang="en-US" sz="2800" dirty="0">
                <a:solidFill>
                  <a:schemeClr val="accent2"/>
                </a:solidFill>
              </a:rPr>
              <a:t>Also about </a:t>
            </a:r>
            <a:r>
              <a:rPr lang="en-US" sz="4000" dirty="0">
                <a:solidFill>
                  <a:schemeClr val="accent2"/>
                </a:solidFill>
              </a:rPr>
              <a:t>$8 </a:t>
            </a:r>
            <a:r>
              <a:rPr lang="en-US" sz="2800" dirty="0">
                <a:solidFill>
                  <a:schemeClr val="accent2"/>
                </a:solidFill>
              </a:rPr>
              <a:t>(yay randomness!)</a:t>
            </a:r>
            <a:endParaRPr lang="en-US" sz="4000" dirty="0">
              <a:solidFill>
                <a:schemeClr val="accent2"/>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5E46F92-BEAD-98EE-DFF2-F68C80EE0993}"/>
                  </a:ext>
                </a:extLst>
              </p:cNvPr>
              <p:cNvSpPr txBox="1"/>
              <p:nvPr/>
            </p:nvSpPr>
            <p:spPr>
              <a:xfrm>
                <a:off x="5899410" y="5533839"/>
                <a:ext cx="3562350" cy="1178400"/>
              </a:xfrm>
              <a:prstGeom prst="rect">
                <a:avLst/>
              </a:prstGeom>
              <a:noFill/>
            </p:spPr>
            <p:txBody>
              <a:bodyPr wrap="square" rtlCol="0">
                <a:spAutoFit/>
              </a:bodyPr>
              <a:lstStyle/>
              <a:p>
                <a:r>
                  <a:rPr lang="en-US" sz="2400" dirty="0">
                    <a:solidFill>
                      <a:schemeClr val="accent2"/>
                    </a:solidFill>
                  </a:rPr>
                  <a:t>Call that value </a:t>
                </a:r>
                <a:r>
                  <a:rPr lang="en-US" sz="2400" b="1" dirty="0">
                    <a:solidFill>
                      <a:schemeClr val="accent2"/>
                    </a:solidFill>
                  </a:rPr>
                  <a:t>y</a:t>
                </a:r>
                <a:r>
                  <a:rPr lang="en-US" sz="2400" dirty="0">
                    <a:solidFill>
                      <a:schemeClr val="accent2"/>
                    </a:solidFill>
                  </a:rPr>
                  <a:t>.  Then:</a:t>
                </a:r>
              </a:p>
              <a:p>
                <a:pPr/>
                <a14:m>
                  <m:oMathPara xmlns:m="http://schemas.openxmlformats.org/officeDocument/2006/math">
                    <m:oMathParaPr>
                      <m:jc m:val="centerGroup"/>
                    </m:oMathParaPr>
                    <m:oMath xmlns:m="http://schemas.openxmlformats.org/officeDocument/2006/math">
                      <m:f>
                        <m:fPr>
                          <m:ctrlPr>
                            <a:rPr lang="en-US" sz="2400" b="0" i="1" smtClean="0">
                              <a:solidFill>
                                <a:schemeClr val="accent2"/>
                              </a:solidFill>
                              <a:latin typeface="Cambria Math" panose="02040503050406030204" pitchFamily="18" charset="0"/>
                            </a:rPr>
                          </m:ctrlPr>
                        </m:fPr>
                        <m:num>
                          <m:d>
                            <m:dPr>
                              <m:ctrlPr>
                                <a:rPr lang="en-US" sz="2400" b="0" i="1" smtClean="0">
                                  <a:solidFill>
                                    <a:schemeClr val="accent2"/>
                                  </a:solidFill>
                                  <a:latin typeface="Cambria Math" panose="02040503050406030204" pitchFamily="18" charset="0"/>
                                </a:rPr>
                              </m:ctrlPr>
                            </m:dPr>
                            <m:e>
                              <m:r>
                                <a:rPr lang="en-US" sz="2400" b="0" i="1" smtClean="0">
                                  <a:solidFill>
                                    <a:schemeClr val="accent2"/>
                                  </a:solidFill>
                                  <a:latin typeface="Cambria Math" panose="02040503050406030204" pitchFamily="18" charset="0"/>
                                </a:rPr>
                                <m:t>20</m:t>
                              </m:r>
                              <m:r>
                                <a:rPr lang="en-US" sz="2400" b="1" i="1" smtClean="0">
                                  <a:solidFill>
                                    <a:schemeClr val="accent2"/>
                                  </a:solidFill>
                                  <a:latin typeface="Cambria Math" panose="02040503050406030204" pitchFamily="18" charset="0"/>
                                </a:rPr>
                                <m:t>𝒚</m:t>
                              </m:r>
                              <m:r>
                                <a:rPr lang="en-US" sz="2400" b="0" i="1" smtClean="0">
                                  <a:solidFill>
                                    <a:schemeClr val="accent2"/>
                                  </a:solidFill>
                                  <a:latin typeface="Cambria Math" panose="02040503050406030204" pitchFamily="18" charset="0"/>
                                </a:rPr>
                                <m:t>+15×8</m:t>
                              </m:r>
                            </m:e>
                          </m:d>
                        </m:num>
                        <m:den>
                          <m:r>
                            <a:rPr lang="en-US" sz="2400" b="0" i="1" smtClean="0">
                              <a:solidFill>
                                <a:schemeClr val="accent2"/>
                              </a:solidFill>
                              <a:latin typeface="Cambria Math" panose="02040503050406030204" pitchFamily="18" charset="0"/>
                            </a:rPr>
                            <m:t>35</m:t>
                          </m:r>
                        </m:den>
                      </m:f>
                      <m:r>
                        <a:rPr lang="en-US" sz="2400" b="0" i="1" smtClean="0">
                          <a:solidFill>
                            <a:schemeClr val="accent2"/>
                          </a:solidFill>
                          <a:latin typeface="Cambria Math" panose="02040503050406030204" pitchFamily="18" charset="0"/>
                        </a:rPr>
                        <m:t>=6.28</m:t>
                      </m:r>
                    </m:oMath>
                  </m:oMathPara>
                </a14:m>
                <a:endParaRPr lang="en-US" sz="2400" dirty="0">
                  <a:solidFill>
                    <a:schemeClr val="accent2"/>
                  </a:solidFill>
                </a:endParaRPr>
              </a:p>
            </p:txBody>
          </p:sp>
        </mc:Choice>
        <mc:Fallback xmlns="">
          <p:sp>
            <p:nvSpPr>
              <p:cNvPr id="49" name="TextBox 48">
                <a:extLst>
                  <a:ext uri="{FF2B5EF4-FFF2-40B4-BE49-F238E27FC236}">
                    <a16:creationId xmlns:a16="http://schemas.microsoft.com/office/drawing/2014/main" id="{35E46F92-BEAD-98EE-DFF2-F68C80EE0993}"/>
                  </a:ext>
                </a:extLst>
              </p:cNvPr>
              <p:cNvSpPr txBox="1">
                <a:spLocks noRot="1" noChangeAspect="1" noMove="1" noResize="1" noEditPoints="1" noAdjustHandles="1" noChangeArrowheads="1" noChangeShapeType="1" noTextEdit="1"/>
              </p:cNvSpPr>
              <p:nvPr/>
            </p:nvSpPr>
            <p:spPr>
              <a:xfrm>
                <a:off x="5899410" y="5533839"/>
                <a:ext cx="3562350" cy="1178400"/>
              </a:xfrm>
              <a:prstGeom prst="rect">
                <a:avLst/>
              </a:prstGeom>
              <a:blipFill>
                <a:blip r:embed="rId4"/>
                <a:stretch>
                  <a:fillRect l="-2847" t="-3191"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C86A666-6BC1-D2E1-A0E7-24FF1E51BCC7}"/>
                  </a:ext>
                </a:extLst>
              </p:cNvPr>
              <p:cNvSpPr txBox="1"/>
              <p:nvPr/>
            </p:nvSpPr>
            <p:spPr>
              <a:xfrm>
                <a:off x="9728787" y="5559135"/>
                <a:ext cx="1802225" cy="1077218"/>
              </a:xfrm>
              <a:prstGeom prst="rect">
                <a:avLst/>
              </a:prstGeom>
              <a:noFill/>
            </p:spPr>
            <p:txBody>
              <a:bodyPr wrap="none" rtlCol="0">
                <a:spAutoFit/>
              </a:bodyPr>
              <a:lstStyle/>
              <a:p>
                <a:r>
                  <a:rPr lang="en-US" sz="2800" dirty="0">
                    <a:solidFill>
                      <a:schemeClr val="accent2"/>
                    </a:solidFill>
                  </a:rPr>
                  <a:t>Solve for </a:t>
                </a:r>
                <a:r>
                  <a:rPr lang="en-US" sz="2800" b="1" dirty="0">
                    <a:solidFill>
                      <a:schemeClr val="accent2"/>
                    </a:solidFill>
                  </a:rPr>
                  <a:t>y</a:t>
                </a:r>
                <a:r>
                  <a:rPr lang="en-US" sz="2800" dirty="0">
                    <a:solidFill>
                      <a:schemeClr val="accent2"/>
                    </a:solidFill>
                  </a:rPr>
                  <a:t>:</a:t>
                </a:r>
              </a:p>
              <a:p>
                <a:pPr/>
                <a14:m>
                  <m:oMathPara xmlns:m="http://schemas.openxmlformats.org/officeDocument/2006/math">
                    <m:oMathParaPr>
                      <m:jc m:val="centerGroup"/>
                    </m:oMathParaPr>
                    <m:oMath xmlns:m="http://schemas.openxmlformats.org/officeDocument/2006/math">
                      <m:r>
                        <a:rPr lang="en-US" sz="3600" b="1" i="1" smtClean="0">
                          <a:solidFill>
                            <a:schemeClr val="accent2"/>
                          </a:solidFill>
                          <a:latin typeface="Cambria Math" panose="02040503050406030204" pitchFamily="18" charset="0"/>
                        </a:rPr>
                        <m:t>𝒚</m:t>
                      </m:r>
                      <m:r>
                        <a:rPr lang="en-US" sz="3600" b="0" i="1" smtClean="0">
                          <a:solidFill>
                            <a:schemeClr val="accent2"/>
                          </a:solidFill>
                          <a:latin typeface="Cambria Math" panose="02040503050406030204" pitchFamily="18" charset="0"/>
                        </a:rPr>
                        <m:t>≈$5</m:t>
                      </m:r>
                    </m:oMath>
                  </m:oMathPara>
                </a14:m>
                <a:endParaRPr lang="en-US" sz="3600" dirty="0">
                  <a:solidFill>
                    <a:schemeClr val="accent2"/>
                  </a:solidFill>
                </a:endParaRPr>
              </a:p>
            </p:txBody>
          </p:sp>
        </mc:Choice>
        <mc:Fallback xmlns="">
          <p:sp>
            <p:nvSpPr>
              <p:cNvPr id="50" name="TextBox 49">
                <a:extLst>
                  <a:ext uri="{FF2B5EF4-FFF2-40B4-BE49-F238E27FC236}">
                    <a16:creationId xmlns:a16="http://schemas.microsoft.com/office/drawing/2014/main" id="{1C86A666-6BC1-D2E1-A0E7-24FF1E51BCC7}"/>
                  </a:ext>
                </a:extLst>
              </p:cNvPr>
              <p:cNvSpPr txBox="1">
                <a:spLocks noRot="1" noChangeAspect="1" noMove="1" noResize="1" noEditPoints="1" noAdjustHandles="1" noChangeArrowheads="1" noChangeShapeType="1" noTextEdit="1"/>
              </p:cNvSpPr>
              <p:nvPr/>
            </p:nvSpPr>
            <p:spPr>
              <a:xfrm>
                <a:off x="9728787" y="5559135"/>
                <a:ext cx="1802225" cy="1077218"/>
              </a:xfrm>
              <a:prstGeom prst="rect">
                <a:avLst/>
              </a:prstGeom>
              <a:blipFill>
                <a:blip r:embed="rId5"/>
                <a:stretch>
                  <a:fillRect l="-6993" t="-5814" r="-5594" b="-8140"/>
                </a:stretch>
              </a:blipFill>
            </p:spPr>
            <p:txBody>
              <a:bodyPr/>
              <a:lstStyle/>
              <a:p>
                <a:r>
                  <a:rPr lang="en-US">
                    <a:noFill/>
                  </a:rPr>
                  <a:t> </a:t>
                </a:r>
              </a:p>
            </p:txBody>
          </p:sp>
        </mc:Fallback>
      </mc:AlternateContent>
    </p:spTree>
    <p:extLst>
      <p:ext uri="{BB962C8B-B14F-4D97-AF65-F5344CB8AC3E}">
        <p14:creationId xmlns:p14="http://schemas.microsoft.com/office/powerpoint/2010/main" val="220612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DFEA-D640-4CC9-98D4-8041A4ECEAA5}"/>
              </a:ext>
            </a:extLst>
          </p:cNvPr>
          <p:cNvSpPr>
            <a:spLocks noGrp="1"/>
          </p:cNvSpPr>
          <p:nvPr>
            <p:ph type="title"/>
          </p:nvPr>
        </p:nvSpPr>
        <p:spPr>
          <a:xfrm>
            <a:off x="452437" y="285042"/>
            <a:ext cx="10515600" cy="1325563"/>
          </a:xfrm>
        </p:spPr>
        <p:txBody>
          <a:bodyPr/>
          <a:lstStyle/>
          <a:p>
            <a:r>
              <a:rPr lang="en-US" dirty="0"/>
              <a:t>Q2: Average earnings for compliers?</a:t>
            </a:r>
            <a:br>
              <a:rPr lang="en-US" dirty="0"/>
            </a:br>
            <a:r>
              <a:rPr lang="en-US" sz="2800" dirty="0"/>
              <a:t>Reprise of our example with 100 people; no </a:t>
            </a:r>
            <a:r>
              <a:rPr lang="en-US" sz="2800" dirty="0" err="1"/>
              <a:t>defiers</a:t>
            </a:r>
            <a:endParaRPr lang="en-US" dirty="0"/>
          </a:p>
        </p:txBody>
      </p:sp>
      <p:grpSp>
        <p:nvGrpSpPr>
          <p:cNvPr id="10" name="Group 9">
            <a:extLst>
              <a:ext uri="{FF2B5EF4-FFF2-40B4-BE49-F238E27FC236}">
                <a16:creationId xmlns:a16="http://schemas.microsoft.com/office/drawing/2014/main" id="{827C66D6-ED7A-E1F5-452E-DF3D16685DA7}"/>
              </a:ext>
            </a:extLst>
          </p:cNvPr>
          <p:cNvGrpSpPr/>
          <p:nvPr/>
        </p:nvGrpSpPr>
        <p:grpSpPr>
          <a:xfrm>
            <a:off x="1047750" y="1911350"/>
            <a:ext cx="4352925" cy="4352925"/>
            <a:chOff x="847725" y="1468437"/>
            <a:chExt cx="5095875" cy="5095875"/>
          </a:xfrm>
        </p:grpSpPr>
        <p:sp>
          <p:nvSpPr>
            <p:cNvPr id="4" name="Rectangle 3">
              <a:extLst>
                <a:ext uri="{FF2B5EF4-FFF2-40B4-BE49-F238E27FC236}">
                  <a16:creationId xmlns:a16="http://schemas.microsoft.com/office/drawing/2014/main" id="{C1C05A97-0205-146E-3C98-AB57099701AD}"/>
                </a:ext>
              </a:extLst>
            </p:cNvPr>
            <p:cNvSpPr/>
            <p:nvPr/>
          </p:nvSpPr>
          <p:spPr>
            <a:xfrm>
              <a:off x="847725" y="1468437"/>
              <a:ext cx="5095875" cy="509587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D02D748-1B9B-CEF1-7EA1-344B079CF07F}"/>
                </a:ext>
              </a:extLst>
            </p:cNvPr>
            <p:cNvCxnSpPr>
              <a:stCxn id="4" idx="0"/>
            </p:cNvCxnSpPr>
            <p:nvPr/>
          </p:nvCxnSpPr>
          <p:spPr>
            <a:xfrm>
              <a:off x="3395663" y="1468437"/>
              <a:ext cx="4762" cy="5024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86645DD-0254-94FD-6BD4-7B0EDD679909}"/>
                </a:ext>
              </a:extLst>
            </p:cNvPr>
            <p:cNvCxnSpPr>
              <a:cxnSpLocks/>
              <a:endCxn id="4" idx="3"/>
            </p:cNvCxnSpPr>
            <p:nvPr/>
          </p:nvCxnSpPr>
          <p:spPr>
            <a:xfrm>
              <a:off x="847725" y="3980656"/>
              <a:ext cx="5095875" cy="35719"/>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1" name="Content Placeholder 4">
            <a:extLst>
              <a:ext uri="{FF2B5EF4-FFF2-40B4-BE49-F238E27FC236}">
                <a16:creationId xmlns:a16="http://schemas.microsoft.com/office/drawing/2014/main" id="{E0412065-DB48-1898-E84B-249295286DFC}"/>
              </a:ext>
            </a:extLst>
          </p:cNvPr>
          <p:cNvPicPr>
            <a:picLocks noChangeAspect="1"/>
          </p:cNvPicPr>
          <p:nvPr/>
        </p:nvPicPr>
        <p:blipFill rotWithShape="1">
          <a:blip r:embed="rId2"/>
          <a:srcRect l="4952" t="6679" r="10267" b="6847"/>
          <a:stretch/>
        </p:blipFill>
        <p:spPr>
          <a:xfrm>
            <a:off x="1826741" y="6348761"/>
            <a:ext cx="709299" cy="509239"/>
          </a:xfrm>
          <a:prstGeom prst="rect">
            <a:avLst/>
          </a:prstGeom>
          <a:effectLst>
            <a:outerShdw blurRad="50800" dist="38100" dir="8100000" algn="tr" rotWithShape="0">
              <a:prstClr val="black">
                <a:alpha val="40000"/>
              </a:prstClr>
            </a:outerShdw>
          </a:effectLst>
        </p:spPr>
      </p:pic>
      <p:pic>
        <p:nvPicPr>
          <p:cNvPr id="12" name="Picture 11" descr="Page 12 | Mortarboard Cap Images - Free Download on Freepik">
            <a:extLst>
              <a:ext uri="{FF2B5EF4-FFF2-40B4-BE49-F238E27FC236}">
                <a16:creationId xmlns:a16="http://schemas.microsoft.com/office/drawing/2014/main" id="{813C3030-A47A-ACE1-FF6A-E530B0C7C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178567" y="2600391"/>
            <a:ext cx="766962" cy="767872"/>
          </a:xfrm>
          <a:prstGeom prst="rect">
            <a:avLst/>
          </a:prstGeom>
          <a:noFill/>
          <a:extLst>
            <a:ext uri="{909E8E84-426E-40DD-AFC4-6F175D3DCCD1}">
              <a14:hiddenFill xmlns:a14="http://schemas.microsoft.com/office/drawing/2010/main">
                <a:solidFill>
                  <a:srgbClr val="FFFFFF"/>
                </a:solidFill>
              </a14:hiddenFill>
            </a:ext>
          </a:extLst>
        </p:spPr>
      </p:pic>
      <p:sp>
        <p:nvSpPr>
          <p:cNvPr id="13" name="&quot;No&quot; Symbol 12">
            <a:extLst>
              <a:ext uri="{FF2B5EF4-FFF2-40B4-BE49-F238E27FC236}">
                <a16:creationId xmlns:a16="http://schemas.microsoft.com/office/drawing/2014/main" id="{05E5D17C-741F-3080-91DF-7FCC20DA9CBD}"/>
              </a:ext>
            </a:extLst>
          </p:cNvPr>
          <p:cNvSpPr/>
          <p:nvPr/>
        </p:nvSpPr>
        <p:spPr>
          <a:xfrm>
            <a:off x="3838938" y="6272450"/>
            <a:ext cx="702956" cy="66186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quot;No&quot; Symbol 13">
            <a:extLst>
              <a:ext uri="{FF2B5EF4-FFF2-40B4-BE49-F238E27FC236}">
                <a16:creationId xmlns:a16="http://schemas.microsoft.com/office/drawing/2014/main" id="{30328D86-7ED3-185E-993E-E32F91EFB9CD}"/>
              </a:ext>
            </a:extLst>
          </p:cNvPr>
          <p:cNvSpPr/>
          <p:nvPr/>
        </p:nvSpPr>
        <p:spPr>
          <a:xfrm>
            <a:off x="142224" y="4838938"/>
            <a:ext cx="702956" cy="661860"/>
          </a:xfrm>
          <a:prstGeom prst="noSmoking">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082260F8-CC2A-2D09-9B75-397F7E818A08}"/>
              </a:ext>
            </a:extLst>
          </p:cNvPr>
          <p:cNvSpPr txBox="1"/>
          <p:nvPr/>
        </p:nvSpPr>
        <p:spPr>
          <a:xfrm>
            <a:off x="1297359" y="2298542"/>
            <a:ext cx="1914320" cy="707886"/>
          </a:xfrm>
          <a:prstGeom prst="rect">
            <a:avLst/>
          </a:prstGeom>
          <a:noFill/>
        </p:spPr>
        <p:txBody>
          <a:bodyPr wrap="square" rtlCol="0">
            <a:spAutoFit/>
          </a:bodyPr>
          <a:lstStyle/>
          <a:p>
            <a:pPr algn="ctr"/>
            <a:r>
              <a:rPr lang="en-US" sz="2000" dirty="0">
                <a:solidFill>
                  <a:schemeClr val="accent1"/>
                </a:solidFill>
              </a:rPr>
              <a:t>35 people with avg $6.28 </a:t>
            </a:r>
          </a:p>
        </p:txBody>
      </p:sp>
      <p:sp>
        <p:nvSpPr>
          <p:cNvPr id="18" name="TextBox 17">
            <a:extLst>
              <a:ext uri="{FF2B5EF4-FFF2-40B4-BE49-F238E27FC236}">
                <a16:creationId xmlns:a16="http://schemas.microsoft.com/office/drawing/2014/main" id="{F491B898-C45B-8C99-309C-2BBC72FB6E34}"/>
              </a:ext>
            </a:extLst>
          </p:cNvPr>
          <p:cNvSpPr txBox="1"/>
          <p:nvPr/>
        </p:nvSpPr>
        <p:spPr>
          <a:xfrm>
            <a:off x="3461288" y="2257884"/>
            <a:ext cx="1520144" cy="707886"/>
          </a:xfrm>
          <a:prstGeom prst="rect">
            <a:avLst/>
          </a:prstGeom>
          <a:noFill/>
        </p:spPr>
        <p:txBody>
          <a:bodyPr wrap="square" rtlCol="0">
            <a:spAutoFit/>
          </a:bodyPr>
          <a:lstStyle/>
          <a:p>
            <a:pPr algn="ctr"/>
            <a:r>
              <a:rPr lang="en-US" sz="2000" dirty="0">
                <a:solidFill>
                  <a:schemeClr val="accent1"/>
                </a:solidFill>
              </a:rPr>
              <a:t>15 people with avg $8</a:t>
            </a:r>
          </a:p>
        </p:txBody>
      </p:sp>
      <p:sp>
        <p:nvSpPr>
          <p:cNvPr id="19" name="TextBox 18">
            <a:extLst>
              <a:ext uri="{FF2B5EF4-FFF2-40B4-BE49-F238E27FC236}">
                <a16:creationId xmlns:a16="http://schemas.microsoft.com/office/drawing/2014/main" id="{104A3755-DBC0-45B2-BDC0-59516E0775D6}"/>
              </a:ext>
            </a:extLst>
          </p:cNvPr>
          <p:cNvSpPr txBox="1"/>
          <p:nvPr/>
        </p:nvSpPr>
        <p:spPr>
          <a:xfrm>
            <a:off x="3450337" y="4620620"/>
            <a:ext cx="1797017" cy="707886"/>
          </a:xfrm>
          <a:prstGeom prst="rect">
            <a:avLst/>
          </a:prstGeom>
          <a:noFill/>
        </p:spPr>
        <p:txBody>
          <a:bodyPr wrap="square" rtlCol="0">
            <a:spAutoFit/>
          </a:bodyPr>
          <a:lstStyle/>
          <a:p>
            <a:pPr algn="ctr"/>
            <a:r>
              <a:rPr lang="en-US" sz="2000" dirty="0">
                <a:solidFill>
                  <a:schemeClr val="accent1"/>
                </a:solidFill>
              </a:rPr>
              <a:t>35 people with avg $1.42</a:t>
            </a:r>
          </a:p>
        </p:txBody>
      </p:sp>
      <p:sp>
        <p:nvSpPr>
          <p:cNvPr id="21" name="TextBox 20">
            <a:extLst>
              <a:ext uri="{FF2B5EF4-FFF2-40B4-BE49-F238E27FC236}">
                <a16:creationId xmlns:a16="http://schemas.microsoft.com/office/drawing/2014/main" id="{38AF515A-4F46-27A7-407A-D8C435AF9075}"/>
              </a:ext>
            </a:extLst>
          </p:cNvPr>
          <p:cNvSpPr txBox="1"/>
          <p:nvPr/>
        </p:nvSpPr>
        <p:spPr>
          <a:xfrm>
            <a:off x="1504166" y="4438716"/>
            <a:ext cx="1520144" cy="707886"/>
          </a:xfrm>
          <a:prstGeom prst="rect">
            <a:avLst/>
          </a:prstGeom>
          <a:noFill/>
        </p:spPr>
        <p:txBody>
          <a:bodyPr wrap="square" rtlCol="0">
            <a:spAutoFit/>
          </a:bodyPr>
          <a:lstStyle/>
          <a:p>
            <a:r>
              <a:rPr lang="en-US" sz="2000" dirty="0">
                <a:solidFill>
                  <a:schemeClr val="accent1"/>
                </a:solidFill>
              </a:rPr>
              <a:t>15 people with avg $2</a:t>
            </a:r>
          </a:p>
        </p:txBody>
      </p:sp>
      <p:sp>
        <p:nvSpPr>
          <p:cNvPr id="3" name="TextBox 2">
            <a:extLst>
              <a:ext uri="{FF2B5EF4-FFF2-40B4-BE49-F238E27FC236}">
                <a16:creationId xmlns:a16="http://schemas.microsoft.com/office/drawing/2014/main" id="{32FA6CCA-CF64-9E25-6576-01BFF57BD3E8}"/>
              </a:ext>
            </a:extLst>
          </p:cNvPr>
          <p:cNvSpPr txBox="1"/>
          <p:nvPr/>
        </p:nvSpPr>
        <p:spPr>
          <a:xfrm>
            <a:off x="3466743" y="3312304"/>
            <a:ext cx="1764207" cy="400110"/>
          </a:xfrm>
          <a:prstGeom prst="rect">
            <a:avLst/>
          </a:prstGeom>
          <a:noFill/>
        </p:spPr>
        <p:txBody>
          <a:bodyPr wrap="square" rtlCol="0">
            <a:spAutoFit/>
          </a:bodyPr>
          <a:lstStyle/>
          <a:p>
            <a:r>
              <a:rPr lang="en-US" sz="2000" dirty="0">
                <a:solidFill>
                  <a:schemeClr val="accent2"/>
                </a:solidFill>
              </a:rPr>
              <a:t>Always-takers!</a:t>
            </a:r>
          </a:p>
        </p:txBody>
      </p:sp>
      <p:sp>
        <p:nvSpPr>
          <p:cNvPr id="5" name="TextBox 4">
            <a:extLst>
              <a:ext uri="{FF2B5EF4-FFF2-40B4-BE49-F238E27FC236}">
                <a16:creationId xmlns:a16="http://schemas.microsoft.com/office/drawing/2014/main" id="{0F2C47C3-C480-E3AD-985B-62A006D8B65B}"/>
              </a:ext>
            </a:extLst>
          </p:cNvPr>
          <p:cNvSpPr txBox="1"/>
          <p:nvPr/>
        </p:nvSpPr>
        <p:spPr>
          <a:xfrm>
            <a:off x="1098883" y="3307173"/>
            <a:ext cx="2190587" cy="707886"/>
          </a:xfrm>
          <a:prstGeom prst="rect">
            <a:avLst/>
          </a:prstGeom>
          <a:noFill/>
        </p:spPr>
        <p:txBody>
          <a:bodyPr wrap="square" rtlCol="0">
            <a:spAutoFit/>
          </a:bodyPr>
          <a:lstStyle/>
          <a:p>
            <a:pPr algn="ctr"/>
            <a:r>
              <a:rPr lang="en-US" sz="2000" dirty="0">
                <a:solidFill>
                  <a:schemeClr val="accent2"/>
                </a:solidFill>
              </a:rPr>
              <a:t>15 always-takers 20 compliers!</a:t>
            </a:r>
          </a:p>
        </p:txBody>
      </p:sp>
      <p:sp>
        <p:nvSpPr>
          <p:cNvPr id="8" name="TextBox 7">
            <a:extLst>
              <a:ext uri="{FF2B5EF4-FFF2-40B4-BE49-F238E27FC236}">
                <a16:creationId xmlns:a16="http://schemas.microsoft.com/office/drawing/2014/main" id="{40BD37E1-4762-0F7D-D127-2543A2DBD2A3}"/>
              </a:ext>
            </a:extLst>
          </p:cNvPr>
          <p:cNvSpPr txBox="1"/>
          <p:nvPr/>
        </p:nvSpPr>
        <p:spPr>
          <a:xfrm>
            <a:off x="1345021" y="5410882"/>
            <a:ext cx="1854124" cy="400110"/>
          </a:xfrm>
          <a:prstGeom prst="rect">
            <a:avLst/>
          </a:prstGeom>
          <a:noFill/>
        </p:spPr>
        <p:txBody>
          <a:bodyPr wrap="square" rtlCol="0">
            <a:spAutoFit/>
          </a:bodyPr>
          <a:lstStyle/>
          <a:p>
            <a:r>
              <a:rPr lang="en-US" sz="2000" dirty="0">
                <a:solidFill>
                  <a:schemeClr val="accent2"/>
                </a:solidFill>
              </a:rPr>
              <a:t>Never-takers!</a:t>
            </a:r>
          </a:p>
        </p:txBody>
      </p:sp>
      <p:sp>
        <p:nvSpPr>
          <p:cNvPr id="9" name="TextBox 8">
            <a:extLst>
              <a:ext uri="{FF2B5EF4-FFF2-40B4-BE49-F238E27FC236}">
                <a16:creationId xmlns:a16="http://schemas.microsoft.com/office/drawing/2014/main" id="{BA5AFDD1-EABE-C232-AF72-CB4BC07CC35A}"/>
              </a:ext>
            </a:extLst>
          </p:cNvPr>
          <p:cNvSpPr txBox="1"/>
          <p:nvPr/>
        </p:nvSpPr>
        <p:spPr>
          <a:xfrm>
            <a:off x="3246116" y="5494812"/>
            <a:ext cx="2078359" cy="707886"/>
          </a:xfrm>
          <a:prstGeom prst="rect">
            <a:avLst/>
          </a:prstGeom>
          <a:noFill/>
        </p:spPr>
        <p:txBody>
          <a:bodyPr wrap="square" rtlCol="0">
            <a:spAutoFit/>
          </a:bodyPr>
          <a:lstStyle/>
          <a:p>
            <a:pPr algn="ctr"/>
            <a:r>
              <a:rPr lang="en-US" sz="2000" dirty="0">
                <a:solidFill>
                  <a:schemeClr val="accent2"/>
                </a:solidFill>
              </a:rPr>
              <a:t>15 never-takers, 20 compliers!</a:t>
            </a:r>
          </a:p>
        </p:txBody>
      </p:sp>
      <p:grpSp>
        <p:nvGrpSpPr>
          <p:cNvPr id="27" name="Group 26">
            <a:extLst>
              <a:ext uri="{FF2B5EF4-FFF2-40B4-BE49-F238E27FC236}">
                <a16:creationId xmlns:a16="http://schemas.microsoft.com/office/drawing/2014/main" id="{06FAB81E-D1F5-DC6D-8A51-81DF6BB0C9F4}"/>
              </a:ext>
            </a:extLst>
          </p:cNvPr>
          <p:cNvGrpSpPr/>
          <p:nvPr/>
        </p:nvGrpSpPr>
        <p:grpSpPr>
          <a:xfrm>
            <a:off x="4981432" y="2002956"/>
            <a:ext cx="6862905" cy="2435760"/>
            <a:chOff x="4981432" y="2002956"/>
            <a:chExt cx="6862905" cy="2435760"/>
          </a:xfrm>
        </p:grpSpPr>
        <p:sp>
          <p:nvSpPr>
            <p:cNvPr id="41" name="TextBox 40">
              <a:extLst>
                <a:ext uri="{FF2B5EF4-FFF2-40B4-BE49-F238E27FC236}">
                  <a16:creationId xmlns:a16="http://schemas.microsoft.com/office/drawing/2014/main" id="{4EF514F5-7B24-41E1-3F1C-79132C58745B}"/>
                </a:ext>
              </a:extLst>
            </p:cNvPr>
            <p:cNvSpPr txBox="1"/>
            <p:nvPr/>
          </p:nvSpPr>
          <p:spPr>
            <a:xfrm>
              <a:off x="6165478" y="2002956"/>
              <a:ext cx="5678859" cy="830997"/>
            </a:xfrm>
            <a:prstGeom prst="rect">
              <a:avLst/>
            </a:prstGeom>
            <a:noFill/>
          </p:spPr>
          <p:txBody>
            <a:bodyPr wrap="square" rtlCol="0">
              <a:spAutoFit/>
            </a:bodyPr>
            <a:lstStyle/>
            <a:p>
              <a:r>
                <a:rPr lang="en-US" sz="2400" dirty="0"/>
                <a:t>What is the average income among the 20 compliers here?</a:t>
              </a:r>
            </a:p>
          </p:txBody>
        </p:sp>
        <p:cxnSp>
          <p:nvCxnSpPr>
            <p:cNvPr id="43" name="Straight Arrow Connector 42">
              <a:extLst>
                <a:ext uri="{FF2B5EF4-FFF2-40B4-BE49-F238E27FC236}">
                  <a16:creationId xmlns:a16="http://schemas.microsoft.com/office/drawing/2014/main" id="{D06F6060-6F4A-50F3-9316-1F66975EFFCF}"/>
                </a:ext>
              </a:extLst>
            </p:cNvPr>
            <p:cNvCxnSpPr>
              <a:cxnSpLocks/>
              <a:stCxn id="41" idx="1"/>
            </p:cNvCxnSpPr>
            <p:nvPr/>
          </p:nvCxnSpPr>
          <p:spPr>
            <a:xfrm flipH="1">
              <a:off x="4981432" y="2418455"/>
              <a:ext cx="1184046" cy="2020261"/>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5E46F92-BEAD-98EE-DFF2-F68C80EE0993}"/>
                  </a:ext>
                </a:extLst>
              </p:cNvPr>
              <p:cNvSpPr txBox="1"/>
              <p:nvPr/>
            </p:nvSpPr>
            <p:spPr>
              <a:xfrm>
                <a:off x="6458929" y="4310536"/>
                <a:ext cx="4828196" cy="1178400"/>
              </a:xfrm>
              <a:prstGeom prst="rect">
                <a:avLst/>
              </a:prstGeom>
              <a:noFill/>
            </p:spPr>
            <p:txBody>
              <a:bodyPr wrap="square" rtlCol="0">
                <a:spAutoFit/>
              </a:bodyPr>
              <a:lstStyle/>
              <a:p>
                <a:r>
                  <a:rPr lang="en-US" sz="2400" dirty="0">
                    <a:solidFill>
                      <a:schemeClr val="accent2"/>
                    </a:solidFill>
                  </a:rPr>
                  <a:t>Then:</a:t>
                </a:r>
              </a:p>
              <a:p>
                <a:pPr/>
                <a14:m>
                  <m:oMathPara xmlns:m="http://schemas.openxmlformats.org/officeDocument/2006/math">
                    <m:oMathParaPr>
                      <m:jc m:val="centerGroup"/>
                    </m:oMathParaPr>
                    <m:oMath xmlns:m="http://schemas.openxmlformats.org/officeDocument/2006/math">
                      <m:f>
                        <m:fPr>
                          <m:ctrlPr>
                            <a:rPr lang="en-US" sz="2400" b="0" i="1" smtClean="0">
                              <a:solidFill>
                                <a:schemeClr val="accent2"/>
                              </a:solidFill>
                              <a:latin typeface="Cambria Math" panose="02040503050406030204" pitchFamily="18" charset="0"/>
                            </a:rPr>
                          </m:ctrlPr>
                        </m:fPr>
                        <m:num>
                          <m:d>
                            <m:dPr>
                              <m:ctrlPr>
                                <a:rPr lang="en-US" sz="2400" b="0" i="1" smtClean="0">
                                  <a:solidFill>
                                    <a:schemeClr val="accent2"/>
                                  </a:solidFill>
                                  <a:latin typeface="Cambria Math" panose="02040503050406030204" pitchFamily="18" charset="0"/>
                                </a:rPr>
                              </m:ctrlPr>
                            </m:dPr>
                            <m:e>
                              <m:r>
                                <a:rPr lang="en-US" sz="2400" b="0" i="1" smtClean="0">
                                  <a:solidFill>
                                    <a:schemeClr val="accent2"/>
                                  </a:solidFill>
                                  <a:latin typeface="Cambria Math" panose="02040503050406030204" pitchFamily="18" charset="0"/>
                                </a:rPr>
                                <m:t>20</m:t>
                              </m:r>
                              <m:r>
                                <a:rPr lang="en-US" sz="2400" b="1" i="1" smtClean="0">
                                  <a:solidFill>
                                    <a:schemeClr val="accent2"/>
                                  </a:solidFill>
                                  <a:latin typeface="Cambria Math" panose="02040503050406030204" pitchFamily="18" charset="0"/>
                                </a:rPr>
                                <m:t>𝒚</m:t>
                              </m:r>
                              <m:r>
                                <a:rPr lang="en-US" sz="2400" b="0" i="1" smtClean="0">
                                  <a:solidFill>
                                    <a:schemeClr val="accent2"/>
                                  </a:solidFill>
                                  <a:latin typeface="Cambria Math" panose="02040503050406030204" pitchFamily="18" charset="0"/>
                                </a:rPr>
                                <m:t>+15×2</m:t>
                              </m:r>
                            </m:e>
                          </m:d>
                        </m:num>
                        <m:den>
                          <m:r>
                            <a:rPr lang="en-US" sz="2400" b="0" i="1" smtClean="0">
                              <a:solidFill>
                                <a:schemeClr val="accent2"/>
                              </a:solidFill>
                              <a:latin typeface="Cambria Math" panose="02040503050406030204" pitchFamily="18" charset="0"/>
                            </a:rPr>
                            <m:t>35</m:t>
                          </m:r>
                        </m:den>
                      </m:f>
                      <m:r>
                        <a:rPr lang="en-US" sz="2400" b="0" i="1" smtClean="0">
                          <a:solidFill>
                            <a:schemeClr val="accent2"/>
                          </a:solidFill>
                          <a:latin typeface="Cambria Math" panose="02040503050406030204" pitchFamily="18" charset="0"/>
                        </a:rPr>
                        <m:t>=1.42</m:t>
                      </m:r>
                    </m:oMath>
                  </m:oMathPara>
                </a14:m>
                <a:endParaRPr lang="en-US" sz="2400" dirty="0">
                  <a:solidFill>
                    <a:schemeClr val="accent2"/>
                  </a:solidFill>
                </a:endParaRPr>
              </a:p>
            </p:txBody>
          </p:sp>
        </mc:Choice>
        <mc:Fallback xmlns="">
          <p:sp>
            <p:nvSpPr>
              <p:cNvPr id="49" name="TextBox 48">
                <a:extLst>
                  <a:ext uri="{FF2B5EF4-FFF2-40B4-BE49-F238E27FC236}">
                    <a16:creationId xmlns:a16="http://schemas.microsoft.com/office/drawing/2014/main" id="{35E46F92-BEAD-98EE-DFF2-F68C80EE0993}"/>
                  </a:ext>
                </a:extLst>
              </p:cNvPr>
              <p:cNvSpPr txBox="1">
                <a:spLocks noRot="1" noChangeAspect="1" noMove="1" noResize="1" noEditPoints="1" noAdjustHandles="1" noChangeArrowheads="1" noChangeShapeType="1" noTextEdit="1"/>
              </p:cNvSpPr>
              <p:nvPr/>
            </p:nvSpPr>
            <p:spPr>
              <a:xfrm>
                <a:off x="6458929" y="4310536"/>
                <a:ext cx="4828196" cy="1178400"/>
              </a:xfrm>
              <a:prstGeom prst="rect">
                <a:avLst/>
              </a:prstGeom>
              <a:blipFill>
                <a:blip r:embed="rId4"/>
                <a:stretch>
                  <a:fillRect l="-1837" t="-4255" b="-3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C86A666-6BC1-D2E1-A0E7-24FF1E51BCC7}"/>
                  </a:ext>
                </a:extLst>
              </p:cNvPr>
              <p:cNvSpPr txBox="1"/>
              <p:nvPr/>
            </p:nvSpPr>
            <p:spPr>
              <a:xfrm>
                <a:off x="6458929" y="5568185"/>
                <a:ext cx="4501562" cy="1015663"/>
              </a:xfrm>
              <a:prstGeom prst="rect">
                <a:avLst/>
              </a:prstGeom>
              <a:noFill/>
            </p:spPr>
            <p:txBody>
              <a:bodyPr wrap="square" rtlCol="0">
                <a:spAutoFit/>
              </a:bodyPr>
              <a:lstStyle/>
              <a:p>
                <a:r>
                  <a:rPr lang="en-US" sz="2400" dirty="0">
                    <a:solidFill>
                      <a:schemeClr val="accent2"/>
                    </a:solidFill>
                  </a:rPr>
                  <a:t>Solve for </a:t>
                </a:r>
                <a:r>
                  <a:rPr lang="en-US" sz="2400" b="1" dirty="0">
                    <a:solidFill>
                      <a:schemeClr val="accent2"/>
                    </a:solidFill>
                  </a:rPr>
                  <a:t>y</a:t>
                </a:r>
                <a:r>
                  <a:rPr lang="en-US" sz="2400" dirty="0">
                    <a:solidFill>
                      <a:schemeClr val="accent2"/>
                    </a:solidFill>
                  </a:rPr>
                  <a:t>:</a:t>
                </a:r>
              </a:p>
              <a:p>
                <a:pPr/>
                <a14:m>
                  <m:oMathPara xmlns:m="http://schemas.openxmlformats.org/officeDocument/2006/math">
                    <m:oMathParaPr>
                      <m:jc m:val="centerGroup"/>
                    </m:oMathParaPr>
                    <m:oMath xmlns:m="http://schemas.openxmlformats.org/officeDocument/2006/math">
                      <m:r>
                        <a:rPr lang="en-US" sz="3600" b="1" i="1" smtClean="0">
                          <a:solidFill>
                            <a:schemeClr val="accent2"/>
                          </a:solidFill>
                          <a:latin typeface="Cambria Math" panose="02040503050406030204" pitchFamily="18" charset="0"/>
                        </a:rPr>
                        <m:t>𝒚</m:t>
                      </m:r>
                      <m:r>
                        <a:rPr lang="en-US" sz="3600" b="0" i="1" smtClean="0">
                          <a:solidFill>
                            <a:schemeClr val="accent2"/>
                          </a:solidFill>
                          <a:latin typeface="Cambria Math" panose="02040503050406030204" pitchFamily="18" charset="0"/>
                        </a:rPr>
                        <m:t>≈$1</m:t>
                      </m:r>
                    </m:oMath>
                  </m:oMathPara>
                </a14:m>
                <a:endParaRPr lang="en-US" sz="3600" dirty="0">
                  <a:solidFill>
                    <a:schemeClr val="accent2"/>
                  </a:solidFill>
                </a:endParaRPr>
              </a:p>
            </p:txBody>
          </p:sp>
        </mc:Choice>
        <mc:Fallback xmlns="">
          <p:sp>
            <p:nvSpPr>
              <p:cNvPr id="50" name="TextBox 49">
                <a:extLst>
                  <a:ext uri="{FF2B5EF4-FFF2-40B4-BE49-F238E27FC236}">
                    <a16:creationId xmlns:a16="http://schemas.microsoft.com/office/drawing/2014/main" id="{1C86A666-6BC1-D2E1-A0E7-24FF1E51BCC7}"/>
                  </a:ext>
                </a:extLst>
              </p:cNvPr>
              <p:cNvSpPr txBox="1">
                <a:spLocks noRot="1" noChangeAspect="1" noMove="1" noResize="1" noEditPoints="1" noAdjustHandles="1" noChangeArrowheads="1" noChangeShapeType="1" noTextEdit="1"/>
              </p:cNvSpPr>
              <p:nvPr/>
            </p:nvSpPr>
            <p:spPr>
              <a:xfrm>
                <a:off x="6458929" y="5568185"/>
                <a:ext cx="4501562" cy="1015663"/>
              </a:xfrm>
              <a:prstGeom prst="rect">
                <a:avLst/>
              </a:prstGeom>
              <a:blipFill>
                <a:blip r:embed="rId5"/>
                <a:stretch>
                  <a:fillRect l="-1966" t="-4938" b="-987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83802C4B-1545-9E93-D52A-BCEE5CF445B4}"/>
              </a:ext>
            </a:extLst>
          </p:cNvPr>
          <p:cNvSpPr txBox="1"/>
          <p:nvPr/>
        </p:nvSpPr>
        <p:spPr>
          <a:xfrm>
            <a:off x="6459223" y="3352898"/>
            <a:ext cx="4522562" cy="830997"/>
          </a:xfrm>
          <a:prstGeom prst="rect">
            <a:avLst/>
          </a:prstGeom>
          <a:noFill/>
        </p:spPr>
        <p:txBody>
          <a:bodyPr wrap="square" rtlCol="0">
            <a:spAutoFit/>
          </a:bodyPr>
          <a:lstStyle/>
          <a:p>
            <a:r>
              <a:rPr lang="en-US" sz="2400" dirty="0">
                <a:solidFill>
                  <a:schemeClr val="accent2"/>
                </a:solidFill>
              </a:rPr>
              <a:t>Avg income among the 15 never-takers in that square is about $2.</a:t>
            </a:r>
          </a:p>
        </p:txBody>
      </p:sp>
      <p:sp>
        <p:nvSpPr>
          <p:cNvPr id="26" name="TextBox 25">
            <a:extLst>
              <a:ext uri="{FF2B5EF4-FFF2-40B4-BE49-F238E27FC236}">
                <a16:creationId xmlns:a16="http://schemas.microsoft.com/office/drawing/2014/main" id="{D96A782D-3A1D-6551-C5D0-DC3AF788CDD6}"/>
              </a:ext>
            </a:extLst>
          </p:cNvPr>
          <p:cNvSpPr txBox="1"/>
          <p:nvPr/>
        </p:nvSpPr>
        <p:spPr>
          <a:xfrm>
            <a:off x="6459223" y="2788530"/>
            <a:ext cx="6100762" cy="461665"/>
          </a:xfrm>
          <a:prstGeom prst="rect">
            <a:avLst/>
          </a:prstGeom>
          <a:noFill/>
        </p:spPr>
        <p:txBody>
          <a:bodyPr wrap="square">
            <a:spAutoFit/>
          </a:bodyPr>
          <a:lstStyle/>
          <a:p>
            <a:r>
              <a:rPr lang="en-US" sz="2400" dirty="0">
                <a:solidFill>
                  <a:schemeClr val="accent2"/>
                </a:solidFill>
              </a:rPr>
              <a:t>Call that value </a:t>
            </a:r>
            <a:r>
              <a:rPr lang="en-US" sz="2400" b="1" dirty="0">
                <a:solidFill>
                  <a:schemeClr val="accent2"/>
                </a:solidFill>
              </a:rPr>
              <a:t>y</a:t>
            </a:r>
            <a:r>
              <a:rPr lang="en-US" sz="2400" dirty="0">
                <a:solidFill>
                  <a:schemeClr val="accent2"/>
                </a:solidFill>
              </a:rPr>
              <a:t>. </a:t>
            </a:r>
            <a:endParaRPr lang="en-US" sz="2400" dirty="0"/>
          </a:p>
        </p:txBody>
      </p:sp>
    </p:spTree>
    <p:extLst>
      <p:ext uri="{BB962C8B-B14F-4D97-AF65-F5344CB8AC3E}">
        <p14:creationId xmlns:p14="http://schemas.microsoft.com/office/powerpoint/2010/main" val="32698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22" grpId="0"/>
      <p:bldP spid="2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A80EE-1AC9-7A9A-1FF4-3121D9C79352}"/>
              </a:ext>
            </a:extLst>
          </p:cNvPr>
          <p:cNvSpPr>
            <a:spLocks noGrp="1"/>
          </p:cNvSpPr>
          <p:nvPr>
            <p:ph type="title"/>
          </p:nvPr>
        </p:nvSpPr>
        <p:spPr>
          <a:xfrm>
            <a:off x="528697" y="51261"/>
            <a:ext cx="10515600" cy="1325563"/>
          </a:xfrm>
        </p:spPr>
        <p:txBody>
          <a:bodyPr/>
          <a:lstStyle/>
          <a:p>
            <a:r>
              <a:rPr lang="en-US" dirty="0"/>
              <a:t>A few follow-up questions...</a:t>
            </a:r>
          </a:p>
        </p:txBody>
      </p:sp>
      <p:pic>
        <p:nvPicPr>
          <p:cNvPr id="4" name="Picture 3">
            <a:extLst>
              <a:ext uri="{FF2B5EF4-FFF2-40B4-BE49-F238E27FC236}">
                <a16:creationId xmlns:a16="http://schemas.microsoft.com/office/drawing/2014/main" id="{57EAFEEF-6BC3-037C-B13D-AF262C7F924A}"/>
              </a:ext>
            </a:extLst>
          </p:cNvPr>
          <p:cNvPicPr>
            <a:picLocks noChangeAspect="1"/>
          </p:cNvPicPr>
          <p:nvPr/>
        </p:nvPicPr>
        <p:blipFill>
          <a:blip r:embed="rId2"/>
          <a:stretch>
            <a:fillRect/>
          </a:stretch>
        </p:blipFill>
        <p:spPr>
          <a:xfrm>
            <a:off x="801648" y="4762129"/>
            <a:ext cx="1217612" cy="1826418"/>
          </a:xfrm>
          <a:prstGeom prst="rect">
            <a:avLst/>
          </a:prstGeom>
        </p:spPr>
      </p:pic>
      <p:pic>
        <p:nvPicPr>
          <p:cNvPr id="5" name="Picture 4">
            <a:extLst>
              <a:ext uri="{FF2B5EF4-FFF2-40B4-BE49-F238E27FC236}">
                <a16:creationId xmlns:a16="http://schemas.microsoft.com/office/drawing/2014/main" id="{9B2C172E-8540-0504-86B6-21508B7D74E0}"/>
              </a:ext>
            </a:extLst>
          </p:cNvPr>
          <p:cNvPicPr>
            <a:picLocks noChangeAspect="1"/>
          </p:cNvPicPr>
          <p:nvPr/>
        </p:nvPicPr>
        <p:blipFill>
          <a:blip r:embed="rId3"/>
          <a:stretch>
            <a:fillRect/>
          </a:stretch>
        </p:blipFill>
        <p:spPr>
          <a:xfrm>
            <a:off x="9999700" y="4971314"/>
            <a:ext cx="1109585" cy="1675354"/>
          </a:xfrm>
          <a:prstGeom prst="rect">
            <a:avLst/>
          </a:prstGeom>
        </p:spPr>
      </p:pic>
      <p:grpSp>
        <p:nvGrpSpPr>
          <p:cNvPr id="24" name="Group 23">
            <a:extLst>
              <a:ext uri="{FF2B5EF4-FFF2-40B4-BE49-F238E27FC236}">
                <a16:creationId xmlns:a16="http://schemas.microsoft.com/office/drawing/2014/main" id="{546035F6-1EEF-33E1-A17A-868B3388F3D6}"/>
              </a:ext>
            </a:extLst>
          </p:cNvPr>
          <p:cNvGrpSpPr/>
          <p:nvPr/>
        </p:nvGrpSpPr>
        <p:grpSpPr>
          <a:xfrm>
            <a:off x="288538" y="1185999"/>
            <a:ext cx="10616021" cy="4186101"/>
            <a:chOff x="288538" y="1185999"/>
            <a:chExt cx="10616021" cy="4186101"/>
          </a:xfrm>
        </p:grpSpPr>
        <p:sp>
          <p:nvSpPr>
            <p:cNvPr id="6" name="TextBox 5">
              <a:extLst>
                <a:ext uri="{FF2B5EF4-FFF2-40B4-BE49-F238E27FC236}">
                  <a16:creationId xmlns:a16="http://schemas.microsoft.com/office/drawing/2014/main" id="{CA2B5E18-12DF-0F1A-F1C1-568DC3067553}"/>
                </a:ext>
              </a:extLst>
            </p:cNvPr>
            <p:cNvSpPr txBox="1"/>
            <p:nvPr/>
          </p:nvSpPr>
          <p:spPr>
            <a:xfrm>
              <a:off x="974747" y="1185999"/>
              <a:ext cx="9929812" cy="830997"/>
            </a:xfrm>
            <a:prstGeom prst="rect">
              <a:avLst/>
            </a:prstGeom>
            <a:noFill/>
          </p:spPr>
          <p:txBody>
            <a:bodyPr wrap="square" rtlCol="0">
              <a:spAutoFit/>
            </a:bodyPr>
            <a:lstStyle/>
            <a:p>
              <a:r>
                <a:rPr lang="en-US" sz="2400" dirty="0">
                  <a:solidFill>
                    <a:schemeClr val="accent1"/>
                  </a:solidFill>
                </a:rPr>
                <a:t>Hey, there’s this cool thing called LATE!  We can learn the average treatment effect for the population of compliers!  It’s $4!</a:t>
              </a:r>
            </a:p>
          </p:txBody>
        </p:sp>
        <p:sp>
          <p:nvSpPr>
            <p:cNvPr id="17" name="Freeform 16">
              <a:extLst>
                <a:ext uri="{FF2B5EF4-FFF2-40B4-BE49-F238E27FC236}">
                  <a16:creationId xmlns:a16="http://schemas.microsoft.com/office/drawing/2014/main" id="{E54CB133-7F82-8D15-F9A3-79C34E388B0D}"/>
                </a:ext>
              </a:extLst>
            </p:cNvPr>
            <p:cNvSpPr/>
            <p:nvPr/>
          </p:nvSpPr>
          <p:spPr>
            <a:xfrm>
              <a:off x="288538" y="1428750"/>
              <a:ext cx="768737" cy="3943350"/>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5D42B039-77D0-9CF8-4F2E-A886FE182BDF}"/>
              </a:ext>
            </a:extLst>
          </p:cNvPr>
          <p:cNvGrpSpPr/>
          <p:nvPr/>
        </p:nvGrpSpPr>
        <p:grpSpPr>
          <a:xfrm>
            <a:off x="440938" y="2400344"/>
            <a:ext cx="4004102" cy="2950031"/>
            <a:chOff x="440938" y="2400344"/>
            <a:chExt cx="4004102" cy="2950031"/>
          </a:xfrm>
        </p:grpSpPr>
        <p:sp>
          <p:nvSpPr>
            <p:cNvPr id="8" name="TextBox 7">
              <a:extLst>
                <a:ext uri="{FF2B5EF4-FFF2-40B4-BE49-F238E27FC236}">
                  <a16:creationId xmlns:a16="http://schemas.microsoft.com/office/drawing/2014/main" id="{5250FD2D-F56E-1052-8FD4-826B395EC6A5}"/>
                </a:ext>
              </a:extLst>
            </p:cNvPr>
            <p:cNvSpPr txBox="1"/>
            <p:nvPr/>
          </p:nvSpPr>
          <p:spPr>
            <a:xfrm>
              <a:off x="838200" y="2400344"/>
              <a:ext cx="3606840" cy="461665"/>
            </a:xfrm>
            <a:prstGeom prst="rect">
              <a:avLst/>
            </a:prstGeom>
            <a:noFill/>
          </p:spPr>
          <p:txBody>
            <a:bodyPr wrap="square" rtlCol="0">
              <a:spAutoFit/>
            </a:bodyPr>
            <a:lstStyle/>
            <a:p>
              <a:r>
                <a:rPr lang="en-US" sz="2400" dirty="0">
                  <a:solidFill>
                    <a:schemeClr val="accent1"/>
                  </a:solidFill>
                </a:rPr>
                <a:t>Um, I </a:t>
              </a:r>
              <a:r>
                <a:rPr lang="en-US" sz="2400" dirty="0" err="1">
                  <a:solidFill>
                    <a:schemeClr val="accent1"/>
                  </a:solidFill>
                </a:rPr>
                <a:t>dunno</a:t>
              </a:r>
              <a:r>
                <a:rPr lang="en-US" sz="2400" dirty="0">
                  <a:solidFill>
                    <a:schemeClr val="accent1"/>
                  </a:solidFill>
                </a:rPr>
                <a:t>.</a:t>
              </a:r>
            </a:p>
          </p:txBody>
        </p:sp>
        <p:sp>
          <p:nvSpPr>
            <p:cNvPr id="18" name="Freeform 17">
              <a:extLst>
                <a:ext uri="{FF2B5EF4-FFF2-40B4-BE49-F238E27FC236}">
                  <a16:creationId xmlns:a16="http://schemas.microsoft.com/office/drawing/2014/main" id="{58AEDFEA-ABA7-E4C3-3D5E-B8A23597CFA5}"/>
                </a:ext>
              </a:extLst>
            </p:cNvPr>
            <p:cNvSpPr/>
            <p:nvPr/>
          </p:nvSpPr>
          <p:spPr>
            <a:xfrm>
              <a:off x="440938" y="2728913"/>
              <a:ext cx="533809" cy="2621462"/>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0BFAF11-4E18-53FA-C751-E600011281AF}"/>
              </a:ext>
            </a:extLst>
          </p:cNvPr>
          <p:cNvGrpSpPr/>
          <p:nvPr/>
        </p:nvGrpSpPr>
        <p:grpSpPr>
          <a:xfrm>
            <a:off x="801648" y="3413772"/>
            <a:ext cx="3643392" cy="1974697"/>
            <a:chOff x="801648" y="3413772"/>
            <a:chExt cx="3643392" cy="1974697"/>
          </a:xfrm>
        </p:grpSpPr>
        <p:sp>
          <p:nvSpPr>
            <p:cNvPr id="10" name="TextBox 9">
              <a:extLst>
                <a:ext uri="{FF2B5EF4-FFF2-40B4-BE49-F238E27FC236}">
                  <a16:creationId xmlns:a16="http://schemas.microsoft.com/office/drawing/2014/main" id="{B5E4A4E4-157C-E4A2-0E13-4623006E8677}"/>
                </a:ext>
              </a:extLst>
            </p:cNvPr>
            <p:cNvSpPr txBox="1"/>
            <p:nvPr/>
          </p:nvSpPr>
          <p:spPr>
            <a:xfrm>
              <a:off x="838200" y="3413772"/>
              <a:ext cx="3606840" cy="461665"/>
            </a:xfrm>
            <a:prstGeom prst="rect">
              <a:avLst/>
            </a:prstGeom>
            <a:noFill/>
          </p:spPr>
          <p:txBody>
            <a:bodyPr wrap="square" rtlCol="0">
              <a:spAutoFit/>
            </a:bodyPr>
            <a:lstStyle/>
            <a:p>
              <a:r>
                <a:rPr lang="en-US" sz="2400" dirty="0">
                  <a:solidFill>
                    <a:schemeClr val="accent1"/>
                  </a:solidFill>
                </a:rPr>
                <a:t>Um, I </a:t>
              </a:r>
              <a:r>
                <a:rPr lang="en-US" sz="2400" dirty="0" err="1">
                  <a:solidFill>
                    <a:schemeClr val="accent1"/>
                  </a:solidFill>
                </a:rPr>
                <a:t>dunno</a:t>
              </a:r>
              <a:r>
                <a:rPr lang="en-US" sz="2400" dirty="0">
                  <a:solidFill>
                    <a:schemeClr val="accent1"/>
                  </a:solidFill>
                </a:rPr>
                <a:t>.</a:t>
              </a:r>
            </a:p>
          </p:txBody>
        </p:sp>
        <p:sp>
          <p:nvSpPr>
            <p:cNvPr id="19" name="Freeform 18">
              <a:extLst>
                <a:ext uri="{FF2B5EF4-FFF2-40B4-BE49-F238E27FC236}">
                  <a16:creationId xmlns:a16="http://schemas.microsoft.com/office/drawing/2014/main" id="{AF466581-518E-89E4-62C9-EF4EB80381C7}"/>
                </a:ext>
              </a:extLst>
            </p:cNvPr>
            <p:cNvSpPr/>
            <p:nvPr/>
          </p:nvSpPr>
          <p:spPr>
            <a:xfrm>
              <a:off x="801648" y="3875436"/>
              <a:ext cx="270292" cy="1513033"/>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203C391B-BD1B-8BA3-EA4F-B7BAF93BBC0F}"/>
              </a:ext>
            </a:extLst>
          </p:cNvPr>
          <p:cNvGrpSpPr/>
          <p:nvPr/>
        </p:nvGrpSpPr>
        <p:grpSpPr>
          <a:xfrm>
            <a:off x="882871" y="4211441"/>
            <a:ext cx="4134423" cy="1177150"/>
            <a:chOff x="882871" y="4211441"/>
            <a:chExt cx="4134423" cy="1177150"/>
          </a:xfrm>
        </p:grpSpPr>
        <p:sp>
          <p:nvSpPr>
            <p:cNvPr id="12" name="TextBox 11">
              <a:extLst>
                <a:ext uri="{FF2B5EF4-FFF2-40B4-BE49-F238E27FC236}">
                  <a16:creationId xmlns:a16="http://schemas.microsoft.com/office/drawing/2014/main" id="{76720C50-049E-620A-C13E-000DE9C966BE}"/>
                </a:ext>
              </a:extLst>
            </p:cNvPr>
            <p:cNvSpPr txBox="1"/>
            <p:nvPr/>
          </p:nvSpPr>
          <p:spPr>
            <a:xfrm>
              <a:off x="1410454" y="4211441"/>
              <a:ext cx="3606840" cy="461665"/>
            </a:xfrm>
            <a:prstGeom prst="rect">
              <a:avLst/>
            </a:prstGeom>
            <a:noFill/>
          </p:spPr>
          <p:txBody>
            <a:bodyPr wrap="square" rtlCol="0">
              <a:spAutoFit/>
            </a:bodyPr>
            <a:lstStyle/>
            <a:p>
              <a:r>
                <a:rPr lang="en-US" sz="2400" dirty="0">
                  <a:solidFill>
                    <a:schemeClr val="accent1"/>
                  </a:solidFill>
                </a:rPr>
                <a:t>Um, I </a:t>
              </a:r>
              <a:r>
                <a:rPr lang="en-US" sz="2400" dirty="0" err="1">
                  <a:solidFill>
                    <a:schemeClr val="accent1"/>
                  </a:solidFill>
                </a:rPr>
                <a:t>dunno</a:t>
              </a:r>
              <a:r>
                <a:rPr lang="en-US" sz="2400" dirty="0">
                  <a:solidFill>
                    <a:schemeClr val="accent1"/>
                  </a:solidFill>
                </a:rPr>
                <a:t>.</a:t>
              </a:r>
            </a:p>
          </p:txBody>
        </p:sp>
        <p:sp>
          <p:nvSpPr>
            <p:cNvPr id="20" name="Freeform 19">
              <a:extLst>
                <a:ext uri="{FF2B5EF4-FFF2-40B4-BE49-F238E27FC236}">
                  <a16:creationId xmlns:a16="http://schemas.microsoft.com/office/drawing/2014/main" id="{0CADB656-6314-0C8A-D57D-4D35FD7A3E0F}"/>
                </a:ext>
              </a:extLst>
            </p:cNvPr>
            <p:cNvSpPr/>
            <p:nvPr/>
          </p:nvSpPr>
          <p:spPr>
            <a:xfrm rot="822444">
              <a:off x="882871" y="4458643"/>
              <a:ext cx="377436" cy="929948"/>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B737F450-A1A8-9DA4-0119-CD0FE06BC280}"/>
              </a:ext>
            </a:extLst>
          </p:cNvPr>
          <p:cNvGrpSpPr/>
          <p:nvPr/>
        </p:nvGrpSpPr>
        <p:grpSpPr>
          <a:xfrm>
            <a:off x="1702240" y="5118001"/>
            <a:ext cx="6155885" cy="461665"/>
            <a:chOff x="1702240" y="5118001"/>
            <a:chExt cx="6155885" cy="461665"/>
          </a:xfrm>
        </p:grpSpPr>
        <p:sp>
          <p:nvSpPr>
            <p:cNvPr id="13" name="TextBox 12">
              <a:extLst>
                <a:ext uri="{FF2B5EF4-FFF2-40B4-BE49-F238E27FC236}">
                  <a16:creationId xmlns:a16="http://schemas.microsoft.com/office/drawing/2014/main" id="{12F25C86-9647-F2B0-CB9B-391C899E1328}"/>
                </a:ext>
              </a:extLst>
            </p:cNvPr>
            <p:cNvSpPr txBox="1"/>
            <p:nvPr/>
          </p:nvSpPr>
          <p:spPr>
            <a:xfrm>
              <a:off x="2176463" y="5118001"/>
              <a:ext cx="5681662" cy="461665"/>
            </a:xfrm>
            <a:prstGeom prst="rect">
              <a:avLst/>
            </a:prstGeom>
            <a:noFill/>
          </p:spPr>
          <p:txBody>
            <a:bodyPr wrap="square" rtlCol="0">
              <a:spAutoFit/>
            </a:bodyPr>
            <a:lstStyle/>
            <a:p>
              <a:r>
                <a:rPr lang="en-US" sz="2400" dirty="0">
                  <a:solidFill>
                    <a:schemeClr val="accent1"/>
                  </a:solidFill>
                </a:rPr>
                <a:t>You’re really raining on my parade here...</a:t>
              </a:r>
            </a:p>
          </p:txBody>
        </p:sp>
        <p:cxnSp>
          <p:nvCxnSpPr>
            <p:cNvPr id="22" name="Straight Connector 21">
              <a:extLst>
                <a:ext uri="{FF2B5EF4-FFF2-40B4-BE49-F238E27FC236}">
                  <a16:creationId xmlns:a16="http://schemas.microsoft.com/office/drawing/2014/main" id="{ABC48345-FD28-7D96-084F-BFB60F6BC0CB}"/>
                </a:ext>
              </a:extLst>
            </p:cNvPr>
            <p:cNvCxnSpPr>
              <a:cxnSpLocks/>
              <a:stCxn id="13" idx="1"/>
            </p:cNvCxnSpPr>
            <p:nvPr/>
          </p:nvCxnSpPr>
          <p:spPr>
            <a:xfrm flipH="1">
              <a:off x="1702240" y="5348834"/>
              <a:ext cx="474223" cy="7123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40A3D5EF-C542-4462-3028-311C25060964}"/>
              </a:ext>
            </a:extLst>
          </p:cNvPr>
          <p:cNvGrpSpPr/>
          <p:nvPr/>
        </p:nvGrpSpPr>
        <p:grpSpPr>
          <a:xfrm>
            <a:off x="4195009" y="2043306"/>
            <a:ext cx="7556769" cy="3543107"/>
            <a:chOff x="4195009" y="2043306"/>
            <a:chExt cx="7556769" cy="3543107"/>
          </a:xfrm>
        </p:grpSpPr>
        <p:sp>
          <p:nvSpPr>
            <p:cNvPr id="7" name="TextBox 6">
              <a:extLst>
                <a:ext uri="{FF2B5EF4-FFF2-40B4-BE49-F238E27FC236}">
                  <a16:creationId xmlns:a16="http://schemas.microsoft.com/office/drawing/2014/main" id="{965D1855-267E-9A2E-7000-B16C682E8AFD}"/>
                </a:ext>
              </a:extLst>
            </p:cNvPr>
            <p:cNvSpPr txBox="1"/>
            <p:nvPr/>
          </p:nvSpPr>
          <p:spPr>
            <a:xfrm>
              <a:off x="4195009" y="2043306"/>
              <a:ext cx="6865897" cy="461665"/>
            </a:xfrm>
            <a:prstGeom prst="rect">
              <a:avLst/>
            </a:prstGeom>
            <a:noFill/>
          </p:spPr>
          <p:txBody>
            <a:bodyPr wrap="square" rtlCol="0">
              <a:spAutoFit/>
            </a:bodyPr>
            <a:lstStyle/>
            <a:p>
              <a:pPr algn="r"/>
              <a:r>
                <a:rPr lang="en-US" sz="2400" dirty="0">
                  <a:solidFill>
                    <a:schemeClr val="accent2"/>
                  </a:solidFill>
                </a:rPr>
                <a:t>Neat!  Is that a big population?</a:t>
              </a:r>
            </a:p>
          </p:txBody>
        </p:sp>
        <p:sp>
          <p:nvSpPr>
            <p:cNvPr id="29" name="Freeform 28">
              <a:extLst>
                <a:ext uri="{FF2B5EF4-FFF2-40B4-BE49-F238E27FC236}">
                  <a16:creationId xmlns:a16="http://schemas.microsoft.com/office/drawing/2014/main" id="{F0A1C036-104C-C8F2-AFBB-915895D926C6}"/>
                </a:ext>
              </a:extLst>
            </p:cNvPr>
            <p:cNvSpPr/>
            <p:nvPr/>
          </p:nvSpPr>
          <p:spPr>
            <a:xfrm>
              <a:off x="10844213" y="2243138"/>
              <a:ext cx="907565" cy="3343275"/>
            </a:xfrm>
            <a:custGeom>
              <a:avLst/>
              <a:gdLst>
                <a:gd name="connsiteX0" fmla="*/ 142875 w 907565"/>
                <a:gd name="connsiteY0" fmla="*/ 0 h 3343275"/>
                <a:gd name="connsiteX1" fmla="*/ 828675 w 907565"/>
                <a:gd name="connsiteY1" fmla="*/ 1042987 h 3343275"/>
                <a:gd name="connsiteX2" fmla="*/ 800100 w 907565"/>
                <a:gd name="connsiteY2" fmla="*/ 2943225 h 3343275"/>
                <a:gd name="connsiteX3" fmla="*/ 0 w 907565"/>
                <a:gd name="connsiteY3" fmla="*/ 3343275 h 3343275"/>
              </a:gdLst>
              <a:ahLst/>
              <a:cxnLst>
                <a:cxn ang="0">
                  <a:pos x="connsiteX0" y="connsiteY0"/>
                </a:cxn>
                <a:cxn ang="0">
                  <a:pos x="connsiteX1" y="connsiteY1"/>
                </a:cxn>
                <a:cxn ang="0">
                  <a:pos x="connsiteX2" y="connsiteY2"/>
                </a:cxn>
                <a:cxn ang="0">
                  <a:pos x="connsiteX3" y="connsiteY3"/>
                </a:cxn>
              </a:cxnLst>
              <a:rect l="l" t="t" r="r" b="b"/>
              <a:pathLst>
                <a:path w="907565" h="3343275">
                  <a:moveTo>
                    <a:pt x="142875" y="0"/>
                  </a:moveTo>
                  <a:cubicBezTo>
                    <a:pt x="431006" y="276225"/>
                    <a:pt x="719138" y="552450"/>
                    <a:pt x="828675" y="1042987"/>
                  </a:cubicBezTo>
                  <a:cubicBezTo>
                    <a:pt x="938212" y="1533524"/>
                    <a:pt x="938212" y="2559844"/>
                    <a:pt x="800100" y="2943225"/>
                  </a:cubicBezTo>
                  <a:cubicBezTo>
                    <a:pt x="661988" y="3326606"/>
                    <a:pt x="330994" y="3334940"/>
                    <a:pt x="0" y="334327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C1B023D7-AA66-CB9E-B3AE-CF2A97B556F8}"/>
              </a:ext>
            </a:extLst>
          </p:cNvPr>
          <p:cNvGrpSpPr/>
          <p:nvPr/>
        </p:nvGrpSpPr>
        <p:grpSpPr>
          <a:xfrm>
            <a:off x="1179473" y="2935737"/>
            <a:ext cx="10314184" cy="2593526"/>
            <a:chOff x="1179473" y="2935737"/>
            <a:chExt cx="10314184" cy="2593526"/>
          </a:xfrm>
        </p:grpSpPr>
        <p:sp>
          <p:nvSpPr>
            <p:cNvPr id="9" name="TextBox 8">
              <a:extLst>
                <a:ext uri="{FF2B5EF4-FFF2-40B4-BE49-F238E27FC236}">
                  <a16:creationId xmlns:a16="http://schemas.microsoft.com/office/drawing/2014/main" id="{204B4E8A-B9D9-A1B0-AF4C-D1E27BB85730}"/>
                </a:ext>
              </a:extLst>
            </p:cNvPr>
            <p:cNvSpPr txBox="1"/>
            <p:nvPr/>
          </p:nvSpPr>
          <p:spPr>
            <a:xfrm>
              <a:off x="1179473" y="2935737"/>
              <a:ext cx="9929812" cy="461665"/>
            </a:xfrm>
            <a:prstGeom prst="rect">
              <a:avLst/>
            </a:prstGeom>
            <a:noFill/>
          </p:spPr>
          <p:txBody>
            <a:bodyPr wrap="square" rtlCol="0">
              <a:spAutoFit/>
            </a:bodyPr>
            <a:lstStyle/>
            <a:p>
              <a:pPr algn="r"/>
              <a:r>
                <a:rPr lang="en-US" sz="2400" dirty="0">
                  <a:solidFill>
                    <a:schemeClr val="accent2"/>
                  </a:solidFill>
                </a:rPr>
                <a:t>Okay, is $4 big or small compared to average earnings in this population?</a:t>
              </a:r>
            </a:p>
          </p:txBody>
        </p:sp>
        <p:sp>
          <p:nvSpPr>
            <p:cNvPr id="30" name="Freeform 29">
              <a:extLst>
                <a:ext uri="{FF2B5EF4-FFF2-40B4-BE49-F238E27FC236}">
                  <a16:creationId xmlns:a16="http://schemas.microsoft.com/office/drawing/2014/main" id="{91E14981-5BBC-9592-E405-85F1AB2140FC}"/>
                </a:ext>
              </a:extLst>
            </p:cNvPr>
            <p:cNvSpPr/>
            <p:nvPr/>
          </p:nvSpPr>
          <p:spPr>
            <a:xfrm>
              <a:off x="10815638" y="3214688"/>
              <a:ext cx="678019" cy="2314575"/>
            </a:xfrm>
            <a:custGeom>
              <a:avLst/>
              <a:gdLst>
                <a:gd name="connsiteX0" fmla="*/ 200025 w 678019"/>
                <a:gd name="connsiteY0" fmla="*/ 0 h 2314575"/>
                <a:gd name="connsiteX1" fmla="*/ 671512 w 678019"/>
                <a:gd name="connsiteY1" fmla="*/ 857250 h 2314575"/>
                <a:gd name="connsiteX2" fmla="*/ 442912 w 678019"/>
                <a:gd name="connsiteY2" fmla="*/ 2000250 h 2314575"/>
                <a:gd name="connsiteX3" fmla="*/ 0 w 678019"/>
                <a:gd name="connsiteY3" fmla="*/ 2314575 h 2314575"/>
              </a:gdLst>
              <a:ahLst/>
              <a:cxnLst>
                <a:cxn ang="0">
                  <a:pos x="connsiteX0" y="connsiteY0"/>
                </a:cxn>
                <a:cxn ang="0">
                  <a:pos x="connsiteX1" y="connsiteY1"/>
                </a:cxn>
                <a:cxn ang="0">
                  <a:pos x="connsiteX2" y="connsiteY2"/>
                </a:cxn>
                <a:cxn ang="0">
                  <a:pos x="connsiteX3" y="connsiteY3"/>
                </a:cxn>
              </a:cxnLst>
              <a:rect l="l" t="t" r="r" b="b"/>
              <a:pathLst>
                <a:path w="678019" h="2314575">
                  <a:moveTo>
                    <a:pt x="200025" y="0"/>
                  </a:moveTo>
                  <a:cubicBezTo>
                    <a:pt x="415528" y="261937"/>
                    <a:pt x="631031" y="523875"/>
                    <a:pt x="671512" y="857250"/>
                  </a:cubicBezTo>
                  <a:cubicBezTo>
                    <a:pt x="711993" y="1190625"/>
                    <a:pt x="554831" y="1757363"/>
                    <a:pt x="442912" y="2000250"/>
                  </a:cubicBezTo>
                  <a:cubicBezTo>
                    <a:pt x="330993" y="2243137"/>
                    <a:pt x="165496" y="2278856"/>
                    <a:pt x="0" y="231457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F6A79B92-5B99-486D-96A6-936FB4C9CE3E}"/>
              </a:ext>
            </a:extLst>
          </p:cNvPr>
          <p:cNvGrpSpPr/>
          <p:nvPr/>
        </p:nvGrpSpPr>
        <p:grpSpPr>
          <a:xfrm>
            <a:off x="1179473" y="3848933"/>
            <a:ext cx="10107771" cy="1616238"/>
            <a:chOff x="1179473" y="3848933"/>
            <a:chExt cx="10107771" cy="1616238"/>
          </a:xfrm>
        </p:grpSpPr>
        <p:sp>
          <p:nvSpPr>
            <p:cNvPr id="11" name="TextBox 10">
              <a:extLst>
                <a:ext uri="{FF2B5EF4-FFF2-40B4-BE49-F238E27FC236}">
                  <a16:creationId xmlns:a16="http://schemas.microsoft.com/office/drawing/2014/main" id="{E2427F56-86AD-CDDF-2CC2-41B2FB925C35}"/>
                </a:ext>
              </a:extLst>
            </p:cNvPr>
            <p:cNvSpPr txBox="1"/>
            <p:nvPr/>
          </p:nvSpPr>
          <p:spPr>
            <a:xfrm>
              <a:off x="1179473" y="3848933"/>
              <a:ext cx="9929812" cy="461665"/>
            </a:xfrm>
            <a:prstGeom prst="rect">
              <a:avLst/>
            </a:prstGeom>
            <a:noFill/>
          </p:spPr>
          <p:txBody>
            <a:bodyPr wrap="square" rtlCol="0">
              <a:spAutoFit/>
            </a:bodyPr>
            <a:lstStyle/>
            <a:p>
              <a:pPr algn="r"/>
              <a:r>
                <a:rPr lang="en-US" sz="2400" dirty="0">
                  <a:solidFill>
                    <a:schemeClr val="accent2"/>
                  </a:solidFill>
                </a:rPr>
                <a:t>Okay, is that population at all representative of the larger population?</a:t>
              </a:r>
            </a:p>
          </p:txBody>
        </p:sp>
        <p:sp>
          <p:nvSpPr>
            <p:cNvPr id="31" name="Freeform 30">
              <a:extLst>
                <a:ext uri="{FF2B5EF4-FFF2-40B4-BE49-F238E27FC236}">
                  <a16:creationId xmlns:a16="http://schemas.microsoft.com/office/drawing/2014/main" id="{D244DC8A-DABA-F57D-726B-06968B237739}"/>
                </a:ext>
              </a:extLst>
            </p:cNvPr>
            <p:cNvSpPr/>
            <p:nvPr/>
          </p:nvSpPr>
          <p:spPr>
            <a:xfrm>
              <a:off x="10801350" y="4157663"/>
              <a:ext cx="485894" cy="1307508"/>
            </a:xfrm>
            <a:custGeom>
              <a:avLst/>
              <a:gdLst>
                <a:gd name="connsiteX0" fmla="*/ 242888 w 485894"/>
                <a:gd name="connsiteY0" fmla="*/ 0 h 1307508"/>
                <a:gd name="connsiteX1" fmla="*/ 485775 w 485894"/>
                <a:gd name="connsiteY1" fmla="*/ 471487 h 1307508"/>
                <a:gd name="connsiteX2" fmla="*/ 271463 w 485894"/>
                <a:gd name="connsiteY2" fmla="*/ 1214437 h 1307508"/>
                <a:gd name="connsiteX3" fmla="*/ 0 w 485894"/>
                <a:gd name="connsiteY3" fmla="*/ 1271587 h 1307508"/>
              </a:gdLst>
              <a:ahLst/>
              <a:cxnLst>
                <a:cxn ang="0">
                  <a:pos x="connsiteX0" y="connsiteY0"/>
                </a:cxn>
                <a:cxn ang="0">
                  <a:pos x="connsiteX1" y="connsiteY1"/>
                </a:cxn>
                <a:cxn ang="0">
                  <a:pos x="connsiteX2" y="connsiteY2"/>
                </a:cxn>
                <a:cxn ang="0">
                  <a:pos x="connsiteX3" y="connsiteY3"/>
                </a:cxn>
              </a:cxnLst>
              <a:rect l="l" t="t" r="r" b="b"/>
              <a:pathLst>
                <a:path w="485894" h="1307508">
                  <a:moveTo>
                    <a:pt x="242888" y="0"/>
                  </a:moveTo>
                  <a:cubicBezTo>
                    <a:pt x="361950" y="134540"/>
                    <a:pt x="481013" y="269081"/>
                    <a:pt x="485775" y="471487"/>
                  </a:cubicBezTo>
                  <a:cubicBezTo>
                    <a:pt x="490537" y="673893"/>
                    <a:pt x="352425" y="1081087"/>
                    <a:pt x="271463" y="1214437"/>
                  </a:cubicBezTo>
                  <a:cubicBezTo>
                    <a:pt x="190501" y="1347787"/>
                    <a:pt x="95250" y="1309687"/>
                    <a:pt x="0" y="1271587"/>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79F92EC-46A4-A021-B49F-C07C2AB40935}"/>
              </a:ext>
            </a:extLst>
          </p:cNvPr>
          <p:cNvGrpSpPr/>
          <p:nvPr/>
        </p:nvGrpSpPr>
        <p:grpSpPr>
          <a:xfrm>
            <a:off x="1195388" y="4563008"/>
            <a:ext cx="9929812" cy="666217"/>
            <a:chOff x="1195388" y="4563008"/>
            <a:chExt cx="9929812" cy="666217"/>
          </a:xfrm>
        </p:grpSpPr>
        <p:sp>
          <p:nvSpPr>
            <p:cNvPr id="3" name="TextBox 2">
              <a:extLst>
                <a:ext uri="{FF2B5EF4-FFF2-40B4-BE49-F238E27FC236}">
                  <a16:creationId xmlns:a16="http://schemas.microsoft.com/office/drawing/2014/main" id="{56E7745F-AC9B-C525-18C1-D3856D3FE029}"/>
                </a:ext>
              </a:extLst>
            </p:cNvPr>
            <p:cNvSpPr txBox="1"/>
            <p:nvPr/>
          </p:nvSpPr>
          <p:spPr>
            <a:xfrm>
              <a:off x="1195388" y="4563008"/>
              <a:ext cx="9929812" cy="461665"/>
            </a:xfrm>
            <a:prstGeom prst="rect">
              <a:avLst/>
            </a:prstGeom>
            <a:noFill/>
          </p:spPr>
          <p:txBody>
            <a:bodyPr wrap="square" rtlCol="0">
              <a:spAutoFit/>
            </a:bodyPr>
            <a:lstStyle/>
            <a:p>
              <a:pPr algn="r"/>
              <a:r>
                <a:rPr lang="en-US" sz="2400" dirty="0">
                  <a:solidFill>
                    <a:schemeClr val="accent2"/>
                  </a:solidFill>
                </a:rPr>
                <a:t>Do you know </a:t>
              </a:r>
              <a:r>
                <a:rPr lang="en-US" sz="2400" i="1" dirty="0">
                  <a:solidFill>
                    <a:schemeClr val="accent2"/>
                  </a:solidFill>
                </a:rPr>
                <a:t>anything</a:t>
              </a:r>
              <a:r>
                <a:rPr lang="en-US" sz="2400" dirty="0">
                  <a:solidFill>
                    <a:schemeClr val="accent2"/>
                  </a:solidFill>
                </a:rPr>
                <a:t>?</a:t>
              </a:r>
            </a:p>
          </p:txBody>
        </p:sp>
        <p:cxnSp>
          <p:nvCxnSpPr>
            <p:cNvPr id="33" name="Straight Connector 32">
              <a:extLst>
                <a:ext uri="{FF2B5EF4-FFF2-40B4-BE49-F238E27FC236}">
                  <a16:creationId xmlns:a16="http://schemas.microsoft.com/office/drawing/2014/main" id="{DC8B58AD-3676-5939-7984-3723C8659829}"/>
                </a:ext>
              </a:extLst>
            </p:cNvPr>
            <p:cNvCxnSpPr>
              <a:cxnSpLocks/>
            </p:cNvCxnSpPr>
            <p:nvPr/>
          </p:nvCxnSpPr>
          <p:spPr>
            <a:xfrm>
              <a:off x="10156903" y="5024673"/>
              <a:ext cx="254080" cy="20455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21" name="Group 20">
            <a:extLst>
              <a:ext uri="{FF2B5EF4-FFF2-40B4-BE49-F238E27FC236}">
                <a16:creationId xmlns:a16="http://schemas.microsoft.com/office/drawing/2014/main" id="{CE5A5CA3-B459-2A47-A1F8-7ADB9D8AFC68}"/>
              </a:ext>
            </a:extLst>
          </p:cNvPr>
          <p:cNvGrpSpPr/>
          <p:nvPr/>
        </p:nvGrpSpPr>
        <p:grpSpPr>
          <a:xfrm>
            <a:off x="778064" y="2331845"/>
            <a:ext cx="5989648" cy="584775"/>
            <a:chOff x="778064" y="2331845"/>
            <a:chExt cx="5989648" cy="584775"/>
          </a:xfrm>
        </p:grpSpPr>
        <p:cxnSp>
          <p:nvCxnSpPr>
            <p:cNvPr id="15" name="Straight Connector 14">
              <a:extLst>
                <a:ext uri="{FF2B5EF4-FFF2-40B4-BE49-F238E27FC236}">
                  <a16:creationId xmlns:a16="http://schemas.microsoft.com/office/drawing/2014/main" id="{E68C38E6-8165-CD8E-9682-8C4BBEC6FEA0}"/>
                </a:ext>
              </a:extLst>
            </p:cNvPr>
            <p:cNvCxnSpPr/>
            <p:nvPr/>
          </p:nvCxnSpPr>
          <p:spPr>
            <a:xfrm flipH="1" flipV="1">
              <a:off x="778064" y="2504971"/>
              <a:ext cx="1950849" cy="2239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0E80AB5-0621-6690-6C8E-17A5A998143F}"/>
                </a:ext>
              </a:extLst>
            </p:cNvPr>
            <p:cNvSpPr txBox="1"/>
            <p:nvPr/>
          </p:nvSpPr>
          <p:spPr>
            <a:xfrm>
              <a:off x="2695774" y="2331845"/>
              <a:ext cx="4071938" cy="584775"/>
            </a:xfrm>
            <a:prstGeom prst="rect">
              <a:avLst/>
            </a:prstGeom>
            <a:noFill/>
          </p:spPr>
          <p:txBody>
            <a:bodyPr wrap="square" rtlCol="0">
              <a:spAutoFit/>
            </a:bodyPr>
            <a:lstStyle/>
            <a:p>
              <a:r>
                <a:rPr lang="en-US" sz="3200" b="1" dirty="0">
                  <a:solidFill>
                    <a:schemeClr val="accent1"/>
                  </a:solidFill>
                </a:rPr>
                <a:t>40 people out of 100</a:t>
              </a:r>
            </a:p>
          </p:txBody>
        </p:sp>
      </p:grpSp>
      <p:grpSp>
        <p:nvGrpSpPr>
          <p:cNvPr id="14" name="Group 13">
            <a:extLst>
              <a:ext uri="{FF2B5EF4-FFF2-40B4-BE49-F238E27FC236}">
                <a16:creationId xmlns:a16="http://schemas.microsoft.com/office/drawing/2014/main" id="{B8996E52-F3E7-9FAD-A021-705C6303C458}"/>
              </a:ext>
            </a:extLst>
          </p:cNvPr>
          <p:cNvGrpSpPr/>
          <p:nvPr/>
        </p:nvGrpSpPr>
        <p:grpSpPr>
          <a:xfrm>
            <a:off x="778063" y="3399484"/>
            <a:ext cx="11388697" cy="461665"/>
            <a:chOff x="778064" y="2361012"/>
            <a:chExt cx="6832620" cy="461665"/>
          </a:xfrm>
        </p:grpSpPr>
        <p:cxnSp>
          <p:nvCxnSpPr>
            <p:cNvPr id="23" name="Straight Connector 22">
              <a:extLst>
                <a:ext uri="{FF2B5EF4-FFF2-40B4-BE49-F238E27FC236}">
                  <a16:creationId xmlns:a16="http://schemas.microsoft.com/office/drawing/2014/main" id="{3CA4474B-BB58-10A9-5C22-0797EBF46202}"/>
                </a:ext>
              </a:extLst>
            </p:cNvPr>
            <p:cNvCxnSpPr>
              <a:cxnSpLocks/>
            </p:cNvCxnSpPr>
            <p:nvPr/>
          </p:nvCxnSpPr>
          <p:spPr>
            <a:xfrm flipH="1" flipV="1">
              <a:off x="778064" y="2504971"/>
              <a:ext cx="1150526" cy="2239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5FF1DF7-E8BC-1ACA-85BD-AE818F2038CD}"/>
                </a:ext>
              </a:extLst>
            </p:cNvPr>
            <p:cNvSpPr txBox="1"/>
            <p:nvPr/>
          </p:nvSpPr>
          <p:spPr>
            <a:xfrm>
              <a:off x="2001902" y="2361012"/>
              <a:ext cx="5608782" cy="461665"/>
            </a:xfrm>
            <a:prstGeom prst="rect">
              <a:avLst/>
            </a:prstGeom>
            <a:noFill/>
          </p:spPr>
          <p:txBody>
            <a:bodyPr wrap="square" rtlCol="0">
              <a:spAutoFit/>
            </a:bodyPr>
            <a:lstStyle/>
            <a:p>
              <a:r>
                <a:rPr lang="en-US" sz="2400" b="1" dirty="0">
                  <a:solidFill>
                    <a:schemeClr val="accent1"/>
                  </a:solidFill>
                </a:rPr>
                <a:t>Avg in treatment group is $5; avg in control was $1; so $4 seems big.</a:t>
              </a:r>
            </a:p>
          </p:txBody>
        </p:sp>
      </p:grpSp>
      <p:sp>
        <p:nvSpPr>
          <p:cNvPr id="39" name="Rectangle 38">
            <a:extLst>
              <a:ext uri="{FF2B5EF4-FFF2-40B4-BE49-F238E27FC236}">
                <a16:creationId xmlns:a16="http://schemas.microsoft.com/office/drawing/2014/main" id="{E0C3C88B-ADF6-D15B-5BB8-86D96EC1A111}"/>
              </a:ext>
            </a:extLst>
          </p:cNvPr>
          <p:cNvSpPr/>
          <p:nvPr/>
        </p:nvSpPr>
        <p:spPr>
          <a:xfrm>
            <a:off x="288538" y="1185999"/>
            <a:ext cx="12113012" cy="1728013"/>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FE6547B-0B2E-7AAE-8012-0E94403EF8FB}"/>
              </a:ext>
            </a:extLst>
          </p:cNvPr>
          <p:cNvSpPr/>
          <p:nvPr/>
        </p:nvSpPr>
        <p:spPr>
          <a:xfrm>
            <a:off x="1487312" y="3853612"/>
            <a:ext cx="9606932" cy="1171062"/>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8E276F1-80B3-825B-1AC8-5895DDF17AD1}"/>
              </a:ext>
            </a:extLst>
          </p:cNvPr>
          <p:cNvSpPr/>
          <p:nvPr/>
        </p:nvSpPr>
        <p:spPr>
          <a:xfrm>
            <a:off x="2019260" y="4994135"/>
            <a:ext cx="5784056" cy="1171062"/>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85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A80EE-1AC9-7A9A-1FF4-3121D9C79352}"/>
              </a:ext>
            </a:extLst>
          </p:cNvPr>
          <p:cNvSpPr>
            <a:spLocks noGrp="1"/>
          </p:cNvSpPr>
          <p:nvPr>
            <p:ph type="title"/>
          </p:nvPr>
        </p:nvSpPr>
        <p:spPr>
          <a:xfrm>
            <a:off x="528697" y="51261"/>
            <a:ext cx="10515600" cy="1325563"/>
          </a:xfrm>
        </p:spPr>
        <p:txBody>
          <a:bodyPr/>
          <a:lstStyle/>
          <a:p>
            <a:r>
              <a:rPr lang="en-US" dirty="0"/>
              <a:t>A few follow-up questions...</a:t>
            </a:r>
          </a:p>
        </p:txBody>
      </p:sp>
      <p:pic>
        <p:nvPicPr>
          <p:cNvPr id="4" name="Picture 3">
            <a:extLst>
              <a:ext uri="{FF2B5EF4-FFF2-40B4-BE49-F238E27FC236}">
                <a16:creationId xmlns:a16="http://schemas.microsoft.com/office/drawing/2014/main" id="{57EAFEEF-6BC3-037C-B13D-AF262C7F924A}"/>
              </a:ext>
            </a:extLst>
          </p:cNvPr>
          <p:cNvPicPr>
            <a:picLocks noChangeAspect="1"/>
          </p:cNvPicPr>
          <p:nvPr/>
        </p:nvPicPr>
        <p:blipFill>
          <a:blip r:embed="rId2"/>
          <a:stretch>
            <a:fillRect/>
          </a:stretch>
        </p:blipFill>
        <p:spPr>
          <a:xfrm>
            <a:off x="801648" y="4762129"/>
            <a:ext cx="1217612" cy="1826418"/>
          </a:xfrm>
          <a:prstGeom prst="rect">
            <a:avLst/>
          </a:prstGeom>
        </p:spPr>
      </p:pic>
      <p:pic>
        <p:nvPicPr>
          <p:cNvPr id="5" name="Picture 4">
            <a:extLst>
              <a:ext uri="{FF2B5EF4-FFF2-40B4-BE49-F238E27FC236}">
                <a16:creationId xmlns:a16="http://schemas.microsoft.com/office/drawing/2014/main" id="{9B2C172E-8540-0504-86B6-21508B7D74E0}"/>
              </a:ext>
            </a:extLst>
          </p:cNvPr>
          <p:cNvPicPr>
            <a:picLocks noChangeAspect="1"/>
          </p:cNvPicPr>
          <p:nvPr/>
        </p:nvPicPr>
        <p:blipFill>
          <a:blip r:embed="rId3"/>
          <a:stretch>
            <a:fillRect/>
          </a:stretch>
        </p:blipFill>
        <p:spPr>
          <a:xfrm>
            <a:off x="9999700" y="4971314"/>
            <a:ext cx="1109585" cy="1675354"/>
          </a:xfrm>
          <a:prstGeom prst="rect">
            <a:avLst/>
          </a:prstGeom>
        </p:spPr>
      </p:pic>
      <p:grpSp>
        <p:nvGrpSpPr>
          <p:cNvPr id="24" name="Group 23">
            <a:extLst>
              <a:ext uri="{FF2B5EF4-FFF2-40B4-BE49-F238E27FC236}">
                <a16:creationId xmlns:a16="http://schemas.microsoft.com/office/drawing/2014/main" id="{546035F6-1EEF-33E1-A17A-868B3388F3D6}"/>
              </a:ext>
            </a:extLst>
          </p:cNvPr>
          <p:cNvGrpSpPr/>
          <p:nvPr/>
        </p:nvGrpSpPr>
        <p:grpSpPr>
          <a:xfrm>
            <a:off x="288538" y="1185999"/>
            <a:ext cx="10616021" cy="4186101"/>
            <a:chOff x="288538" y="1185999"/>
            <a:chExt cx="10616021" cy="4186101"/>
          </a:xfrm>
        </p:grpSpPr>
        <p:sp>
          <p:nvSpPr>
            <p:cNvPr id="6" name="TextBox 5">
              <a:extLst>
                <a:ext uri="{FF2B5EF4-FFF2-40B4-BE49-F238E27FC236}">
                  <a16:creationId xmlns:a16="http://schemas.microsoft.com/office/drawing/2014/main" id="{CA2B5E18-12DF-0F1A-F1C1-568DC3067553}"/>
                </a:ext>
              </a:extLst>
            </p:cNvPr>
            <p:cNvSpPr txBox="1"/>
            <p:nvPr/>
          </p:nvSpPr>
          <p:spPr>
            <a:xfrm>
              <a:off x="974747" y="1185999"/>
              <a:ext cx="9929812" cy="830997"/>
            </a:xfrm>
            <a:prstGeom prst="rect">
              <a:avLst/>
            </a:prstGeom>
            <a:noFill/>
          </p:spPr>
          <p:txBody>
            <a:bodyPr wrap="square" rtlCol="0">
              <a:spAutoFit/>
            </a:bodyPr>
            <a:lstStyle/>
            <a:p>
              <a:r>
                <a:rPr lang="en-US" sz="2400" dirty="0">
                  <a:solidFill>
                    <a:schemeClr val="accent1"/>
                  </a:solidFill>
                </a:rPr>
                <a:t>Hey, there’s this cool thing called LATE!  We can learn the average treatment effect for the population of compliers!  It’s $4!</a:t>
              </a:r>
            </a:p>
          </p:txBody>
        </p:sp>
        <p:sp>
          <p:nvSpPr>
            <p:cNvPr id="17" name="Freeform 16">
              <a:extLst>
                <a:ext uri="{FF2B5EF4-FFF2-40B4-BE49-F238E27FC236}">
                  <a16:creationId xmlns:a16="http://schemas.microsoft.com/office/drawing/2014/main" id="{E54CB133-7F82-8D15-F9A3-79C34E388B0D}"/>
                </a:ext>
              </a:extLst>
            </p:cNvPr>
            <p:cNvSpPr/>
            <p:nvPr/>
          </p:nvSpPr>
          <p:spPr>
            <a:xfrm>
              <a:off x="288538" y="1428750"/>
              <a:ext cx="768737" cy="3943350"/>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5D42B039-77D0-9CF8-4F2E-A886FE182BDF}"/>
              </a:ext>
            </a:extLst>
          </p:cNvPr>
          <p:cNvGrpSpPr/>
          <p:nvPr/>
        </p:nvGrpSpPr>
        <p:grpSpPr>
          <a:xfrm>
            <a:off x="440938" y="2400344"/>
            <a:ext cx="4004102" cy="2950031"/>
            <a:chOff x="440938" y="2400344"/>
            <a:chExt cx="4004102" cy="2950031"/>
          </a:xfrm>
        </p:grpSpPr>
        <p:sp>
          <p:nvSpPr>
            <p:cNvPr id="8" name="TextBox 7">
              <a:extLst>
                <a:ext uri="{FF2B5EF4-FFF2-40B4-BE49-F238E27FC236}">
                  <a16:creationId xmlns:a16="http://schemas.microsoft.com/office/drawing/2014/main" id="{5250FD2D-F56E-1052-8FD4-826B395EC6A5}"/>
                </a:ext>
              </a:extLst>
            </p:cNvPr>
            <p:cNvSpPr txBox="1"/>
            <p:nvPr/>
          </p:nvSpPr>
          <p:spPr>
            <a:xfrm>
              <a:off x="838200" y="2400344"/>
              <a:ext cx="3606840" cy="461665"/>
            </a:xfrm>
            <a:prstGeom prst="rect">
              <a:avLst/>
            </a:prstGeom>
            <a:noFill/>
          </p:spPr>
          <p:txBody>
            <a:bodyPr wrap="square" rtlCol="0">
              <a:spAutoFit/>
            </a:bodyPr>
            <a:lstStyle/>
            <a:p>
              <a:r>
                <a:rPr lang="en-US" sz="2400" dirty="0">
                  <a:solidFill>
                    <a:schemeClr val="accent1"/>
                  </a:solidFill>
                </a:rPr>
                <a:t>Um, I </a:t>
              </a:r>
              <a:r>
                <a:rPr lang="en-US" sz="2400" dirty="0" err="1">
                  <a:solidFill>
                    <a:schemeClr val="accent1"/>
                  </a:solidFill>
                </a:rPr>
                <a:t>dunno</a:t>
              </a:r>
              <a:r>
                <a:rPr lang="en-US" sz="2400" dirty="0">
                  <a:solidFill>
                    <a:schemeClr val="accent1"/>
                  </a:solidFill>
                </a:rPr>
                <a:t>.</a:t>
              </a:r>
            </a:p>
          </p:txBody>
        </p:sp>
        <p:sp>
          <p:nvSpPr>
            <p:cNvPr id="18" name="Freeform 17">
              <a:extLst>
                <a:ext uri="{FF2B5EF4-FFF2-40B4-BE49-F238E27FC236}">
                  <a16:creationId xmlns:a16="http://schemas.microsoft.com/office/drawing/2014/main" id="{58AEDFEA-ABA7-E4C3-3D5E-B8A23597CFA5}"/>
                </a:ext>
              </a:extLst>
            </p:cNvPr>
            <p:cNvSpPr/>
            <p:nvPr/>
          </p:nvSpPr>
          <p:spPr>
            <a:xfrm>
              <a:off x="440938" y="2728913"/>
              <a:ext cx="533809" cy="2621462"/>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0BFAF11-4E18-53FA-C751-E600011281AF}"/>
              </a:ext>
            </a:extLst>
          </p:cNvPr>
          <p:cNvGrpSpPr/>
          <p:nvPr/>
        </p:nvGrpSpPr>
        <p:grpSpPr>
          <a:xfrm>
            <a:off x="801648" y="3413772"/>
            <a:ext cx="3643392" cy="1974697"/>
            <a:chOff x="801648" y="3413772"/>
            <a:chExt cx="3643392" cy="1974697"/>
          </a:xfrm>
        </p:grpSpPr>
        <p:sp>
          <p:nvSpPr>
            <p:cNvPr id="10" name="TextBox 9">
              <a:extLst>
                <a:ext uri="{FF2B5EF4-FFF2-40B4-BE49-F238E27FC236}">
                  <a16:creationId xmlns:a16="http://schemas.microsoft.com/office/drawing/2014/main" id="{B5E4A4E4-157C-E4A2-0E13-4623006E8677}"/>
                </a:ext>
              </a:extLst>
            </p:cNvPr>
            <p:cNvSpPr txBox="1"/>
            <p:nvPr/>
          </p:nvSpPr>
          <p:spPr>
            <a:xfrm>
              <a:off x="838200" y="3413772"/>
              <a:ext cx="3606840" cy="461665"/>
            </a:xfrm>
            <a:prstGeom prst="rect">
              <a:avLst/>
            </a:prstGeom>
            <a:noFill/>
          </p:spPr>
          <p:txBody>
            <a:bodyPr wrap="square" rtlCol="0">
              <a:spAutoFit/>
            </a:bodyPr>
            <a:lstStyle/>
            <a:p>
              <a:r>
                <a:rPr lang="en-US" sz="2400" dirty="0">
                  <a:solidFill>
                    <a:schemeClr val="accent1"/>
                  </a:solidFill>
                </a:rPr>
                <a:t>Um, I </a:t>
              </a:r>
              <a:r>
                <a:rPr lang="en-US" sz="2400" dirty="0" err="1">
                  <a:solidFill>
                    <a:schemeClr val="accent1"/>
                  </a:solidFill>
                </a:rPr>
                <a:t>dunno</a:t>
              </a:r>
              <a:r>
                <a:rPr lang="en-US" sz="2400" dirty="0">
                  <a:solidFill>
                    <a:schemeClr val="accent1"/>
                  </a:solidFill>
                </a:rPr>
                <a:t>.</a:t>
              </a:r>
            </a:p>
          </p:txBody>
        </p:sp>
        <p:sp>
          <p:nvSpPr>
            <p:cNvPr id="19" name="Freeform 18">
              <a:extLst>
                <a:ext uri="{FF2B5EF4-FFF2-40B4-BE49-F238E27FC236}">
                  <a16:creationId xmlns:a16="http://schemas.microsoft.com/office/drawing/2014/main" id="{AF466581-518E-89E4-62C9-EF4EB80381C7}"/>
                </a:ext>
              </a:extLst>
            </p:cNvPr>
            <p:cNvSpPr/>
            <p:nvPr/>
          </p:nvSpPr>
          <p:spPr>
            <a:xfrm>
              <a:off x="801648" y="3875436"/>
              <a:ext cx="270292" cy="1513033"/>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203C391B-BD1B-8BA3-EA4F-B7BAF93BBC0F}"/>
              </a:ext>
            </a:extLst>
          </p:cNvPr>
          <p:cNvGrpSpPr/>
          <p:nvPr/>
        </p:nvGrpSpPr>
        <p:grpSpPr>
          <a:xfrm>
            <a:off x="882871" y="4211441"/>
            <a:ext cx="4134423" cy="1177150"/>
            <a:chOff x="882871" y="4211441"/>
            <a:chExt cx="4134423" cy="1177150"/>
          </a:xfrm>
        </p:grpSpPr>
        <p:sp>
          <p:nvSpPr>
            <p:cNvPr id="12" name="TextBox 11">
              <a:extLst>
                <a:ext uri="{FF2B5EF4-FFF2-40B4-BE49-F238E27FC236}">
                  <a16:creationId xmlns:a16="http://schemas.microsoft.com/office/drawing/2014/main" id="{76720C50-049E-620A-C13E-000DE9C966BE}"/>
                </a:ext>
              </a:extLst>
            </p:cNvPr>
            <p:cNvSpPr txBox="1"/>
            <p:nvPr/>
          </p:nvSpPr>
          <p:spPr>
            <a:xfrm>
              <a:off x="1410454" y="4211441"/>
              <a:ext cx="3606840" cy="461665"/>
            </a:xfrm>
            <a:prstGeom prst="rect">
              <a:avLst/>
            </a:prstGeom>
            <a:noFill/>
          </p:spPr>
          <p:txBody>
            <a:bodyPr wrap="square" rtlCol="0">
              <a:spAutoFit/>
            </a:bodyPr>
            <a:lstStyle/>
            <a:p>
              <a:r>
                <a:rPr lang="en-US" sz="2400" dirty="0">
                  <a:solidFill>
                    <a:schemeClr val="accent1"/>
                  </a:solidFill>
                </a:rPr>
                <a:t>Um, I </a:t>
              </a:r>
              <a:r>
                <a:rPr lang="en-US" sz="2400" dirty="0" err="1">
                  <a:solidFill>
                    <a:schemeClr val="accent1"/>
                  </a:solidFill>
                </a:rPr>
                <a:t>dunno</a:t>
              </a:r>
              <a:r>
                <a:rPr lang="en-US" sz="2400" dirty="0">
                  <a:solidFill>
                    <a:schemeClr val="accent1"/>
                  </a:solidFill>
                </a:rPr>
                <a:t>.</a:t>
              </a:r>
            </a:p>
          </p:txBody>
        </p:sp>
        <p:sp>
          <p:nvSpPr>
            <p:cNvPr id="20" name="Freeform 19">
              <a:extLst>
                <a:ext uri="{FF2B5EF4-FFF2-40B4-BE49-F238E27FC236}">
                  <a16:creationId xmlns:a16="http://schemas.microsoft.com/office/drawing/2014/main" id="{0CADB656-6314-0C8A-D57D-4D35FD7A3E0F}"/>
                </a:ext>
              </a:extLst>
            </p:cNvPr>
            <p:cNvSpPr/>
            <p:nvPr/>
          </p:nvSpPr>
          <p:spPr>
            <a:xfrm rot="822444">
              <a:off x="882871" y="4458643"/>
              <a:ext cx="377436" cy="929948"/>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B737F450-A1A8-9DA4-0119-CD0FE06BC280}"/>
              </a:ext>
            </a:extLst>
          </p:cNvPr>
          <p:cNvGrpSpPr/>
          <p:nvPr/>
        </p:nvGrpSpPr>
        <p:grpSpPr>
          <a:xfrm>
            <a:off x="1702240" y="5118001"/>
            <a:ext cx="6155885" cy="461665"/>
            <a:chOff x="1702240" y="5118001"/>
            <a:chExt cx="6155885" cy="461665"/>
          </a:xfrm>
        </p:grpSpPr>
        <p:sp>
          <p:nvSpPr>
            <p:cNvPr id="13" name="TextBox 12">
              <a:extLst>
                <a:ext uri="{FF2B5EF4-FFF2-40B4-BE49-F238E27FC236}">
                  <a16:creationId xmlns:a16="http://schemas.microsoft.com/office/drawing/2014/main" id="{12F25C86-9647-F2B0-CB9B-391C899E1328}"/>
                </a:ext>
              </a:extLst>
            </p:cNvPr>
            <p:cNvSpPr txBox="1"/>
            <p:nvPr/>
          </p:nvSpPr>
          <p:spPr>
            <a:xfrm>
              <a:off x="2176463" y="5118001"/>
              <a:ext cx="5681662" cy="461665"/>
            </a:xfrm>
            <a:prstGeom prst="rect">
              <a:avLst/>
            </a:prstGeom>
            <a:noFill/>
          </p:spPr>
          <p:txBody>
            <a:bodyPr wrap="square" rtlCol="0">
              <a:spAutoFit/>
            </a:bodyPr>
            <a:lstStyle/>
            <a:p>
              <a:r>
                <a:rPr lang="en-US" sz="2400" dirty="0">
                  <a:solidFill>
                    <a:schemeClr val="accent1"/>
                  </a:solidFill>
                </a:rPr>
                <a:t>You’re really raining on my parade here...</a:t>
              </a:r>
            </a:p>
          </p:txBody>
        </p:sp>
        <p:cxnSp>
          <p:nvCxnSpPr>
            <p:cNvPr id="22" name="Straight Connector 21">
              <a:extLst>
                <a:ext uri="{FF2B5EF4-FFF2-40B4-BE49-F238E27FC236}">
                  <a16:creationId xmlns:a16="http://schemas.microsoft.com/office/drawing/2014/main" id="{ABC48345-FD28-7D96-084F-BFB60F6BC0CB}"/>
                </a:ext>
              </a:extLst>
            </p:cNvPr>
            <p:cNvCxnSpPr>
              <a:cxnSpLocks/>
              <a:stCxn id="13" idx="1"/>
            </p:cNvCxnSpPr>
            <p:nvPr/>
          </p:nvCxnSpPr>
          <p:spPr>
            <a:xfrm flipH="1">
              <a:off x="1702240" y="5348834"/>
              <a:ext cx="474223" cy="7123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40A3D5EF-C542-4462-3028-311C25060964}"/>
              </a:ext>
            </a:extLst>
          </p:cNvPr>
          <p:cNvGrpSpPr/>
          <p:nvPr/>
        </p:nvGrpSpPr>
        <p:grpSpPr>
          <a:xfrm>
            <a:off x="4195009" y="2043306"/>
            <a:ext cx="7556769" cy="3543107"/>
            <a:chOff x="4195009" y="2043306"/>
            <a:chExt cx="7556769" cy="3543107"/>
          </a:xfrm>
        </p:grpSpPr>
        <p:sp>
          <p:nvSpPr>
            <p:cNvPr id="7" name="TextBox 6">
              <a:extLst>
                <a:ext uri="{FF2B5EF4-FFF2-40B4-BE49-F238E27FC236}">
                  <a16:creationId xmlns:a16="http://schemas.microsoft.com/office/drawing/2014/main" id="{965D1855-267E-9A2E-7000-B16C682E8AFD}"/>
                </a:ext>
              </a:extLst>
            </p:cNvPr>
            <p:cNvSpPr txBox="1"/>
            <p:nvPr/>
          </p:nvSpPr>
          <p:spPr>
            <a:xfrm>
              <a:off x="4195009" y="2043306"/>
              <a:ext cx="6865897" cy="461665"/>
            </a:xfrm>
            <a:prstGeom prst="rect">
              <a:avLst/>
            </a:prstGeom>
            <a:noFill/>
          </p:spPr>
          <p:txBody>
            <a:bodyPr wrap="square" rtlCol="0">
              <a:spAutoFit/>
            </a:bodyPr>
            <a:lstStyle/>
            <a:p>
              <a:pPr algn="r"/>
              <a:r>
                <a:rPr lang="en-US" sz="2400" dirty="0">
                  <a:solidFill>
                    <a:schemeClr val="accent2"/>
                  </a:solidFill>
                </a:rPr>
                <a:t>Neat!  Is that a big population?</a:t>
              </a:r>
            </a:p>
          </p:txBody>
        </p:sp>
        <p:sp>
          <p:nvSpPr>
            <p:cNvPr id="29" name="Freeform 28">
              <a:extLst>
                <a:ext uri="{FF2B5EF4-FFF2-40B4-BE49-F238E27FC236}">
                  <a16:creationId xmlns:a16="http://schemas.microsoft.com/office/drawing/2014/main" id="{F0A1C036-104C-C8F2-AFBB-915895D926C6}"/>
                </a:ext>
              </a:extLst>
            </p:cNvPr>
            <p:cNvSpPr/>
            <p:nvPr/>
          </p:nvSpPr>
          <p:spPr>
            <a:xfrm>
              <a:off x="10844213" y="2243138"/>
              <a:ext cx="907565" cy="3343275"/>
            </a:xfrm>
            <a:custGeom>
              <a:avLst/>
              <a:gdLst>
                <a:gd name="connsiteX0" fmla="*/ 142875 w 907565"/>
                <a:gd name="connsiteY0" fmla="*/ 0 h 3343275"/>
                <a:gd name="connsiteX1" fmla="*/ 828675 w 907565"/>
                <a:gd name="connsiteY1" fmla="*/ 1042987 h 3343275"/>
                <a:gd name="connsiteX2" fmla="*/ 800100 w 907565"/>
                <a:gd name="connsiteY2" fmla="*/ 2943225 h 3343275"/>
                <a:gd name="connsiteX3" fmla="*/ 0 w 907565"/>
                <a:gd name="connsiteY3" fmla="*/ 3343275 h 3343275"/>
              </a:gdLst>
              <a:ahLst/>
              <a:cxnLst>
                <a:cxn ang="0">
                  <a:pos x="connsiteX0" y="connsiteY0"/>
                </a:cxn>
                <a:cxn ang="0">
                  <a:pos x="connsiteX1" y="connsiteY1"/>
                </a:cxn>
                <a:cxn ang="0">
                  <a:pos x="connsiteX2" y="connsiteY2"/>
                </a:cxn>
                <a:cxn ang="0">
                  <a:pos x="connsiteX3" y="connsiteY3"/>
                </a:cxn>
              </a:cxnLst>
              <a:rect l="l" t="t" r="r" b="b"/>
              <a:pathLst>
                <a:path w="907565" h="3343275">
                  <a:moveTo>
                    <a:pt x="142875" y="0"/>
                  </a:moveTo>
                  <a:cubicBezTo>
                    <a:pt x="431006" y="276225"/>
                    <a:pt x="719138" y="552450"/>
                    <a:pt x="828675" y="1042987"/>
                  </a:cubicBezTo>
                  <a:cubicBezTo>
                    <a:pt x="938212" y="1533524"/>
                    <a:pt x="938212" y="2559844"/>
                    <a:pt x="800100" y="2943225"/>
                  </a:cubicBezTo>
                  <a:cubicBezTo>
                    <a:pt x="661988" y="3326606"/>
                    <a:pt x="330994" y="3334940"/>
                    <a:pt x="0" y="334327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C1B023D7-AA66-CB9E-B3AE-CF2A97B556F8}"/>
              </a:ext>
            </a:extLst>
          </p:cNvPr>
          <p:cNvGrpSpPr/>
          <p:nvPr/>
        </p:nvGrpSpPr>
        <p:grpSpPr>
          <a:xfrm>
            <a:off x="1179473" y="2935737"/>
            <a:ext cx="10314184" cy="2593526"/>
            <a:chOff x="1179473" y="2935737"/>
            <a:chExt cx="10314184" cy="2593526"/>
          </a:xfrm>
        </p:grpSpPr>
        <p:sp>
          <p:nvSpPr>
            <p:cNvPr id="9" name="TextBox 8">
              <a:extLst>
                <a:ext uri="{FF2B5EF4-FFF2-40B4-BE49-F238E27FC236}">
                  <a16:creationId xmlns:a16="http://schemas.microsoft.com/office/drawing/2014/main" id="{204B4E8A-B9D9-A1B0-AF4C-D1E27BB85730}"/>
                </a:ext>
              </a:extLst>
            </p:cNvPr>
            <p:cNvSpPr txBox="1"/>
            <p:nvPr/>
          </p:nvSpPr>
          <p:spPr>
            <a:xfrm>
              <a:off x="1179473" y="2935737"/>
              <a:ext cx="9929812" cy="461665"/>
            </a:xfrm>
            <a:prstGeom prst="rect">
              <a:avLst/>
            </a:prstGeom>
            <a:noFill/>
          </p:spPr>
          <p:txBody>
            <a:bodyPr wrap="square" rtlCol="0">
              <a:spAutoFit/>
            </a:bodyPr>
            <a:lstStyle/>
            <a:p>
              <a:pPr algn="r"/>
              <a:r>
                <a:rPr lang="en-US" sz="2400" dirty="0">
                  <a:solidFill>
                    <a:schemeClr val="accent2"/>
                  </a:solidFill>
                </a:rPr>
                <a:t>Okay, is $4 big or small compared to average earnings in this population?</a:t>
              </a:r>
            </a:p>
          </p:txBody>
        </p:sp>
        <p:sp>
          <p:nvSpPr>
            <p:cNvPr id="30" name="Freeform 29">
              <a:extLst>
                <a:ext uri="{FF2B5EF4-FFF2-40B4-BE49-F238E27FC236}">
                  <a16:creationId xmlns:a16="http://schemas.microsoft.com/office/drawing/2014/main" id="{91E14981-5BBC-9592-E405-85F1AB2140FC}"/>
                </a:ext>
              </a:extLst>
            </p:cNvPr>
            <p:cNvSpPr/>
            <p:nvPr/>
          </p:nvSpPr>
          <p:spPr>
            <a:xfrm>
              <a:off x="10815638" y="3214688"/>
              <a:ext cx="678019" cy="2314575"/>
            </a:xfrm>
            <a:custGeom>
              <a:avLst/>
              <a:gdLst>
                <a:gd name="connsiteX0" fmla="*/ 200025 w 678019"/>
                <a:gd name="connsiteY0" fmla="*/ 0 h 2314575"/>
                <a:gd name="connsiteX1" fmla="*/ 671512 w 678019"/>
                <a:gd name="connsiteY1" fmla="*/ 857250 h 2314575"/>
                <a:gd name="connsiteX2" fmla="*/ 442912 w 678019"/>
                <a:gd name="connsiteY2" fmla="*/ 2000250 h 2314575"/>
                <a:gd name="connsiteX3" fmla="*/ 0 w 678019"/>
                <a:gd name="connsiteY3" fmla="*/ 2314575 h 2314575"/>
              </a:gdLst>
              <a:ahLst/>
              <a:cxnLst>
                <a:cxn ang="0">
                  <a:pos x="connsiteX0" y="connsiteY0"/>
                </a:cxn>
                <a:cxn ang="0">
                  <a:pos x="connsiteX1" y="connsiteY1"/>
                </a:cxn>
                <a:cxn ang="0">
                  <a:pos x="connsiteX2" y="connsiteY2"/>
                </a:cxn>
                <a:cxn ang="0">
                  <a:pos x="connsiteX3" y="connsiteY3"/>
                </a:cxn>
              </a:cxnLst>
              <a:rect l="l" t="t" r="r" b="b"/>
              <a:pathLst>
                <a:path w="678019" h="2314575">
                  <a:moveTo>
                    <a:pt x="200025" y="0"/>
                  </a:moveTo>
                  <a:cubicBezTo>
                    <a:pt x="415528" y="261937"/>
                    <a:pt x="631031" y="523875"/>
                    <a:pt x="671512" y="857250"/>
                  </a:cubicBezTo>
                  <a:cubicBezTo>
                    <a:pt x="711993" y="1190625"/>
                    <a:pt x="554831" y="1757363"/>
                    <a:pt x="442912" y="2000250"/>
                  </a:cubicBezTo>
                  <a:cubicBezTo>
                    <a:pt x="330993" y="2243137"/>
                    <a:pt x="165496" y="2278856"/>
                    <a:pt x="0" y="231457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F6A79B92-5B99-486D-96A6-936FB4C9CE3E}"/>
              </a:ext>
            </a:extLst>
          </p:cNvPr>
          <p:cNvGrpSpPr/>
          <p:nvPr/>
        </p:nvGrpSpPr>
        <p:grpSpPr>
          <a:xfrm>
            <a:off x="1179473" y="3848933"/>
            <a:ext cx="10107771" cy="1616238"/>
            <a:chOff x="1179473" y="3848933"/>
            <a:chExt cx="10107771" cy="1616238"/>
          </a:xfrm>
        </p:grpSpPr>
        <p:sp>
          <p:nvSpPr>
            <p:cNvPr id="11" name="TextBox 10">
              <a:extLst>
                <a:ext uri="{FF2B5EF4-FFF2-40B4-BE49-F238E27FC236}">
                  <a16:creationId xmlns:a16="http://schemas.microsoft.com/office/drawing/2014/main" id="{E2427F56-86AD-CDDF-2CC2-41B2FB925C35}"/>
                </a:ext>
              </a:extLst>
            </p:cNvPr>
            <p:cNvSpPr txBox="1"/>
            <p:nvPr/>
          </p:nvSpPr>
          <p:spPr>
            <a:xfrm>
              <a:off x="1179473" y="3848933"/>
              <a:ext cx="9929812" cy="461665"/>
            </a:xfrm>
            <a:prstGeom prst="rect">
              <a:avLst/>
            </a:prstGeom>
            <a:noFill/>
          </p:spPr>
          <p:txBody>
            <a:bodyPr wrap="square" rtlCol="0">
              <a:spAutoFit/>
            </a:bodyPr>
            <a:lstStyle/>
            <a:p>
              <a:pPr algn="r"/>
              <a:r>
                <a:rPr lang="en-US" sz="2400" dirty="0">
                  <a:solidFill>
                    <a:schemeClr val="accent2"/>
                  </a:solidFill>
                </a:rPr>
                <a:t>Okay, is that population at all representative of the larger population?</a:t>
              </a:r>
            </a:p>
          </p:txBody>
        </p:sp>
        <p:sp>
          <p:nvSpPr>
            <p:cNvPr id="31" name="Freeform 30">
              <a:extLst>
                <a:ext uri="{FF2B5EF4-FFF2-40B4-BE49-F238E27FC236}">
                  <a16:creationId xmlns:a16="http://schemas.microsoft.com/office/drawing/2014/main" id="{D244DC8A-DABA-F57D-726B-06968B237739}"/>
                </a:ext>
              </a:extLst>
            </p:cNvPr>
            <p:cNvSpPr/>
            <p:nvPr/>
          </p:nvSpPr>
          <p:spPr>
            <a:xfrm>
              <a:off x="10801350" y="4157663"/>
              <a:ext cx="485894" cy="1307508"/>
            </a:xfrm>
            <a:custGeom>
              <a:avLst/>
              <a:gdLst>
                <a:gd name="connsiteX0" fmla="*/ 242888 w 485894"/>
                <a:gd name="connsiteY0" fmla="*/ 0 h 1307508"/>
                <a:gd name="connsiteX1" fmla="*/ 485775 w 485894"/>
                <a:gd name="connsiteY1" fmla="*/ 471487 h 1307508"/>
                <a:gd name="connsiteX2" fmla="*/ 271463 w 485894"/>
                <a:gd name="connsiteY2" fmla="*/ 1214437 h 1307508"/>
                <a:gd name="connsiteX3" fmla="*/ 0 w 485894"/>
                <a:gd name="connsiteY3" fmla="*/ 1271587 h 1307508"/>
              </a:gdLst>
              <a:ahLst/>
              <a:cxnLst>
                <a:cxn ang="0">
                  <a:pos x="connsiteX0" y="connsiteY0"/>
                </a:cxn>
                <a:cxn ang="0">
                  <a:pos x="connsiteX1" y="connsiteY1"/>
                </a:cxn>
                <a:cxn ang="0">
                  <a:pos x="connsiteX2" y="connsiteY2"/>
                </a:cxn>
                <a:cxn ang="0">
                  <a:pos x="connsiteX3" y="connsiteY3"/>
                </a:cxn>
              </a:cxnLst>
              <a:rect l="l" t="t" r="r" b="b"/>
              <a:pathLst>
                <a:path w="485894" h="1307508">
                  <a:moveTo>
                    <a:pt x="242888" y="0"/>
                  </a:moveTo>
                  <a:cubicBezTo>
                    <a:pt x="361950" y="134540"/>
                    <a:pt x="481013" y="269081"/>
                    <a:pt x="485775" y="471487"/>
                  </a:cubicBezTo>
                  <a:cubicBezTo>
                    <a:pt x="490537" y="673893"/>
                    <a:pt x="352425" y="1081087"/>
                    <a:pt x="271463" y="1214437"/>
                  </a:cubicBezTo>
                  <a:cubicBezTo>
                    <a:pt x="190501" y="1347787"/>
                    <a:pt x="95250" y="1309687"/>
                    <a:pt x="0" y="1271587"/>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79F92EC-46A4-A021-B49F-C07C2AB40935}"/>
              </a:ext>
            </a:extLst>
          </p:cNvPr>
          <p:cNvGrpSpPr/>
          <p:nvPr/>
        </p:nvGrpSpPr>
        <p:grpSpPr>
          <a:xfrm>
            <a:off x="1195388" y="4563008"/>
            <a:ext cx="9929812" cy="666217"/>
            <a:chOff x="1195388" y="4563008"/>
            <a:chExt cx="9929812" cy="666217"/>
          </a:xfrm>
        </p:grpSpPr>
        <p:sp>
          <p:nvSpPr>
            <p:cNvPr id="3" name="TextBox 2">
              <a:extLst>
                <a:ext uri="{FF2B5EF4-FFF2-40B4-BE49-F238E27FC236}">
                  <a16:creationId xmlns:a16="http://schemas.microsoft.com/office/drawing/2014/main" id="{56E7745F-AC9B-C525-18C1-D3856D3FE029}"/>
                </a:ext>
              </a:extLst>
            </p:cNvPr>
            <p:cNvSpPr txBox="1"/>
            <p:nvPr/>
          </p:nvSpPr>
          <p:spPr>
            <a:xfrm>
              <a:off x="1195388" y="4563008"/>
              <a:ext cx="9929812" cy="461665"/>
            </a:xfrm>
            <a:prstGeom prst="rect">
              <a:avLst/>
            </a:prstGeom>
            <a:noFill/>
          </p:spPr>
          <p:txBody>
            <a:bodyPr wrap="square" rtlCol="0">
              <a:spAutoFit/>
            </a:bodyPr>
            <a:lstStyle/>
            <a:p>
              <a:pPr algn="r"/>
              <a:r>
                <a:rPr lang="en-US" sz="2400" dirty="0">
                  <a:solidFill>
                    <a:schemeClr val="accent2"/>
                  </a:solidFill>
                </a:rPr>
                <a:t>Do you know </a:t>
              </a:r>
              <a:r>
                <a:rPr lang="en-US" sz="2400" i="1" dirty="0">
                  <a:solidFill>
                    <a:schemeClr val="accent2"/>
                  </a:solidFill>
                </a:rPr>
                <a:t>anything</a:t>
              </a:r>
              <a:r>
                <a:rPr lang="en-US" sz="2400" dirty="0">
                  <a:solidFill>
                    <a:schemeClr val="accent2"/>
                  </a:solidFill>
                </a:rPr>
                <a:t>?</a:t>
              </a:r>
            </a:p>
          </p:txBody>
        </p:sp>
        <p:cxnSp>
          <p:nvCxnSpPr>
            <p:cNvPr id="33" name="Straight Connector 32">
              <a:extLst>
                <a:ext uri="{FF2B5EF4-FFF2-40B4-BE49-F238E27FC236}">
                  <a16:creationId xmlns:a16="http://schemas.microsoft.com/office/drawing/2014/main" id="{DC8B58AD-3676-5939-7984-3723C8659829}"/>
                </a:ext>
              </a:extLst>
            </p:cNvPr>
            <p:cNvCxnSpPr>
              <a:cxnSpLocks/>
            </p:cNvCxnSpPr>
            <p:nvPr/>
          </p:nvCxnSpPr>
          <p:spPr>
            <a:xfrm>
              <a:off x="10156903" y="5024673"/>
              <a:ext cx="254080" cy="20455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21" name="Group 20">
            <a:extLst>
              <a:ext uri="{FF2B5EF4-FFF2-40B4-BE49-F238E27FC236}">
                <a16:creationId xmlns:a16="http://schemas.microsoft.com/office/drawing/2014/main" id="{CE5A5CA3-B459-2A47-A1F8-7ADB9D8AFC68}"/>
              </a:ext>
            </a:extLst>
          </p:cNvPr>
          <p:cNvGrpSpPr/>
          <p:nvPr/>
        </p:nvGrpSpPr>
        <p:grpSpPr>
          <a:xfrm>
            <a:off x="778064" y="2331845"/>
            <a:ext cx="5989648" cy="584775"/>
            <a:chOff x="778064" y="2331845"/>
            <a:chExt cx="5989648" cy="584775"/>
          </a:xfrm>
        </p:grpSpPr>
        <p:cxnSp>
          <p:nvCxnSpPr>
            <p:cNvPr id="15" name="Straight Connector 14">
              <a:extLst>
                <a:ext uri="{FF2B5EF4-FFF2-40B4-BE49-F238E27FC236}">
                  <a16:creationId xmlns:a16="http://schemas.microsoft.com/office/drawing/2014/main" id="{E68C38E6-8165-CD8E-9682-8C4BBEC6FEA0}"/>
                </a:ext>
              </a:extLst>
            </p:cNvPr>
            <p:cNvCxnSpPr/>
            <p:nvPr/>
          </p:nvCxnSpPr>
          <p:spPr>
            <a:xfrm flipH="1" flipV="1">
              <a:off x="778064" y="2504971"/>
              <a:ext cx="1950849" cy="2239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0E80AB5-0621-6690-6C8E-17A5A998143F}"/>
                </a:ext>
              </a:extLst>
            </p:cNvPr>
            <p:cNvSpPr txBox="1"/>
            <p:nvPr/>
          </p:nvSpPr>
          <p:spPr>
            <a:xfrm>
              <a:off x="2695774" y="2331845"/>
              <a:ext cx="4071938" cy="584775"/>
            </a:xfrm>
            <a:prstGeom prst="rect">
              <a:avLst/>
            </a:prstGeom>
            <a:noFill/>
          </p:spPr>
          <p:txBody>
            <a:bodyPr wrap="square" rtlCol="0">
              <a:spAutoFit/>
            </a:bodyPr>
            <a:lstStyle/>
            <a:p>
              <a:r>
                <a:rPr lang="en-US" sz="3200" b="1" dirty="0">
                  <a:solidFill>
                    <a:schemeClr val="accent1"/>
                  </a:solidFill>
                </a:rPr>
                <a:t>40 people out of 100</a:t>
              </a:r>
            </a:p>
          </p:txBody>
        </p:sp>
      </p:grpSp>
      <p:grpSp>
        <p:nvGrpSpPr>
          <p:cNvPr id="14" name="Group 13">
            <a:extLst>
              <a:ext uri="{FF2B5EF4-FFF2-40B4-BE49-F238E27FC236}">
                <a16:creationId xmlns:a16="http://schemas.microsoft.com/office/drawing/2014/main" id="{B8996E52-F3E7-9FAD-A021-705C6303C458}"/>
              </a:ext>
            </a:extLst>
          </p:cNvPr>
          <p:cNvGrpSpPr/>
          <p:nvPr/>
        </p:nvGrpSpPr>
        <p:grpSpPr>
          <a:xfrm>
            <a:off x="778063" y="3399484"/>
            <a:ext cx="11388697" cy="461665"/>
            <a:chOff x="778064" y="2361012"/>
            <a:chExt cx="6832620" cy="461665"/>
          </a:xfrm>
        </p:grpSpPr>
        <p:cxnSp>
          <p:nvCxnSpPr>
            <p:cNvPr id="23" name="Straight Connector 22">
              <a:extLst>
                <a:ext uri="{FF2B5EF4-FFF2-40B4-BE49-F238E27FC236}">
                  <a16:creationId xmlns:a16="http://schemas.microsoft.com/office/drawing/2014/main" id="{3CA4474B-BB58-10A9-5C22-0797EBF46202}"/>
                </a:ext>
              </a:extLst>
            </p:cNvPr>
            <p:cNvCxnSpPr>
              <a:cxnSpLocks/>
            </p:cNvCxnSpPr>
            <p:nvPr/>
          </p:nvCxnSpPr>
          <p:spPr>
            <a:xfrm flipH="1" flipV="1">
              <a:off x="778064" y="2504971"/>
              <a:ext cx="1150526" cy="2239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5FF1DF7-E8BC-1ACA-85BD-AE818F2038CD}"/>
                </a:ext>
              </a:extLst>
            </p:cNvPr>
            <p:cNvSpPr txBox="1"/>
            <p:nvPr/>
          </p:nvSpPr>
          <p:spPr>
            <a:xfrm>
              <a:off x="2001902" y="2361012"/>
              <a:ext cx="5608782" cy="461665"/>
            </a:xfrm>
            <a:prstGeom prst="rect">
              <a:avLst/>
            </a:prstGeom>
            <a:noFill/>
          </p:spPr>
          <p:txBody>
            <a:bodyPr wrap="square" rtlCol="0">
              <a:spAutoFit/>
            </a:bodyPr>
            <a:lstStyle/>
            <a:p>
              <a:r>
                <a:rPr lang="en-US" sz="2400" b="1" dirty="0">
                  <a:solidFill>
                    <a:schemeClr val="accent1"/>
                  </a:solidFill>
                </a:rPr>
                <a:t>Avg in treatment group is $5; avg in control was $1; so $4 seems big.</a:t>
              </a:r>
            </a:p>
          </p:txBody>
        </p:sp>
      </p:grpSp>
      <p:sp>
        <p:nvSpPr>
          <p:cNvPr id="39" name="Rectangle 38">
            <a:extLst>
              <a:ext uri="{FF2B5EF4-FFF2-40B4-BE49-F238E27FC236}">
                <a16:creationId xmlns:a16="http://schemas.microsoft.com/office/drawing/2014/main" id="{E0C3C88B-ADF6-D15B-5BB8-86D96EC1A111}"/>
              </a:ext>
            </a:extLst>
          </p:cNvPr>
          <p:cNvSpPr/>
          <p:nvPr/>
        </p:nvSpPr>
        <p:spPr>
          <a:xfrm>
            <a:off x="288538" y="1185999"/>
            <a:ext cx="12113012" cy="1728013"/>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FE6547B-0B2E-7AAE-8012-0E94403EF8FB}"/>
              </a:ext>
            </a:extLst>
          </p:cNvPr>
          <p:cNvSpPr/>
          <p:nvPr/>
        </p:nvSpPr>
        <p:spPr>
          <a:xfrm>
            <a:off x="1487312" y="4306564"/>
            <a:ext cx="9606932" cy="718110"/>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8E276F1-80B3-825B-1AC8-5895DDF17AD1}"/>
              </a:ext>
            </a:extLst>
          </p:cNvPr>
          <p:cNvSpPr/>
          <p:nvPr/>
        </p:nvSpPr>
        <p:spPr>
          <a:xfrm>
            <a:off x="2019260" y="4994135"/>
            <a:ext cx="5784056" cy="1171062"/>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90826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DFEA-D640-4CC9-98D4-8041A4ECEAA5}"/>
              </a:ext>
            </a:extLst>
          </p:cNvPr>
          <p:cNvSpPr>
            <a:spLocks noGrp="1"/>
          </p:cNvSpPr>
          <p:nvPr>
            <p:ph type="title"/>
          </p:nvPr>
        </p:nvSpPr>
        <p:spPr>
          <a:xfrm>
            <a:off x="452436" y="285042"/>
            <a:ext cx="11739563" cy="1325563"/>
          </a:xfrm>
        </p:spPr>
        <p:txBody>
          <a:bodyPr>
            <a:normAutofit/>
          </a:bodyPr>
          <a:lstStyle/>
          <a:p>
            <a:r>
              <a:rPr lang="en-US" dirty="0"/>
              <a:t>Q3: Fraction of women among compliers?</a:t>
            </a:r>
            <a:br>
              <a:rPr lang="en-US" dirty="0"/>
            </a:br>
            <a:r>
              <a:rPr lang="en-US" sz="2800" dirty="0"/>
              <a:t>Reprise of our example with 100 people; no </a:t>
            </a:r>
            <a:r>
              <a:rPr lang="en-US" sz="2800" dirty="0" err="1"/>
              <a:t>defiers</a:t>
            </a:r>
            <a:r>
              <a:rPr lang="en-US" sz="2800" dirty="0"/>
              <a:t>; </a:t>
            </a:r>
            <a:r>
              <a:rPr lang="en-US" sz="2800" b="1" dirty="0"/>
              <a:t>say 50% women overall</a:t>
            </a:r>
            <a:endParaRPr lang="en-US" b="1" dirty="0"/>
          </a:p>
        </p:txBody>
      </p:sp>
      <p:grpSp>
        <p:nvGrpSpPr>
          <p:cNvPr id="10" name="Group 9">
            <a:extLst>
              <a:ext uri="{FF2B5EF4-FFF2-40B4-BE49-F238E27FC236}">
                <a16:creationId xmlns:a16="http://schemas.microsoft.com/office/drawing/2014/main" id="{827C66D6-ED7A-E1F5-452E-DF3D16685DA7}"/>
              </a:ext>
            </a:extLst>
          </p:cNvPr>
          <p:cNvGrpSpPr/>
          <p:nvPr/>
        </p:nvGrpSpPr>
        <p:grpSpPr>
          <a:xfrm>
            <a:off x="1047750" y="1911350"/>
            <a:ext cx="4352925" cy="4352925"/>
            <a:chOff x="847725" y="1468437"/>
            <a:chExt cx="5095875" cy="5095875"/>
          </a:xfrm>
        </p:grpSpPr>
        <p:sp>
          <p:nvSpPr>
            <p:cNvPr id="4" name="Rectangle 3">
              <a:extLst>
                <a:ext uri="{FF2B5EF4-FFF2-40B4-BE49-F238E27FC236}">
                  <a16:creationId xmlns:a16="http://schemas.microsoft.com/office/drawing/2014/main" id="{C1C05A97-0205-146E-3C98-AB57099701AD}"/>
                </a:ext>
              </a:extLst>
            </p:cNvPr>
            <p:cNvSpPr/>
            <p:nvPr/>
          </p:nvSpPr>
          <p:spPr>
            <a:xfrm>
              <a:off x="847725" y="1468437"/>
              <a:ext cx="5095875" cy="509587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D02D748-1B9B-CEF1-7EA1-344B079CF07F}"/>
                </a:ext>
              </a:extLst>
            </p:cNvPr>
            <p:cNvCxnSpPr>
              <a:stCxn id="4" idx="0"/>
            </p:cNvCxnSpPr>
            <p:nvPr/>
          </p:nvCxnSpPr>
          <p:spPr>
            <a:xfrm>
              <a:off x="3395663" y="1468437"/>
              <a:ext cx="4762" cy="5024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86645DD-0254-94FD-6BD4-7B0EDD679909}"/>
                </a:ext>
              </a:extLst>
            </p:cNvPr>
            <p:cNvCxnSpPr>
              <a:cxnSpLocks/>
              <a:endCxn id="4" idx="3"/>
            </p:cNvCxnSpPr>
            <p:nvPr/>
          </p:nvCxnSpPr>
          <p:spPr>
            <a:xfrm>
              <a:off x="847725" y="3980656"/>
              <a:ext cx="5095875" cy="35719"/>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1" name="Content Placeholder 4">
            <a:extLst>
              <a:ext uri="{FF2B5EF4-FFF2-40B4-BE49-F238E27FC236}">
                <a16:creationId xmlns:a16="http://schemas.microsoft.com/office/drawing/2014/main" id="{E0412065-DB48-1898-E84B-249295286DFC}"/>
              </a:ext>
            </a:extLst>
          </p:cNvPr>
          <p:cNvPicPr>
            <a:picLocks noChangeAspect="1"/>
          </p:cNvPicPr>
          <p:nvPr/>
        </p:nvPicPr>
        <p:blipFill rotWithShape="1">
          <a:blip r:embed="rId2"/>
          <a:srcRect l="4952" t="6679" r="10267" b="6847"/>
          <a:stretch/>
        </p:blipFill>
        <p:spPr>
          <a:xfrm>
            <a:off x="1826741" y="6348761"/>
            <a:ext cx="709299" cy="509239"/>
          </a:xfrm>
          <a:prstGeom prst="rect">
            <a:avLst/>
          </a:prstGeom>
          <a:effectLst>
            <a:outerShdw blurRad="50800" dist="38100" dir="8100000" algn="tr" rotWithShape="0">
              <a:prstClr val="black">
                <a:alpha val="40000"/>
              </a:prstClr>
            </a:outerShdw>
          </a:effectLst>
        </p:spPr>
      </p:pic>
      <p:pic>
        <p:nvPicPr>
          <p:cNvPr id="12" name="Picture 11" descr="Page 12 | Mortarboard Cap Images - Free Download on Freepik">
            <a:extLst>
              <a:ext uri="{FF2B5EF4-FFF2-40B4-BE49-F238E27FC236}">
                <a16:creationId xmlns:a16="http://schemas.microsoft.com/office/drawing/2014/main" id="{813C3030-A47A-ACE1-FF6A-E530B0C7C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178567" y="2600391"/>
            <a:ext cx="766962" cy="767872"/>
          </a:xfrm>
          <a:prstGeom prst="rect">
            <a:avLst/>
          </a:prstGeom>
          <a:noFill/>
          <a:extLst>
            <a:ext uri="{909E8E84-426E-40DD-AFC4-6F175D3DCCD1}">
              <a14:hiddenFill xmlns:a14="http://schemas.microsoft.com/office/drawing/2010/main">
                <a:solidFill>
                  <a:srgbClr val="FFFFFF"/>
                </a:solidFill>
              </a14:hiddenFill>
            </a:ext>
          </a:extLst>
        </p:spPr>
      </p:pic>
      <p:sp>
        <p:nvSpPr>
          <p:cNvPr id="13" name="&quot;No&quot; Symbol 12">
            <a:extLst>
              <a:ext uri="{FF2B5EF4-FFF2-40B4-BE49-F238E27FC236}">
                <a16:creationId xmlns:a16="http://schemas.microsoft.com/office/drawing/2014/main" id="{05E5D17C-741F-3080-91DF-7FCC20DA9CBD}"/>
              </a:ext>
            </a:extLst>
          </p:cNvPr>
          <p:cNvSpPr/>
          <p:nvPr/>
        </p:nvSpPr>
        <p:spPr>
          <a:xfrm>
            <a:off x="3838938" y="6272450"/>
            <a:ext cx="702956" cy="66186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quot;No&quot; Symbol 13">
            <a:extLst>
              <a:ext uri="{FF2B5EF4-FFF2-40B4-BE49-F238E27FC236}">
                <a16:creationId xmlns:a16="http://schemas.microsoft.com/office/drawing/2014/main" id="{30328D86-7ED3-185E-993E-E32F91EFB9CD}"/>
              </a:ext>
            </a:extLst>
          </p:cNvPr>
          <p:cNvSpPr/>
          <p:nvPr/>
        </p:nvSpPr>
        <p:spPr>
          <a:xfrm>
            <a:off x="142224" y="4838938"/>
            <a:ext cx="702956" cy="661860"/>
          </a:xfrm>
          <a:prstGeom prst="noSmoking">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32FA6CCA-CF64-9E25-6576-01BFF57BD3E8}"/>
              </a:ext>
            </a:extLst>
          </p:cNvPr>
          <p:cNvSpPr txBox="1"/>
          <p:nvPr/>
        </p:nvSpPr>
        <p:spPr>
          <a:xfrm>
            <a:off x="3466743" y="3312304"/>
            <a:ext cx="1764207" cy="400110"/>
          </a:xfrm>
          <a:prstGeom prst="rect">
            <a:avLst/>
          </a:prstGeom>
          <a:noFill/>
        </p:spPr>
        <p:txBody>
          <a:bodyPr wrap="square" rtlCol="0">
            <a:spAutoFit/>
          </a:bodyPr>
          <a:lstStyle/>
          <a:p>
            <a:r>
              <a:rPr lang="en-US" sz="2000" dirty="0">
                <a:solidFill>
                  <a:schemeClr val="accent2"/>
                </a:solidFill>
              </a:rPr>
              <a:t>Always-takers!</a:t>
            </a:r>
          </a:p>
        </p:txBody>
      </p:sp>
      <p:sp>
        <p:nvSpPr>
          <p:cNvPr id="5" name="TextBox 4">
            <a:extLst>
              <a:ext uri="{FF2B5EF4-FFF2-40B4-BE49-F238E27FC236}">
                <a16:creationId xmlns:a16="http://schemas.microsoft.com/office/drawing/2014/main" id="{0F2C47C3-C480-E3AD-985B-62A006D8B65B}"/>
              </a:ext>
            </a:extLst>
          </p:cNvPr>
          <p:cNvSpPr txBox="1"/>
          <p:nvPr/>
        </p:nvSpPr>
        <p:spPr>
          <a:xfrm>
            <a:off x="1098883" y="3307173"/>
            <a:ext cx="2190587" cy="707886"/>
          </a:xfrm>
          <a:prstGeom prst="rect">
            <a:avLst/>
          </a:prstGeom>
          <a:noFill/>
        </p:spPr>
        <p:txBody>
          <a:bodyPr wrap="square" rtlCol="0">
            <a:spAutoFit/>
          </a:bodyPr>
          <a:lstStyle/>
          <a:p>
            <a:pPr algn="ctr"/>
            <a:r>
              <a:rPr lang="en-US" sz="2000" dirty="0">
                <a:solidFill>
                  <a:schemeClr val="accent2"/>
                </a:solidFill>
              </a:rPr>
              <a:t>15, always-takers 20 compliers!</a:t>
            </a:r>
          </a:p>
        </p:txBody>
      </p:sp>
      <p:sp>
        <p:nvSpPr>
          <p:cNvPr id="8" name="TextBox 7">
            <a:extLst>
              <a:ext uri="{FF2B5EF4-FFF2-40B4-BE49-F238E27FC236}">
                <a16:creationId xmlns:a16="http://schemas.microsoft.com/office/drawing/2014/main" id="{40BD37E1-4762-0F7D-D127-2543A2DBD2A3}"/>
              </a:ext>
            </a:extLst>
          </p:cNvPr>
          <p:cNvSpPr txBox="1"/>
          <p:nvPr/>
        </p:nvSpPr>
        <p:spPr>
          <a:xfrm>
            <a:off x="1345021" y="5410882"/>
            <a:ext cx="1854124" cy="400110"/>
          </a:xfrm>
          <a:prstGeom prst="rect">
            <a:avLst/>
          </a:prstGeom>
          <a:noFill/>
        </p:spPr>
        <p:txBody>
          <a:bodyPr wrap="square" rtlCol="0">
            <a:spAutoFit/>
          </a:bodyPr>
          <a:lstStyle/>
          <a:p>
            <a:r>
              <a:rPr lang="en-US" sz="2000" dirty="0">
                <a:solidFill>
                  <a:schemeClr val="accent2"/>
                </a:solidFill>
              </a:rPr>
              <a:t>Never-takers!</a:t>
            </a:r>
          </a:p>
        </p:txBody>
      </p:sp>
      <p:sp>
        <p:nvSpPr>
          <p:cNvPr id="9" name="TextBox 8">
            <a:extLst>
              <a:ext uri="{FF2B5EF4-FFF2-40B4-BE49-F238E27FC236}">
                <a16:creationId xmlns:a16="http://schemas.microsoft.com/office/drawing/2014/main" id="{BA5AFDD1-EABE-C232-AF72-CB4BC07CC35A}"/>
              </a:ext>
            </a:extLst>
          </p:cNvPr>
          <p:cNvSpPr txBox="1"/>
          <p:nvPr/>
        </p:nvSpPr>
        <p:spPr>
          <a:xfrm>
            <a:off x="3246116" y="5494812"/>
            <a:ext cx="2078359" cy="707886"/>
          </a:xfrm>
          <a:prstGeom prst="rect">
            <a:avLst/>
          </a:prstGeom>
          <a:noFill/>
        </p:spPr>
        <p:txBody>
          <a:bodyPr wrap="square" rtlCol="0">
            <a:spAutoFit/>
          </a:bodyPr>
          <a:lstStyle/>
          <a:p>
            <a:pPr algn="ctr"/>
            <a:r>
              <a:rPr lang="en-US" sz="2000" dirty="0">
                <a:solidFill>
                  <a:schemeClr val="accent2"/>
                </a:solidFill>
              </a:rPr>
              <a:t>15 never-takers, 20 compliers!</a:t>
            </a:r>
          </a:p>
        </p:txBody>
      </p:sp>
      <p:sp>
        <p:nvSpPr>
          <p:cNvPr id="17" name="TextBox 16">
            <a:extLst>
              <a:ext uri="{FF2B5EF4-FFF2-40B4-BE49-F238E27FC236}">
                <a16:creationId xmlns:a16="http://schemas.microsoft.com/office/drawing/2014/main" id="{196BD59B-FB96-32BA-C11D-CBF5823AEF9E}"/>
              </a:ext>
            </a:extLst>
          </p:cNvPr>
          <p:cNvSpPr txBox="1"/>
          <p:nvPr/>
        </p:nvSpPr>
        <p:spPr>
          <a:xfrm>
            <a:off x="5953125" y="2052062"/>
            <a:ext cx="6019654" cy="892552"/>
          </a:xfrm>
          <a:prstGeom prst="rect">
            <a:avLst/>
          </a:prstGeom>
          <a:noFill/>
        </p:spPr>
        <p:txBody>
          <a:bodyPr wrap="square" rtlCol="0">
            <a:spAutoFit/>
          </a:bodyPr>
          <a:lstStyle/>
          <a:p>
            <a:r>
              <a:rPr lang="en-US" sz="3200" dirty="0">
                <a:solidFill>
                  <a:schemeClr val="accent1"/>
                </a:solidFill>
              </a:rPr>
              <a:t>If time: discuss!  You figure it out!</a:t>
            </a:r>
          </a:p>
          <a:p>
            <a:r>
              <a:rPr lang="en-US" sz="2000" dirty="0">
                <a:solidFill>
                  <a:schemeClr val="accent1"/>
                </a:solidFill>
              </a:rPr>
              <a:t>(If not time we’ll do it as a class)</a:t>
            </a:r>
          </a:p>
        </p:txBody>
      </p:sp>
      <p:sp>
        <p:nvSpPr>
          <p:cNvPr id="20" name="TextBox 19">
            <a:extLst>
              <a:ext uri="{FF2B5EF4-FFF2-40B4-BE49-F238E27FC236}">
                <a16:creationId xmlns:a16="http://schemas.microsoft.com/office/drawing/2014/main" id="{D08DBE85-53CD-9795-508D-B181CD9B10DD}"/>
              </a:ext>
            </a:extLst>
          </p:cNvPr>
          <p:cNvSpPr txBox="1"/>
          <p:nvPr/>
        </p:nvSpPr>
        <p:spPr>
          <a:xfrm>
            <a:off x="1297359" y="2298542"/>
            <a:ext cx="1914320" cy="707886"/>
          </a:xfrm>
          <a:prstGeom prst="rect">
            <a:avLst/>
          </a:prstGeom>
          <a:noFill/>
        </p:spPr>
        <p:txBody>
          <a:bodyPr wrap="square" rtlCol="0">
            <a:spAutoFit/>
          </a:bodyPr>
          <a:lstStyle/>
          <a:p>
            <a:pPr algn="ctr"/>
            <a:r>
              <a:rPr lang="en-US" sz="2000" dirty="0">
                <a:solidFill>
                  <a:schemeClr val="accent1"/>
                </a:solidFill>
              </a:rPr>
              <a:t>35 people</a:t>
            </a:r>
          </a:p>
          <a:p>
            <a:pPr algn="ctr"/>
            <a:r>
              <a:rPr lang="en-US" sz="2000" dirty="0">
                <a:solidFill>
                  <a:schemeClr val="accent1"/>
                </a:solidFill>
              </a:rPr>
              <a:t>20 women</a:t>
            </a:r>
          </a:p>
        </p:txBody>
      </p:sp>
      <p:sp>
        <p:nvSpPr>
          <p:cNvPr id="23" name="TextBox 22">
            <a:extLst>
              <a:ext uri="{FF2B5EF4-FFF2-40B4-BE49-F238E27FC236}">
                <a16:creationId xmlns:a16="http://schemas.microsoft.com/office/drawing/2014/main" id="{97C64A69-92C8-60CD-CA03-37136567C4A3}"/>
              </a:ext>
            </a:extLst>
          </p:cNvPr>
          <p:cNvSpPr txBox="1"/>
          <p:nvPr/>
        </p:nvSpPr>
        <p:spPr>
          <a:xfrm>
            <a:off x="3461288" y="2257884"/>
            <a:ext cx="1520144" cy="707886"/>
          </a:xfrm>
          <a:prstGeom prst="rect">
            <a:avLst/>
          </a:prstGeom>
          <a:noFill/>
        </p:spPr>
        <p:txBody>
          <a:bodyPr wrap="square" rtlCol="0">
            <a:spAutoFit/>
          </a:bodyPr>
          <a:lstStyle/>
          <a:p>
            <a:pPr algn="ctr"/>
            <a:r>
              <a:rPr lang="en-US" sz="2000" dirty="0">
                <a:solidFill>
                  <a:schemeClr val="accent1"/>
                </a:solidFill>
              </a:rPr>
              <a:t>15 people  </a:t>
            </a:r>
          </a:p>
          <a:p>
            <a:pPr algn="ctr"/>
            <a:r>
              <a:rPr lang="en-US" sz="2000" dirty="0">
                <a:solidFill>
                  <a:schemeClr val="accent1"/>
                </a:solidFill>
              </a:rPr>
              <a:t>8 women</a:t>
            </a:r>
          </a:p>
        </p:txBody>
      </p:sp>
      <p:sp>
        <p:nvSpPr>
          <p:cNvPr id="24" name="TextBox 23">
            <a:extLst>
              <a:ext uri="{FF2B5EF4-FFF2-40B4-BE49-F238E27FC236}">
                <a16:creationId xmlns:a16="http://schemas.microsoft.com/office/drawing/2014/main" id="{351448CE-C4F3-F7F0-A360-691FAB4BD4A7}"/>
              </a:ext>
            </a:extLst>
          </p:cNvPr>
          <p:cNvSpPr txBox="1"/>
          <p:nvPr/>
        </p:nvSpPr>
        <p:spPr>
          <a:xfrm>
            <a:off x="3386786" y="4484995"/>
            <a:ext cx="1797017" cy="1323439"/>
          </a:xfrm>
          <a:prstGeom prst="rect">
            <a:avLst/>
          </a:prstGeom>
          <a:noFill/>
        </p:spPr>
        <p:txBody>
          <a:bodyPr wrap="square" rtlCol="0">
            <a:spAutoFit/>
          </a:bodyPr>
          <a:lstStyle/>
          <a:p>
            <a:pPr algn="ctr"/>
            <a:r>
              <a:rPr lang="en-US" sz="2000" dirty="0">
                <a:solidFill>
                  <a:schemeClr val="accent1"/>
                </a:solidFill>
              </a:rPr>
              <a:t>35 people</a:t>
            </a:r>
          </a:p>
          <a:p>
            <a:pPr algn="ctr"/>
            <a:r>
              <a:rPr lang="en-US" sz="2000" dirty="0">
                <a:solidFill>
                  <a:schemeClr val="accent1"/>
                </a:solidFill>
              </a:rPr>
              <a:t>17 women</a:t>
            </a:r>
          </a:p>
          <a:p>
            <a:pPr algn="ctr"/>
            <a:endParaRPr lang="en-US" sz="2000" dirty="0">
              <a:solidFill>
                <a:schemeClr val="accent1"/>
              </a:solidFill>
            </a:endParaRPr>
          </a:p>
          <a:p>
            <a:pPr algn="ctr"/>
            <a:endParaRPr lang="en-US" sz="2000" dirty="0">
              <a:solidFill>
                <a:schemeClr val="accent1"/>
              </a:solidFill>
            </a:endParaRPr>
          </a:p>
        </p:txBody>
      </p:sp>
      <p:sp>
        <p:nvSpPr>
          <p:cNvPr id="25" name="TextBox 24">
            <a:extLst>
              <a:ext uri="{FF2B5EF4-FFF2-40B4-BE49-F238E27FC236}">
                <a16:creationId xmlns:a16="http://schemas.microsoft.com/office/drawing/2014/main" id="{5E2EF098-0732-A313-32E0-64E1DE5E34E2}"/>
              </a:ext>
            </a:extLst>
          </p:cNvPr>
          <p:cNvSpPr txBox="1"/>
          <p:nvPr/>
        </p:nvSpPr>
        <p:spPr>
          <a:xfrm>
            <a:off x="1504166" y="4438716"/>
            <a:ext cx="1520144" cy="707886"/>
          </a:xfrm>
          <a:prstGeom prst="rect">
            <a:avLst/>
          </a:prstGeom>
          <a:noFill/>
        </p:spPr>
        <p:txBody>
          <a:bodyPr wrap="square" rtlCol="0">
            <a:spAutoFit/>
          </a:bodyPr>
          <a:lstStyle/>
          <a:p>
            <a:pPr algn="ctr"/>
            <a:r>
              <a:rPr lang="en-US" sz="2000" dirty="0">
                <a:solidFill>
                  <a:schemeClr val="accent1"/>
                </a:solidFill>
              </a:rPr>
              <a:t>15 people </a:t>
            </a:r>
          </a:p>
          <a:p>
            <a:pPr algn="ctr"/>
            <a:r>
              <a:rPr lang="en-US" sz="2000" dirty="0">
                <a:solidFill>
                  <a:schemeClr val="accent1"/>
                </a:solidFill>
              </a:rPr>
              <a:t>5 women</a:t>
            </a:r>
          </a:p>
        </p:txBody>
      </p:sp>
    </p:spTree>
    <p:extLst>
      <p:ext uri="{BB962C8B-B14F-4D97-AF65-F5344CB8AC3E}">
        <p14:creationId xmlns:p14="http://schemas.microsoft.com/office/powerpoint/2010/main" val="25323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5E1F7-FEA9-7EB3-1541-B60EE7055056}"/>
              </a:ext>
            </a:extLst>
          </p:cNvPr>
          <p:cNvSpPr>
            <a:spLocks noGrp="1"/>
          </p:cNvSpPr>
          <p:nvPr>
            <p:ph type="title"/>
          </p:nvPr>
        </p:nvSpPr>
        <p:spPr/>
        <p:txBody>
          <a:bodyPr/>
          <a:lstStyle/>
          <a:p>
            <a:r>
              <a:rPr lang="en-US" dirty="0"/>
              <a:t>HW3</a:t>
            </a:r>
          </a:p>
        </p:txBody>
      </p:sp>
      <p:sp>
        <p:nvSpPr>
          <p:cNvPr id="3" name="Content Placeholder 2">
            <a:extLst>
              <a:ext uri="{FF2B5EF4-FFF2-40B4-BE49-F238E27FC236}">
                <a16:creationId xmlns:a16="http://schemas.microsoft.com/office/drawing/2014/main" id="{C954A26F-096A-487C-83F2-01F5749FCFA7}"/>
              </a:ext>
            </a:extLst>
          </p:cNvPr>
          <p:cNvSpPr>
            <a:spLocks noGrp="1"/>
          </p:cNvSpPr>
          <p:nvPr>
            <p:ph idx="1"/>
          </p:nvPr>
        </p:nvSpPr>
        <p:spPr/>
        <p:txBody>
          <a:bodyPr>
            <a:normAutofit/>
          </a:bodyPr>
          <a:lstStyle/>
          <a:p>
            <a:r>
              <a:rPr lang="en-US" dirty="0"/>
              <a:t>Available now!</a:t>
            </a:r>
          </a:p>
          <a:p>
            <a:endParaRPr lang="en-US" dirty="0"/>
          </a:p>
          <a:p>
            <a:r>
              <a:rPr lang="en-US" dirty="0"/>
              <a:t>Is actually due before </a:t>
            </a:r>
            <a:r>
              <a:rPr lang="en-US" b="1" dirty="0"/>
              <a:t>Class 5</a:t>
            </a:r>
            <a:r>
              <a:rPr lang="en-US" dirty="0"/>
              <a:t>!</a:t>
            </a:r>
          </a:p>
          <a:p>
            <a:pPr lvl="1"/>
            <a:r>
              <a:rPr lang="en-US" b="1" dirty="0">
                <a:solidFill>
                  <a:schemeClr val="accent1"/>
                </a:solidFill>
              </a:rPr>
              <a:t>Not</a:t>
            </a:r>
            <a:r>
              <a:rPr lang="en-US" dirty="0">
                <a:solidFill>
                  <a:schemeClr val="accent1"/>
                </a:solidFill>
              </a:rPr>
              <a:t> next week!</a:t>
            </a:r>
          </a:p>
          <a:p>
            <a:pPr lvl="1"/>
            <a:r>
              <a:rPr lang="en-US" dirty="0">
                <a:solidFill>
                  <a:schemeClr val="accent1"/>
                </a:solidFill>
              </a:rPr>
              <a:t>You have </a:t>
            </a:r>
            <a:r>
              <a:rPr lang="en-US" b="1" i="1" dirty="0">
                <a:solidFill>
                  <a:schemeClr val="accent1"/>
                </a:solidFill>
              </a:rPr>
              <a:t>two weeks</a:t>
            </a:r>
            <a:r>
              <a:rPr lang="en-US" dirty="0">
                <a:solidFill>
                  <a:schemeClr val="accent1"/>
                </a:solidFill>
              </a:rPr>
              <a:t>!</a:t>
            </a:r>
          </a:p>
          <a:p>
            <a:pPr lvl="1"/>
            <a:endParaRPr lang="en-US" dirty="0"/>
          </a:p>
          <a:p>
            <a:r>
              <a:rPr lang="en-US" dirty="0"/>
              <a:t>It’s (about) the same length as HWs 1 and 2 (we think).</a:t>
            </a:r>
          </a:p>
          <a:p>
            <a:r>
              <a:rPr lang="en-US" dirty="0"/>
              <a:t>You should be able to start it after today’s class, but you’ll have more context after Class 4.</a:t>
            </a:r>
          </a:p>
        </p:txBody>
      </p:sp>
    </p:spTree>
    <p:extLst>
      <p:ext uri="{BB962C8B-B14F-4D97-AF65-F5344CB8AC3E}">
        <p14:creationId xmlns:p14="http://schemas.microsoft.com/office/powerpoint/2010/main" val="238637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DFEA-D640-4CC9-98D4-8041A4ECEAA5}"/>
              </a:ext>
            </a:extLst>
          </p:cNvPr>
          <p:cNvSpPr>
            <a:spLocks noGrp="1"/>
          </p:cNvSpPr>
          <p:nvPr>
            <p:ph type="title"/>
          </p:nvPr>
        </p:nvSpPr>
        <p:spPr>
          <a:xfrm>
            <a:off x="452436" y="285042"/>
            <a:ext cx="11739563" cy="1325563"/>
          </a:xfrm>
        </p:spPr>
        <p:txBody>
          <a:bodyPr>
            <a:normAutofit/>
          </a:bodyPr>
          <a:lstStyle/>
          <a:p>
            <a:r>
              <a:rPr lang="en-US" dirty="0"/>
              <a:t>Q3: Fraction of women among compliers?</a:t>
            </a:r>
            <a:br>
              <a:rPr lang="en-US" dirty="0"/>
            </a:br>
            <a:r>
              <a:rPr lang="en-US" sz="2800" dirty="0"/>
              <a:t>Reprise of our example with 100 people; no </a:t>
            </a:r>
            <a:r>
              <a:rPr lang="en-US" sz="2800" dirty="0" err="1"/>
              <a:t>defiers</a:t>
            </a:r>
            <a:r>
              <a:rPr lang="en-US" sz="2800" dirty="0"/>
              <a:t>; </a:t>
            </a:r>
            <a:r>
              <a:rPr lang="en-US" sz="2800" b="1" dirty="0"/>
              <a:t>say 50% women overall</a:t>
            </a:r>
            <a:endParaRPr lang="en-US" b="1" dirty="0"/>
          </a:p>
        </p:txBody>
      </p:sp>
      <p:grpSp>
        <p:nvGrpSpPr>
          <p:cNvPr id="10" name="Group 9">
            <a:extLst>
              <a:ext uri="{FF2B5EF4-FFF2-40B4-BE49-F238E27FC236}">
                <a16:creationId xmlns:a16="http://schemas.microsoft.com/office/drawing/2014/main" id="{827C66D6-ED7A-E1F5-452E-DF3D16685DA7}"/>
              </a:ext>
            </a:extLst>
          </p:cNvPr>
          <p:cNvGrpSpPr/>
          <p:nvPr/>
        </p:nvGrpSpPr>
        <p:grpSpPr>
          <a:xfrm>
            <a:off x="1047750" y="1911350"/>
            <a:ext cx="4352925" cy="4352925"/>
            <a:chOff x="847725" y="1468437"/>
            <a:chExt cx="5095875" cy="5095875"/>
          </a:xfrm>
        </p:grpSpPr>
        <p:sp>
          <p:nvSpPr>
            <p:cNvPr id="4" name="Rectangle 3">
              <a:extLst>
                <a:ext uri="{FF2B5EF4-FFF2-40B4-BE49-F238E27FC236}">
                  <a16:creationId xmlns:a16="http://schemas.microsoft.com/office/drawing/2014/main" id="{C1C05A97-0205-146E-3C98-AB57099701AD}"/>
                </a:ext>
              </a:extLst>
            </p:cNvPr>
            <p:cNvSpPr/>
            <p:nvPr/>
          </p:nvSpPr>
          <p:spPr>
            <a:xfrm>
              <a:off x="847725" y="1468437"/>
              <a:ext cx="5095875" cy="509587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D02D748-1B9B-CEF1-7EA1-344B079CF07F}"/>
                </a:ext>
              </a:extLst>
            </p:cNvPr>
            <p:cNvCxnSpPr>
              <a:stCxn id="4" idx="0"/>
            </p:cNvCxnSpPr>
            <p:nvPr/>
          </p:nvCxnSpPr>
          <p:spPr>
            <a:xfrm>
              <a:off x="3395663" y="1468437"/>
              <a:ext cx="4762" cy="5024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86645DD-0254-94FD-6BD4-7B0EDD679909}"/>
                </a:ext>
              </a:extLst>
            </p:cNvPr>
            <p:cNvCxnSpPr>
              <a:cxnSpLocks/>
              <a:endCxn id="4" idx="3"/>
            </p:cNvCxnSpPr>
            <p:nvPr/>
          </p:nvCxnSpPr>
          <p:spPr>
            <a:xfrm>
              <a:off x="847725" y="3980656"/>
              <a:ext cx="5095875" cy="35719"/>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1" name="Content Placeholder 4">
            <a:extLst>
              <a:ext uri="{FF2B5EF4-FFF2-40B4-BE49-F238E27FC236}">
                <a16:creationId xmlns:a16="http://schemas.microsoft.com/office/drawing/2014/main" id="{E0412065-DB48-1898-E84B-249295286DFC}"/>
              </a:ext>
            </a:extLst>
          </p:cNvPr>
          <p:cNvPicPr>
            <a:picLocks noChangeAspect="1"/>
          </p:cNvPicPr>
          <p:nvPr/>
        </p:nvPicPr>
        <p:blipFill rotWithShape="1">
          <a:blip r:embed="rId2"/>
          <a:srcRect l="4952" t="6679" r="10267" b="6847"/>
          <a:stretch/>
        </p:blipFill>
        <p:spPr>
          <a:xfrm>
            <a:off x="1826741" y="6348761"/>
            <a:ext cx="709299" cy="509239"/>
          </a:xfrm>
          <a:prstGeom prst="rect">
            <a:avLst/>
          </a:prstGeom>
          <a:effectLst>
            <a:outerShdw blurRad="50800" dist="38100" dir="8100000" algn="tr" rotWithShape="0">
              <a:prstClr val="black">
                <a:alpha val="40000"/>
              </a:prstClr>
            </a:outerShdw>
          </a:effectLst>
        </p:spPr>
      </p:pic>
      <p:pic>
        <p:nvPicPr>
          <p:cNvPr id="12" name="Picture 11" descr="Page 12 | Mortarboard Cap Images - Free Download on Freepik">
            <a:extLst>
              <a:ext uri="{FF2B5EF4-FFF2-40B4-BE49-F238E27FC236}">
                <a16:creationId xmlns:a16="http://schemas.microsoft.com/office/drawing/2014/main" id="{813C3030-A47A-ACE1-FF6A-E530B0C7C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178567" y="2600391"/>
            <a:ext cx="766962" cy="767872"/>
          </a:xfrm>
          <a:prstGeom prst="rect">
            <a:avLst/>
          </a:prstGeom>
          <a:noFill/>
          <a:extLst>
            <a:ext uri="{909E8E84-426E-40DD-AFC4-6F175D3DCCD1}">
              <a14:hiddenFill xmlns:a14="http://schemas.microsoft.com/office/drawing/2010/main">
                <a:solidFill>
                  <a:srgbClr val="FFFFFF"/>
                </a:solidFill>
              </a14:hiddenFill>
            </a:ext>
          </a:extLst>
        </p:spPr>
      </p:pic>
      <p:sp>
        <p:nvSpPr>
          <p:cNvPr id="13" name="&quot;No&quot; Symbol 12">
            <a:extLst>
              <a:ext uri="{FF2B5EF4-FFF2-40B4-BE49-F238E27FC236}">
                <a16:creationId xmlns:a16="http://schemas.microsoft.com/office/drawing/2014/main" id="{05E5D17C-741F-3080-91DF-7FCC20DA9CBD}"/>
              </a:ext>
            </a:extLst>
          </p:cNvPr>
          <p:cNvSpPr/>
          <p:nvPr/>
        </p:nvSpPr>
        <p:spPr>
          <a:xfrm>
            <a:off x="3838938" y="6272450"/>
            <a:ext cx="702956" cy="66186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quot;No&quot; Symbol 13">
            <a:extLst>
              <a:ext uri="{FF2B5EF4-FFF2-40B4-BE49-F238E27FC236}">
                <a16:creationId xmlns:a16="http://schemas.microsoft.com/office/drawing/2014/main" id="{30328D86-7ED3-185E-993E-E32F91EFB9CD}"/>
              </a:ext>
            </a:extLst>
          </p:cNvPr>
          <p:cNvSpPr/>
          <p:nvPr/>
        </p:nvSpPr>
        <p:spPr>
          <a:xfrm>
            <a:off x="142224" y="4838938"/>
            <a:ext cx="702956" cy="661860"/>
          </a:xfrm>
          <a:prstGeom prst="noSmoking">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082260F8-CC2A-2D09-9B75-397F7E818A08}"/>
              </a:ext>
            </a:extLst>
          </p:cNvPr>
          <p:cNvSpPr txBox="1"/>
          <p:nvPr/>
        </p:nvSpPr>
        <p:spPr>
          <a:xfrm>
            <a:off x="1297359" y="2298542"/>
            <a:ext cx="1914320" cy="707886"/>
          </a:xfrm>
          <a:prstGeom prst="rect">
            <a:avLst/>
          </a:prstGeom>
          <a:noFill/>
        </p:spPr>
        <p:txBody>
          <a:bodyPr wrap="square" rtlCol="0">
            <a:spAutoFit/>
          </a:bodyPr>
          <a:lstStyle/>
          <a:p>
            <a:pPr algn="ctr"/>
            <a:r>
              <a:rPr lang="en-US" sz="2000" dirty="0">
                <a:solidFill>
                  <a:schemeClr val="accent1"/>
                </a:solidFill>
              </a:rPr>
              <a:t>35 people</a:t>
            </a:r>
          </a:p>
          <a:p>
            <a:pPr algn="ctr"/>
            <a:r>
              <a:rPr lang="en-US" sz="2000" dirty="0">
                <a:solidFill>
                  <a:schemeClr val="accent1"/>
                </a:solidFill>
              </a:rPr>
              <a:t>20 women</a:t>
            </a:r>
          </a:p>
        </p:txBody>
      </p:sp>
      <p:sp>
        <p:nvSpPr>
          <p:cNvPr id="18" name="TextBox 17">
            <a:extLst>
              <a:ext uri="{FF2B5EF4-FFF2-40B4-BE49-F238E27FC236}">
                <a16:creationId xmlns:a16="http://schemas.microsoft.com/office/drawing/2014/main" id="{F491B898-C45B-8C99-309C-2BBC72FB6E34}"/>
              </a:ext>
            </a:extLst>
          </p:cNvPr>
          <p:cNvSpPr txBox="1"/>
          <p:nvPr/>
        </p:nvSpPr>
        <p:spPr>
          <a:xfrm>
            <a:off x="3461288" y="2257884"/>
            <a:ext cx="1520144" cy="707886"/>
          </a:xfrm>
          <a:prstGeom prst="rect">
            <a:avLst/>
          </a:prstGeom>
          <a:noFill/>
        </p:spPr>
        <p:txBody>
          <a:bodyPr wrap="square" rtlCol="0">
            <a:spAutoFit/>
          </a:bodyPr>
          <a:lstStyle/>
          <a:p>
            <a:pPr algn="ctr"/>
            <a:r>
              <a:rPr lang="en-US" sz="2000" dirty="0">
                <a:solidFill>
                  <a:schemeClr val="accent1"/>
                </a:solidFill>
              </a:rPr>
              <a:t>15 people  </a:t>
            </a:r>
          </a:p>
          <a:p>
            <a:pPr algn="ctr"/>
            <a:r>
              <a:rPr lang="en-US" sz="2000" dirty="0">
                <a:solidFill>
                  <a:schemeClr val="accent1"/>
                </a:solidFill>
              </a:rPr>
              <a:t>8 women</a:t>
            </a:r>
          </a:p>
        </p:txBody>
      </p:sp>
      <p:sp>
        <p:nvSpPr>
          <p:cNvPr id="19" name="TextBox 18">
            <a:extLst>
              <a:ext uri="{FF2B5EF4-FFF2-40B4-BE49-F238E27FC236}">
                <a16:creationId xmlns:a16="http://schemas.microsoft.com/office/drawing/2014/main" id="{104A3755-DBC0-45B2-BDC0-59516E0775D6}"/>
              </a:ext>
            </a:extLst>
          </p:cNvPr>
          <p:cNvSpPr txBox="1"/>
          <p:nvPr/>
        </p:nvSpPr>
        <p:spPr>
          <a:xfrm>
            <a:off x="3386786" y="4484995"/>
            <a:ext cx="1797017" cy="1323439"/>
          </a:xfrm>
          <a:prstGeom prst="rect">
            <a:avLst/>
          </a:prstGeom>
          <a:noFill/>
        </p:spPr>
        <p:txBody>
          <a:bodyPr wrap="square" rtlCol="0">
            <a:spAutoFit/>
          </a:bodyPr>
          <a:lstStyle/>
          <a:p>
            <a:pPr algn="ctr"/>
            <a:r>
              <a:rPr lang="en-US" sz="2000" dirty="0">
                <a:solidFill>
                  <a:schemeClr val="accent1"/>
                </a:solidFill>
              </a:rPr>
              <a:t>35 people</a:t>
            </a:r>
          </a:p>
          <a:p>
            <a:pPr algn="ctr"/>
            <a:r>
              <a:rPr lang="en-US" sz="2000" dirty="0">
                <a:solidFill>
                  <a:schemeClr val="accent1"/>
                </a:solidFill>
              </a:rPr>
              <a:t>17 women</a:t>
            </a:r>
          </a:p>
          <a:p>
            <a:pPr algn="ctr"/>
            <a:endParaRPr lang="en-US" sz="2000" dirty="0">
              <a:solidFill>
                <a:schemeClr val="accent1"/>
              </a:solidFill>
            </a:endParaRPr>
          </a:p>
          <a:p>
            <a:pPr algn="ctr"/>
            <a:endParaRPr lang="en-US" sz="2000" dirty="0">
              <a:solidFill>
                <a:schemeClr val="accent1"/>
              </a:solidFill>
            </a:endParaRPr>
          </a:p>
        </p:txBody>
      </p:sp>
      <p:sp>
        <p:nvSpPr>
          <p:cNvPr id="21" name="TextBox 20">
            <a:extLst>
              <a:ext uri="{FF2B5EF4-FFF2-40B4-BE49-F238E27FC236}">
                <a16:creationId xmlns:a16="http://schemas.microsoft.com/office/drawing/2014/main" id="{38AF515A-4F46-27A7-407A-D8C435AF9075}"/>
              </a:ext>
            </a:extLst>
          </p:cNvPr>
          <p:cNvSpPr txBox="1"/>
          <p:nvPr/>
        </p:nvSpPr>
        <p:spPr>
          <a:xfrm>
            <a:off x="1504166" y="4438716"/>
            <a:ext cx="1520144" cy="707886"/>
          </a:xfrm>
          <a:prstGeom prst="rect">
            <a:avLst/>
          </a:prstGeom>
          <a:noFill/>
        </p:spPr>
        <p:txBody>
          <a:bodyPr wrap="square" rtlCol="0">
            <a:spAutoFit/>
          </a:bodyPr>
          <a:lstStyle/>
          <a:p>
            <a:pPr algn="ctr"/>
            <a:r>
              <a:rPr lang="en-US" sz="2000" dirty="0">
                <a:solidFill>
                  <a:schemeClr val="accent1"/>
                </a:solidFill>
              </a:rPr>
              <a:t>15 people </a:t>
            </a:r>
          </a:p>
          <a:p>
            <a:pPr algn="ctr"/>
            <a:r>
              <a:rPr lang="en-US" sz="2000" dirty="0">
                <a:solidFill>
                  <a:schemeClr val="accent1"/>
                </a:solidFill>
              </a:rPr>
              <a:t>5 women</a:t>
            </a:r>
          </a:p>
        </p:txBody>
      </p:sp>
      <p:sp>
        <p:nvSpPr>
          <p:cNvPr id="3" name="TextBox 2">
            <a:extLst>
              <a:ext uri="{FF2B5EF4-FFF2-40B4-BE49-F238E27FC236}">
                <a16:creationId xmlns:a16="http://schemas.microsoft.com/office/drawing/2014/main" id="{32FA6CCA-CF64-9E25-6576-01BFF57BD3E8}"/>
              </a:ext>
            </a:extLst>
          </p:cNvPr>
          <p:cNvSpPr txBox="1"/>
          <p:nvPr/>
        </p:nvSpPr>
        <p:spPr>
          <a:xfrm>
            <a:off x="3466743" y="3312304"/>
            <a:ext cx="1764207" cy="400110"/>
          </a:xfrm>
          <a:prstGeom prst="rect">
            <a:avLst/>
          </a:prstGeom>
          <a:noFill/>
        </p:spPr>
        <p:txBody>
          <a:bodyPr wrap="square" rtlCol="0">
            <a:spAutoFit/>
          </a:bodyPr>
          <a:lstStyle/>
          <a:p>
            <a:r>
              <a:rPr lang="en-US" sz="2000" dirty="0">
                <a:solidFill>
                  <a:schemeClr val="accent2"/>
                </a:solidFill>
              </a:rPr>
              <a:t>Always-takers!</a:t>
            </a:r>
          </a:p>
        </p:txBody>
      </p:sp>
      <p:sp>
        <p:nvSpPr>
          <p:cNvPr id="5" name="TextBox 4">
            <a:extLst>
              <a:ext uri="{FF2B5EF4-FFF2-40B4-BE49-F238E27FC236}">
                <a16:creationId xmlns:a16="http://schemas.microsoft.com/office/drawing/2014/main" id="{0F2C47C3-C480-E3AD-985B-62A006D8B65B}"/>
              </a:ext>
            </a:extLst>
          </p:cNvPr>
          <p:cNvSpPr txBox="1"/>
          <p:nvPr/>
        </p:nvSpPr>
        <p:spPr>
          <a:xfrm>
            <a:off x="1098883" y="3307173"/>
            <a:ext cx="2190587" cy="707886"/>
          </a:xfrm>
          <a:prstGeom prst="rect">
            <a:avLst/>
          </a:prstGeom>
          <a:noFill/>
        </p:spPr>
        <p:txBody>
          <a:bodyPr wrap="square" rtlCol="0">
            <a:spAutoFit/>
          </a:bodyPr>
          <a:lstStyle/>
          <a:p>
            <a:pPr algn="ctr"/>
            <a:r>
              <a:rPr lang="en-US" sz="2000" dirty="0">
                <a:solidFill>
                  <a:schemeClr val="accent2"/>
                </a:solidFill>
              </a:rPr>
              <a:t>15, always-takers 20 compliers!</a:t>
            </a:r>
          </a:p>
        </p:txBody>
      </p:sp>
      <p:sp>
        <p:nvSpPr>
          <p:cNvPr id="8" name="TextBox 7">
            <a:extLst>
              <a:ext uri="{FF2B5EF4-FFF2-40B4-BE49-F238E27FC236}">
                <a16:creationId xmlns:a16="http://schemas.microsoft.com/office/drawing/2014/main" id="{40BD37E1-4762-0F7D-D127-2543A2DBD2A3}"/>
              </a:ext>
            </a:extLst>
          </p:cNvPr>
          <p:cNvSpPr txBox="1"/>
          <p:nvPr/>
        </p:nvSpPr>
        <p:spPr>
          <a:xfrm>
            <a:off x="1345021" y="5410882"/>
            <a:ext cx="1854124" cy="400110"/>
          </a:xfrm>
          <a:prstGeom prst="rect">
            <a:avLst/>
          </a:prstGeom>
          <a:noFill/>
        </p:spPr>
        <p:txBody>
          <a:bodyPr wrap="square" rtlCol="0">
            <a:spAutoFit/>
          </a:bodyPr>
          <a:lstStyle/>
          <a:p>
            <a:r>
              <a:rPr lang="en-US" sz="2000" dirty="0">
                <a:solidFill>
                  <a:schemeClr val="accent2"/>
                </a:solidFill>
              </a:rPr>
              <a:t>Never-takers!</a:t>
            </a:r>
          </a:p>
        </p:txBody>
      </p:sp>
      <p:sp>
        <p:nvSpPr>
          <p:cNvPr id="9" name="TextBox 8">
            <a:extLst>
              <a:ext uri="{FF2B5EF4-FFF2-40B4-BE49-F238E27FC236}">
                <a16:creationId xmlns:a16="http://schemas.microsoft.com/office/drawing/2014/main" id="{BA5AFDD1-EABE-C232-AF72-CB4BC07CC35A}"/>
              </a:ext>
            </a:extLst>
          </p:cNvPr>
          <p:cNvSpPr txBox="1"/>
          <p:nvPr/>
        </p:nvSpPr>
        <p:spPr>
          <a:xfrm>
            <a:off x="3246116" y="5494812"/>
            <a:ext cx="2078359" cy="707886"/>
          </a:xfrm>
          <a:prstGeom prst="rect">
            <a:avLst/>
          </a:prstGeom>
          <a:noFill/>
        </p:spPr>
        <p:txBody>
          <a:bodyPr wrap="square" rtlCol="0">
            <a:spAutoFit/>
          </a:bodyPr>
          <a:lstStyle/>
          <a:p>
            <a:pPr algn="ctr"/>
            <a:r>
              <a:rPr lang="en-US" sz="2000" dirty="0">
                <a:solidFill>
                  <a:schemeClr val="accent2"/>
                </a:solidFill>
              </a:rPr>
              <a:t>15 never-takers, 20 compliers!</a:t>
            </a:r>
          </a:p>
        </p:txBody>
      </p:sp>
      <p:grpSp>
        <p:nvGrpSpPr>
          <p:cNvPr id="16" name="Group 15">
            <a:extLst>
              <a:ext uri="{FF2B5EF4-FFF2-40B4-BE49-F238E27FC236}">
                <a16:creationId xmlns:a16="http://schemas.microsoft.com/office/drawing/2014/main" id="{7B90FA84-84CD-886A-51C8-5779C6B24750}"/>
              </a:ext>
            </a:extLst>
          </p:cNvPr>
          <p:cNvGrpSpPr/>
          <p:nvPr/>
        </p:nvGrpSpPr>
        <p:grpSpPr>
          <a:xfrm>
            <a:off x="4981432" y="1911350"/>
            <a:ext cx="5648468" cy="866128"/>
            <a:chOff x="4981432" y="1911350"/>
            <a:chExt cx="5648468" cy="866128"/>
          </a:xfrm>
        </p:grpSpPr>
        <p:sp>
          <p:nvSpPr>
            <p:cNvPr id="20" name="TextBox 19">
              <a:extLst>
                <a:ext uri="{FF2B5EF4-FFF2-40B4-BE49-F238E27FC236}">
                  <a16:creationId xmlns:a16="http://schemas.microsoft.com/office/drawing/2014/main" id="{54C749A0-C0C8-0423-A4A1-EB3C49980283}"/>
                </a:ext>
              </a:extLst>
            </p:cNvPr>
            <p:cNvSpPr txBox="1"/>
            <p:nvPr/>
          </p:nvSpPr>
          <p:spPr>
            <a:xfrm>
              <a:off x="5900738" y="1911350"/>
              <a:ext cx="4729162" cy="830997"/>
            </a:xfrm>
            <a:prstGeom prst="rect">
              <a:avLst/>
            </a:prstGeom>
            <a:noFill/>
          </p:spPr>
          <p:txBody>
            <a:bodyPr wrap="square" rtlCol="0">
              <a:spAutoFit/>
            </a:bodyPr>
            <a:lstStyle/>
            <a:p>
              <a:r>
                <a:rPr lang="en-US" sz="2400" dirty="0"/>
                <a:t>What is the number of women among the 15 always-takers here?</a:t>
              </a:r>
            </a:p>
          </p:txBody>
        </p:sp>
        <p:cxnSp>
          <p:nvCxnSpPr>
            <p:cNvPr id="22" name="Straight Arrow Connector 21">
              <a:extLst>
                <a:ext uri="{FF2B5EF4-FFF2-40B4-BE49-F238E27FC236}">
                  <a16:creationId xmlns:a16="http://schemas.microsoft.com/office/drawing/2014/main" id="{B021DA7D-9E81-CAF5-E9B9-ACAB84CBD156}"/>
                </a:ext>
              </a:extLst>
            </p:cNvPr>
            <p:cNvCxnSpPr>
              <a:cxnSpLocks/>
              <a:stCxn id="20" idx="1"/>
            </p:cNvCxnSpPr>
            <p:nvPr/>
          </p:nvCxnSpPr>
          <p:spPr>
            <a:xfrm flipH="1">
              <a:off x="4981432" y="2326849"/>
              <a:ext cx="919306" cy="450629"/>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grpSp>
      <p:grpSp>
        <p:nvGrpSpPr>
          <p:cNvPr id="23" name="Group 22">
            <a:extLst>
              <a:ext uri="{FF2B5EF4-FFF2-40B4-BE49-F238E27FC236}">
                <a16:creationId xmlns:a16="http://schemas.microsoft.com/office/drawing/2014/main" id="{E8A318B9-9012-FDD5-FD21-F9F70F03A627}"/>
              </a:ext>
            </a:extLst>
          </p:cNvPr>
          <p:cNvGrpSpPr/>
          <p:nvPr/>
        </p:nvGrpSpPr>
        <p:grpSpPr>
          <a:xfrm>
            <a:off x="3024310" y="3184062"/>
            <a:ext cx="7605590" cy="830997"/>
            <a:chOff x="3024310" y="3184062"/>
            <a:chExt cx="7605590" cy="830997"/>
          </a:xfrm>
        </p:grpSpPr>
        <p:sp>
          <p:nvSpPr>
            <p:cNvPr id="24" name="TextBox 23">
              <a:extLst>
                <a:ext uri="{FF2B5EF4-FFF2-40B4-BE49-F238E27FC236}">
                  <a16:creationId xmlns:a16="http://schemas.microsoft.com/office/drawing/2014/main" id="{62273BA4-0FDC-245C-025F-133B512FD91D}"/>
                </a:ext>
              </a:extLst>
            </p:cNvPr>
            <p:cNvSpPr txBox="1"/>
            <p:nvPr/>
          </p:nvSpPr>
          <p:spPr>
            <a:xfrm>
              <a:off x="5900738" y="3184062"/>
              <a:ext cx="4729162" cy="830997"/>
            </a:xfrm>
            <a:prstGeom prst="rect">
              <a:avLst/>
            </a:prstGeom>
            <a:noFill/>
          </p:spPr>
          <p:txBody>
            <a:bodyPr wrap="square" rtlCol="0">
              <a:spAutoFit/>
            </a:bodyPr>
            <a:lstStyle/>
            <a:p>
              <a:r>
                <a:rPr lang="en-US" sz="2400" dirty="0"/>
                <a:t>What is the number of women among the 15 always-takers here?</a:t>
              </a:r>
            </a:p>
          </p:txBody>
        </p:sp>
        <p:cxnSp>
          <p:nvCxnSpPr>
            <p:cNvPr id="25" name="Straight Arrow Connector 24">
              <a:extLst>
                <a:ext uri="{FF2B5EF4-FFF2-40B4-BE49-F238E27FC236}">
                  <a16:creationId xmlns:a16="http://schemas.microsoft.com/office/drawing/2014/main" id="{A186AA26-5D95-DBDC-4F9B-DB86F4EB6B81}"/>
                </a:ext>
              </a:extLst>
            </p:cNvPr>
            <p:cNvCxnSpPr>
              <a:cxnSpLocks/>
            </p:cNvCxnSpPr>
            <p:nvPr/>
          </p:nvCxnSpPr>
          <p:spPr>
            <a:xfrm flipH="1" flipV="1">
              <a:off x="3024310" y="3671678"/>
              <a:ext cx="2876428" cy="158428"/>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3B23DE43-CB6A-9A29-EB55-96297679EA4A}"/>
              </a:ext>
            </a:extLst>
          </p:cNvPr>
          <p:cNvGrpSpPr/>
          <p:nvPr/>
        </p:nvGrpSpPr>
        <p:grpSpPr>
          <a:xfrm>
            <a:off x="2954092" y="3802145"/>
            <a:ext cx="7733742" cy="1692667"/>
            <a:chOff x="2954092" y="3802145"/>
            <a:chExt cx="7733742" cy="1692667"/>
          </a:xfrm>
        </p:grpSpPr>
        <p:sp>
          <p:nvSpPr>
            <p:cNvPr id="28" name="TextBox 27">
              <a:extLst>
                <a:ext uri="{FF2B5EF4-FFF2-40B4-BE49-F238E27FC236}">
                  <a16:creationId xmlns:a16="http://schemas.microsoft.com/office/drawing/2014/main" id="{3CD76019-CBA9-4781-1FE9-60F9A465DD7D}"/>
                </a:ext>
              </a:extLst>
            </p:cNvPr>
            <p:cNvSpPr txBox="1"/>
            <p:nvPr/>
          </p:nvSpPr>
          <p:spPr>
            <a:xfrm>
              <a:off x="5958672" y="4663815"/>
              <a:ext cx="4729162" cy="830997"/>
            </a:xfrm>
            <a:prstGeom prst="rect">
              <a:avLst/>
            </a:prstGeom>
            <a:noFill/>
          </p:spPr>
          <p:txBody>
            <a:bodyPr wrap="square" rtlCol="0">
              <a:spAutoFit/>
            </a:bodyPr>
            <a:lstStyle/>
            <a:p>
              <a:r>
                <a:rPr lang="en-US" sz="2400" dirty="0"/>
                <a:t>What is the number of women among the 20 compliers here?</a:t>
              </a:r>
            </a:p>
          </p:txBody>
        </p:sp>
        <p:cxnSp>
          <p:nvCxnSpPr>
            <p:cNvPr id="29" name="Straight Arrow Connector 28">
              <a:extLst>
                <a:ext uri="{FF2B5EF4-FFF2-40B4-BE49-F238E27FC236}">
                  <a16:creationId xmlns:a16="http://schemas.microsoft.com/office/drawing/2014/main" id="{0C2EDEBC-515B-4AC4-4143-5B43AB501D15}"/>
                </a:ext>
              </a:extLst>
            </p:cNvPr>
            <p:cNvCxnSpPr>
              <a:cxnSpLocks/>
            </p:cNvCxnSpPr>
            <p:nvPr/>
          </p:nvCxnSpPr>
          <p:spPr>
            <a:xfrm flipH="1" flipV="1">
              <a:off x="2954092" y="3802145"/>
              <a:ext cx="3004580" cy="1096518"/>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grpSp>
      <p:sp>
        <p:nvSpPr>
          <p:cNvPr id="30" name="TextBox 29">
            <a:extLst>
              <a:ext uri="{FF2B5EF4-FFF2-40B4-BE49-F238E27FC236}">
                <a16:creationId xmlns:a16="http://schemas.microsoft.com/office/drawing/2014/main" id="{F610F0DE-1CF7-BE03-51BB-89CCE8D64543}"/>
              </a:ext>
            </a:extLst>
          </p:cNvPr>
          <p:cNvSpPr txBox="1"/>
          <p:nvPr/>
        </p:nvSpPr>
        <p:spPr>
          <a:xfrm>
            <a:off x="9461760" y="2541359"/>
            <a:ext cx="1543050" cy="707886"/>
          </a:xfrm>
          <a:prstGeom prst="rect">
            <a:avLst/>
          </a:prstGeom>
          <a:noFill/>
        </p:spPr>
        <p:txBody>
          <a:bodyPr wrap="square" rtlCol="0">
            <a:spAutoFit/>
          </a:bodyPr>
          <a:lstStyle/>
          <a:p>
            <a:r>
              <a:rPr lang="en-US" sz="4000" dirty="0">
                <a:solidFill>
                  <a:schemeClr val="accent2"/>
                </a:solidFill>
              </a:rPr>
              <a:t>8</a:t>
            </a:r>
          </a:p>
        </p:txBody>
      </p:sp>
      <p:sp>
        <p:nvSpPr>
          <p:cNvPr id="31" name="TextBox 30">
            <a:extLst>
              <a:ext uri="{FF2B5EF4-FFF2-40B4-BE49-F238E27FC236}">
                <a16:creationId xmlns:a16="http://schemas.microsoft.com/office/drawing/2014/main" id="{8E790362-40C9-347E-FE40-AB8940C52B0D}"/>
              </a:ext>
            </a:extLst>
          </p:cNvPr>
          <p:cNvSpPr txBox="1"/>
          <p:nvPr/>
        </p:nvSpPr>
        <p:spPr>
          <a:xfrm>
            <a:off x="6516669" y="3955929"/>
            <a:ext cx="5667932" cy="707886"/>
          </a:xfrm>
          <a:prstGeom prst="rect">
            <a:avLst/>
          </a:prstGeom>
          <a:noFill/>
        </p:spPr>
        <p:txBody>
          <a:bodyPr wrap="square" rtlCol="0">
            <a:spAutoFit/>
          </a:bodyPr>
          <a:lstStyle/>
          <a:p>
            <a:r>
              <a:rPr lang="en-US" sz="2800" dirty="0">
                <a:solidFill>
                  <a:schemeClr val="accent2"/>
                </a:solidFill>
              </a:rPr>
              <a:t>Also about </a:t>
            </a:r>
            <a:r>
              <a:rPr lang="en-US" sz="4000" dirty="0">
                <a:solidFill>
                  <a:schemeClr val="accent2"/>
                </a:solidFill>
              </a:rPr>
              <a:t>8 </a:t>
            </a:r>
            <a:r>
              <a:rPr lang="en-US" sz="2800" dirty="0">
                <a:solidFill>
                  <a:schemeClr val="accent2"/>
                </a:solidFill>
              </a:rPr>
              <a:t>(yay randomness!)</a:t>
            </a:r>
            <a:endParaRPr lang="en-US" sz="4000" dirty="0">
              <a:solidFill>
                <a:schemeClr val="accent2"/>
              </a:solidFill>
            </a:endParaRPr>
          </a:p>
        </p:txBody>
      </p:sp>
      <p:grpSp>
        <p:nvGrpSpPr>
          <p:cNvPr id="39" name="Group 38">
            <a:extLst>
              <a:ext uri="{FF2B5EF4-FFF2-40B4-BE49-F238E27FC236}">
                <a16:creationId xmlns:a16="http://schemas.microsoft.com/office/drawing/2014/main" id="{23A22FE6-0725-52CE-C887-BD1C30FE0964}"/>
              </a:ext>
            </a:extLst>
          </p:cNvPr>
          <p:cNvGrpSpPr/>
          <p:nvPr/>
        </p:nvGrpSpPr>
        <p:grpSpPr>
          <a:xfrm>
            <a:off x="6582303" y="5454491"/>
            <a:ext cx="4761971" cy="1479819"/>
            <a:chOff x="6582303" y="5454491"/>
            <a:chExt cx="4761971" cy="1479819"/>
          </a:xfrm>
        </p:grpSpPr>
        <p:sp>
          <p:nvSpPr>
            <p:cNvPr id="35" name="TextBox 34">
              <a:extLst>
                <a:ext uri="{FF2B5EF4-FFF2-40B4-BE49-F238E27FC236}">
                  <a16:creationId xmlns:a16="http://schemas.microsoft.com/office/drawing/2014/main" id="{C79A978D-95DB-1A54-68CB-6B4A54514F1B}"/>
                </a:ext>
              </a:extLst>
            </p:cNvPr>
            <p:cNvSpPr txBox="1"/>
            <p:nvPr/>
          </p:nvSpPr>
          <p:spPr>
            <a:xfrm>
              <a:off x="7361820" y="5454491"/>
              <a:ext cx="2871465" cy="707886"/>
            </a:xfrm>
            <a:prstGeom prst="rect">
              <a:avLst/>
            </a:prstGeom>
            <a:noFill/>
          </p:spPr>
          <p:txBody>
            <a:bodyPr wrap="square" rtlCol="0">
              <a:spAutoFit/>
            </a:bodyPr>
            <a:lstStyle/>
            <a:p>
              <a:r>
                <a:rPr lang="en-US" sz="4000" dirty="0">
                  <a:solidFill>
                    <a:schemeClr val="accent2"/>
                  </a:solidFill>
                </a:rPr>
                <a:t>20 – 8 = 12</a:t>
              </a:r>
            </a:p>
          </p:txBody>
        </p:sp>
        <p:sp>
          <p:nvSpPr>
            <p:cNvPr id="36" name="TextBox 35">
              <a:extLst>
                <a:ext uri="{FF2B5EF4-FFF2-40B4-BE49-F238E27FC236}">
                  <a16:creationId xmlns:a16="http://schemas.microsoft.com/office/drawing/2014/main" id="{A3D93D30-CE59-6393-A985-5169B141F2EA}"/>
                </a:ext>
              </a:extLst>
            </p:cNvPr>
            <p:cNvSpPr txBox="1"/>
            <p:nvPr/>
          </p:nvSpPr>
          <p:spPr>
            <a:xfrm>
              <a:off x="6582303" y="6025595"/>
              <a:ext cx="1371600" cy="646331"/>
            </a:xfrm>
            <a:prstGeom prst="rect">
              <a:avLst/>
            </a:prstGeom>
            <a:noFill/>
          </p:spPr>
          <p:txBody>
            <a:bodyPr wrap="square" rtlCol="0">
              <a:spAutoFit/>
            </a:bodyPr>
            <a:lstStyle/>
            <a:p>
              <a:pPr algn="ctr"/>
              <a:r>
                <a:rPr lang="en-US" dirty="0">
                  <a:solidFill>
                    <a:schemeClr val="accent2">
                      <a:lumMod val="75000"/>
                    </a:schemeClr>
                  </a:solidFill>
                </a:rPr>
                <a:t># women in this square</a:t>
              </a:r>
            </a:p>
          </p:txBody>
        </p:sp>
        <p:sp>
          <p:nvSpPr>
            <p:cNvPr id="37" name="TextBox 36">
              <a:extLst>
                <a:ext uri="{FF2B5EF4-FFF2-40B4-BE49-F238E27FC236}">
                  <a16:creationId xmlns:a16="http://schemas.microsoft.com/office/drawing/2014/main" id="{1410BD93-AEC0-0416-9D54-5AE04476C419}"/>
                </a:ext>
              </a:extLst>
            </p:cNvPr>
            <p:cNvSpPr txBox="1"/>
            <p:nvPr/>
          </p:nvSpPr>
          <p:spPr>
            <a:xfrm>
              <a:off x="8047620" y="6010980"/>
              <a:ext cx="1371600" cy="923330"/>
            </a:xfrm>
            <a:prstGeom prst="rect">
              <a:avLst/>
            </a:prstGeom>
            <a:noFill/>
          </p:spPr>
          <p:txBody>
            <a:bodyPr wrap="square" rtlCol="0">
              <a:spAutoFit/>
            </a:bodyPr>
            <a:lstStyle/>
            <a:p>
              <a:pPr algn="ctr"/>
              <a:r>
                <a:rPr lang="en-US" dirty="0">
                  <a:solidFill>
                    <a:schemeClr val="accent2">
                      <a:lumMod val="75000"/>
                    </a:schemeClr>
                  </a:solidFill>
                </a:rPr>
                <a:t># women in this square who are A.Ts</a:t>
              </a:r>
            </a:p>
          </p:txBody>
        </p:sp>
        <p:sp>
          <p:nvSpPr>
            <p:cNvPr id="38" name="TextBox 37">
              <a:extLst>
                <a:ext uri="{FF2B5EF4-FFF2-40B4-BE49-F238E27FC236}">
                  <a16:creationId xmlns:a16="http://schemas.microsoft.com/office/drawing/2014/main" id="{6E6A3BA9-EDCB-C596-E845-F0451DEF248E}"/>
                </a:ext>
              </a:extLst>
            </p:cNvPr>
            <p:cNvSpPr txBox="1"/>
            <p:nvPr/>
          </p:nvSpPr>
          <p:spPr>
            <a:xfrm>
              <a:off x="9461759" y="5941109"/>
              <a:ext cx="1882515" cy="923330"/>
            </a:xfrm>
            <a:prstGeom prst="rect">
              <a:avLst/>
            </a:prstGeom>
            <a:noFill/>
          </p:spPr>
          <p:txBody>
            <a:bodyPr wrap="square" rtlCol="0">
              <a:spAutoFit/>
            </a:bodyPr>
            <a:lstStyle/>
            <a:p>
              <a:pPr algn="ctr"/>
              <a:r>
                <a:rPr lang="en-US" dirty="0">
                  <a:solidFill>
                    <a:schemeClr val="accent2">
                      <a:lumMod val="75000"/>
                    </a:schemeClr>
                  </a:solidFill>
                </a:rPr>
                <a:t># women in this square who are compliers</a:t>
              </a:r>
            </a:p>
          </p:txBody>
        </p:sp>
      </p:grpSp>
    </p:spTree>
    <p:extLst>
      <p:ext uri="{BB962C8B-B14F-4D97-AF65-F5344CB8AC3E}">
        <p14:creationId xmlns:p14="http://schemas.microsoft.com/office/powerpoint/2010/main" val="112062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DFEA-D640-4CC9-98D4-8041A4ECEAA5}"/>
              </a:ext>
            </a:extLst>
          </p:cNvPr>
          <p:cNvSpPr>
            <a:spLocks noGrp="1"/>
          </p:cNvSpPr>
          <p:nvPr>
            <p:ph type="title"/>
          </p:nvPr>
        </p:nvSpPr>
        <p:spPr>
          <a:xfrm>
            <a:off x="452436" y="285042"/>
            <a:ext cx="11739563" cy="1325563"/>
          </a:xfrm>
        </p:spPr>
        <p:txBody>
          <a:bodyPr>
            <a:normAutofit/>
          </a:bodyPr>
          <a:lstStyle/>
          <a:p>
            <a:r>
              <a:rPr lang="en-US" dirty="0"/>
              <a:t>Q3: Fraction of women among compliers?</a:t>
            </a:r>
            <a:br>
              <a:rPr lang="en-US" dirty="0"/>
            </a:br>
            <a:r>
              <a:rPr lang="en-US" sz="2800" dirty="0"/>
              <a:t>Reprise of our example with 100 people; no </a:t>
            </a:r>
            <a:r>
              <a:rPr lang="en-US" sz="2800" dirty="0" err="1"/>
              <a:t>defiers</a:t>
            </a:r>
            <a:r>
              <a:rPr lang="en-US" sz="2800" dirty="0"/>
              <a:t>; </a:t>
            </a:r>
            <a:r>
              <a:rPr lang="en-US" sz="2800" b="1" dirty="0"/>
              <a:t>say 50% women overall</a:t>
            </a:r>
            <a:endParaRPr lang="en-US" b="1" dirty="0"/>
          </a:p>
        </p:txBody>
      </p:sp>
      <p:grpSp>
        <p:nvGrpSpPr>
          <p:cNvPr id="10" name="Group 9">
            <a:extLst>
              <a:ext uri="{FF2B5EF4-FFF2-40B4-BE49-F238E27FC236}">
                <a16:creationId xmlns:a16="http://schemas.microsoft.com/office/drawing/2014/main" id="{827C66D6-ED7A-E1F5-452E-DF3D16685DA7}"/>
              </a:ext>
            </a:extLst>
          </p:cNvPr>
          <p:cNvGrpSpPr/>
          <p:nvPr/>
        </p:nvGrpSpPr>
        <p:grpSpPr>
          <a:xfrm>
            <a:off x="1047750" y="1911350"/>
            <a:ext cx="4352925" cy="4352925"/>
            <a:chOff x="847725" y="1468437"/>
            <a:chExt cx="5095875" cy="5095875"/>
          </a:xfrm>
        </p:grpSpPr>
        <p:sp>
          <p:nvSpPr>
            <p:cNvPr id="4" name="Rectangle 3">
              <a:extLst>
                <a:ext uri="{FF2B5EF4-FFF2-40B4-BE49-F238E27FC236}">
                  <a16:creationId xmlns:a16="http://schemas.microsoft.com/office/drawing/2014/main" id="{C1C05A97-0205-146E-3C98-AB57099701AD}"/>
                </a:ext>
              </a:extLst>
            </p:cNvPr>
            <p:cNvSpPr/>
            <p:nvPr/>
          </p:nvSpPr>
          <p:spPr>
            <a:xfrm>
              <a:off x="847725" y="1468437"/>
              <a:ext cx="5095875" cy="509587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D02D748-1B9B-CEF1-7EA1-344B079CF07F}"/>
                </a:ext>
              </a:extLst>
            </p:cNvPr>
            <p:cNvCxnSpPr>
              <a:stCxn id="4" idx="0"/>
            </p:cNvCxnSpPr>
            <p:nvPr/>
          </p:nvCxnSpPr>
          <p:spPr>
            <a:xfrm>
              <a:off x="3395663" y="1468437"/>
              <a:ext cx="4762" cy="5024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86645DD-0254-94FD-6BD4-7B0EDD679909}"/>
                </a:ext>
              </a:extLst>
            </p:cNvPr>
            <p:cNvCxnSpPr>
              <a:cxnSpLocks/>
              <a:endCxn id="4" idx="3"/>
            </p:cNvCxnSpPr>
            <p:nvPr/>
          </p:nvCxnSpPr>
          <p:spPr>
            <a:xfrm>
              <a:off x="847725" y="3980656"/>
              <a:ext cx="5095875" cy="35719"/>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1" name="Content Placeholder 4">
            <a:extLst>
              <a:ext uri="{FF2B5EF4-FFF2-40B4-BE49-F238E27FC236}">
                <a16:creationId xmlns:a16="http://schemas.microsoft.com/office/drawing/2014/main" id="{E0412065-DB48-1898-E84B-249295286DFC}"/>
              </a:ext>
            </a:extLst>
          </p:cNvPr>
          <p:cNvPicPr>
            <a:picLocks noChangeAspect="1"/>
          </p:cNvPicPr>
          <p:nvPr/>
        </p:nvPicPr>
        <p:blipFill rotWithShape="1">
          <a:blip r:embed="rId2"/>
          <a:srcRect l="4952" t="6679" r="10267" b="6847"/>
          <a:stretch/>
        </p:blipFill>
        <p:spPr>
          <a:xfrm>
            <a:off x="1826741" y="6348761"/>
            <a:ext cx="709299" cy="509239"/>
          </a:xfrm>
          <a:prstGeom prst="rect">
            <a:avLst/>
          </a:prstGeom>
          <a:effectLst>
            <a:outerShdw blurRad="50800" dist="38100" dir="8100000" algn="tr" rotWithShape="0">
              <a:prstClr val="black">
                <a:alpha val="40000"/>
              </a:prstClr>
            </a:outerShdw>
          </a:effectLst>
        </p:spPr>
      </p:pic>
      <p:pic>
        <p:nvPicPr>
          <p:cNvPr id="12" name="Picture 11" descr="Page 12 | Mortarboard Cap Images - Free Download on Freepik">
            <a:extLst>
              <a:ext uri="{FF2B5EF4-FFF2-40B4-BE49-F238E27FC236}">
                <a16:creationId xmlns:a16="http://schemas.microsoft.com/office/drawing/2014/main" id="{813C3030-A47A-ACE1-FF6A-E530B0C7C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13024">
            <a:off x="178567" y="2600391"/>
            <a:ext cx="766962" cy="767872"/>
          </a:xfrm>
          <a:prstGeom prst="rect">
            <a:avLst/>
          </a:prstGeom>
          <a:noFill/>
          <a:extLst>
            <a:ext uri="{909E8E84-426E-40DD-AFC4-6F175D3DCCD1}">
              <a14:hiddenFill xmlns:a14="http://schemas.microsoft.com/office/drawing/2010/main">
                <a:solidFill>
                  <a:srgbClr val="FFFFFF"/>
                </a:solidFill>
              </a14:hiddenFill>
            </a:ext>
          </a:extLst>
        </p:spPr>
      </p:pic>
      <p:sp>
        <p:nvSpPr>
          <p:cNvPr id="13" name="&quot;No&quot; Symbol 12">
            <a:extLst>
              <a:ext uri="{FF2B5EF4-FFF2-40B4-BE49-F238E27FC236}">
                <a16:creationId xmlns:a16="http://schemas.microsoft.com/office/drawing/2014/main" id="{05E5D17C-741F-3080-91DF-7FCC20DA9CBD}"/>
              </a:ext>
            </a:extLst>
          </p:cNvPr>
          <p:cNvSpPr/>
          <p:nvPr/>
        </p:nvSpPr>
        <p:spPr>
          <a:xfrm>
            <a:off x="3838938" y="6272450"/>
            <a:ext cx="702956" cy="66186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quot;No&quot; Symbol 13">
            <a:extLst>
              <a:ext uri="{FF2B5EF4-FFF2-40B4-BE49-F238E27FC236}">
                <a16:creationId xmlns:a16="http://schemas.microsoft.com/office/drawing/2014/main" id="{30328D86-7ED3-185E-993E-E32F91EFB9CD}"/>
              </a:ext>
            </a:extLst>
          </p:cNvPr>
          <p:cNvSpPr/>
          <p:nvPr/>
        </p:nvSpPr>
        <p:spPr>
          <a:xfrm>
            <a:off x="142224" y="4838938"/>
            <a:ext cx="702956" cy="661860"/>
          </a:xfrm>
          <a:prstGeom prst="noSmoking">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082260F8-CC2A-2D09-9B75-397F7E818A08}"/>
              </a:ext>
            </a:extLst>
          </p:cNvPr>
          <p:cNvSpPr txBox="1"/>
          <p:nvPr/>
        </p:nvSpPr>
        <p:spPr>
          <a:xfrm>
            <a:off x="1297359" y="2298542"/>
            <a:ext cx="1914320" cy="707886"/>
          </a:xfrm>
          <a:prstGeom prst="rect">
            <a:avLst/>
          </a:prstGeom>
          <a:noFill/>
        </p:spPr>
        <p:txBody>
          <a:bodyPr wrap="square" rtlCol="0">
            <a:spAutoFit/>
          </a:bodyPr>
          <a:lstStyle/>
          <a:p>
            <a:pPr algn="ctr"/>
            <a:r>
              <a:rPr lang="en-US" sz="2000" dirty="0">
                <a:solidFill>
                  <a:schemeClr val="accent1"/>
                </a:solidFill>
              </a:rPr>
              <a:t>35 people</a:t>
            </a:r>
          </a:p>
          <a:p>
            <a:pPr algn="ctr"/>
            <a:r>
              <a:rPr lang="en-US" sz="2000" dirty="0">
                <a:solidFill>
                  <a:schemeClr val="accent1"/>
                </a:solidFill>
              </a:rPr>
              <a:t>20 women</a:t>
            </a:r>
          </a:p>
        </p:txBody>
      </p:sp>
      <p:sp>
        <p:nvSpPr>
          <p:cNvPr id="18" name="TextBox 17">
            <a:extLst>
              <a:ext uri="{FF2B5EF4-FFF2-40B4-BE49-F238E27FC236}">
                <a16:creationId xmlns:a16="http://schemas.microsoft.com/office/drawing/2014/main" id="{F491B898-C45B-8C99-309C-2BBC72FB6E34}"/>
              </a:ext>
            </a:extLst>
          </p:cNvPr>
          <p:cNvSpPr txBox="1"/>
          <p:nvPr/>
        </p:nvSpPr>
        <p:spPr>
          <a:xfrm>
            <a:off x="3461288" y="2257884"/>
            <a:ext cx="1520144" cy="707886"/>
          </a:xfrm>
          <a:prstGeom prst="rect">
            <a:avLst/>
          </a:prstGeom>
          <a:noFill/>
        </p:spPr>
        <p:txBody>
          <a:bodyPr wrap="square" rtlCol="0">
            <a:spAutoFit/>
          </a:bodyPr>
          <a:lstStyle/>
          <a:p>
            <a:pPr algn="ctr"/>
            <a:r>
              <a:rPr lang="en-US" sz="2000" dirty="0">
                <a:solidFill>
                  <a:schemeClr val="accent1"/>
                </a:solidFill>
              </a:rPr>
              <a:t>15 people  </a:t>
            </a:r>
          </a:p>
          <a:p>
            <a:pPr algn="ctr"/>
            <a:r>
              <a:rPr lang="en-US" sz="2000" dirty="0">
                <a:solidFill>
                  <a:schemeClr val="accent1"/>
                </a:solidFill>
              </a:rPr>
              <a:t>8 women</a:t>
            </a:r>
          </a:p>
        </p:txBody>
      </p:sp>
      <p:sp>
        <p:nvSpPr>
          <p:cNvPr id="19" name="TextBox 18">
            <a:extLst>
              <a:ext uri="{FF2B5EF4-FFF2-40B4-BE49-F238E27FC236}">
                <a16:creationId xmlns:a16="http://schemas.microsoft.com/office/drawing/2014/main" id="{104A3755-DBC0-45B2-BDC0-59516E0775D6}"/>
              </a:ext>
            </a:extLst>
          </p:cNvPr>
          <p:cNvSpPr txBox="1"/>
          <p:nvPr/>
        </p:nvSpPr>
        <p:spPr>
          <a:xfrm>
            <a:off x="3386786" y="4484995"/>
            <a:ext cx="1797017" cy="1323439"/>
          </a:xfrm>
          <a:prstGeom prst="rect">
            <a:avLst/>
          </a:prstGeom>
          <a:noFill/>
        </p:spPr>
        <p:txBody>
          <a:bodyPr wrap="square" rtlCol="0">
            <a:spAutoFit/>
          </a:bodyPr>
          <a:lstStyle/>
          <a:p>
            <a:pPr algn="ctr"/>
            <a:r>
              <a:rPr lang="en-US" sz="2000" dirty="0">
                <a:solidFill>
                  <a:schemeClr val="accent1"/>
                </a:solidFill>
              </a:rPr>
              <a:t>35 people</a:t>
            </a:r>
          </a:p>
          <a:p>
            <a:pPr algn="ctr"/>
            <a:r>
              <a:rPr lang="en-US" sz="2000" dirty="0">
                <a:solidFill>
                  <a:schemeClr val="accent1"/>
                </a:solidFill>
              </a:rPr>
              <a:t>17 women</a:t>
            </a:r>
          </a:p>
          <a:p>
            <a:pPr algn="ctr"/>
            <a:endParaRPr lang="en-US" sz="2000" dirty="0">
              <a:solidFill>
                <a:schemeClr val="accent1"/>
              </a:solidFill>
            </a:endParaRPr>
          </a:p>
          <a:p>
            <a:pPr algn="ctr"/>
            <a:endParaRPr lang="en-US" sz="2000" dirty="0">
              <a:solidFill>
                <a:schemeClr val="accent1"/>
              </a:solidFill>
            </a:endParaRPr>
          </a:p>
        </p:txBody>
      </p:sp>
      <p:sp>
        <p:nvSpPr>
          <p:cNvPr id="21" name="TextBox 20">
            <a:extLst>
              <a:ext uri="{FF2B5EF4-FFF2-40B4-BE49-F238E27FC236}">
                <a16:creationId xmlns:a16="http://schemas.microsoft.com/office/drawing/2014/main" id="{38AF515A-4F46-27A7-407A-D8C435AF9075}"/>
              </a:ext>
            </a:extLst>
          </p:cNvPr>
          <p:cNvSpPr txBox="1"/>
          <p:nvPr/>
        </p:nvSpPr>
        <p:spPr>
          <a:xfrm>
            <a:off x="1504166" y="4438716"/>
            <a:ext cx="1520144" cy="707886"/>
          </a:xfrm>
          <a:prstGeom prst="rect">
            <a:avLst/>
          </a:prstGeom>
          <a:noFill/>
        </p:spPr>
        <p:txBody>
          <a:bodyPr wrap="square" rtlCol="0">
            <a:spAutoFit/>
          </a:bodyPr>
          <a:lstStyle/>
          <a:p>
            <a:pPr algn="ctr"/>
            <a:r>
              <a:rPr lang="en-US" sz="2000" dirty="0">
                <a:solidFill>
                  <a:schemeClr val="accent1"/>
                </a:solidFill>
              </a:rPr>
              <a:t>15 people </a:t>
            </a:r>
          </a:p>
          <a:p>
            <a:pPr algn="ctr"/>
            <a:r>
              <a:rPr lang="en-US" sz="2000" dirty="0">
                <a:solidFill>
                  <a:schemeClr val="accent1"/>
                </a:solidFill>
              </a:rPr>
              <a:t>5 women</a:t>
            </a:r>
          </a:p>
        </p:txBody>
      </p:sp>
      <p:sp>
        <p:nvSpPr>
          <p:cNvPr id="3" name="TextBox 2">
            <a:extLst>
              <a:ext uri="{FF2B5EF4-FFF2-40B4-BE49-F238E27FC236}">
                <a16:creationId xmlns:a16="http://schemas.microsoft.com/office/drawing/2014/main" id="{32FA6CCA-CF64-9E25-6576-01BFF57BD3E8}"/>
              </a:ext>
            </a:extLst>
          </p:cNvPr>
          <p:cNvSpPr txBox="1"/>
          <p:nvPr/>
        </p:nvSpPr>
        <p:spPr>
          <a:xfrm>
            <a:off x="3466743" y="3312304"/>
            <a:ext cx="1764207" cy="400110"/>
          </a:xfrm>
          <a:prstGeom prst="rect">
            <a:avLst/>
          </a:prstGeom>
          <a:noFill/>
        </p:spPr>
        <p:txBody>
          <a:bodyPr wrap="square" rtlCol="0">
            <a:spAutoFit/>
          </a:bodyPr>
          <a:lstStyle/>
          <a:p>
            <a:r>
              <a:rPr lang="en-US" sz="2000" dirty="0">
                <a:solidFill>
                  <a:schemeClr val="accent2"/>
                </a:solidFill>
              </a:rPr>
              <a:t>Always-takers!</a:t>
            </a:r>
          </a:p>
        </p:txBody>
      </p:sp>
      <p:sp>
        <p:nvSpPr>
          <p:cNvPr id="5" name="TextBox 4">
            <a:extLst>
              <a:ext uri="{FF2B5EF4-FFF2-40B4-BE49-F238E27FC236}">
                <a16:creationId xmlns:a16="http://schemas.microsoft.com/office/drawing/2014/main" id="{0F2C47C3-C480-E3AD-985B-62A006D8B65B}"/>
              </a:ext>
            </a:extLst>
          </p:cNvPr>
          <p:cNvSpPr txBox="1"/>
          <p:nvPr/>
        </p:nvSpPr>
        <p:spPr>
          <a:xfrm>
            <a:off x="1098883" y="3307173"/>
            <a:ext cx="2190587" cy="707886"/>
          </a:xfrm>
          <a:prstGeom prst="rect">
            <a:avLst/>
          </a:prstGeom>
          <a:noFill/>
        </p:spPr>
        <p:txBody>
          <a:bodyPr wrap="square" rtlCol="0">
            <a:spAutoFit/>
          </a:bodyPr>
          <a:lstStyle/>
          <a:p>
            <a:pPr algn="ctr"/>
            <a:r>
              <a:rPr lang="en-US" sz="2000" dirty="0">
                <a:solidFill>
                  <a:schemeClr val="accent2"/>
                </a:solidFill>
              </a:rPr>
              <a:t>15, always-takers 20 compliers!</a:t>
            </a:r>
          </a:p>
        </p:txBody>
      </p:sp>
      <p:sp>
        <p:nvSpPr>
          <p:cNvPr id="8" name="TextBox 7">
            <a:extLst>
              <a:ext uri="{FF2B5EF4-FFF2-40B4-BE49-F238E27FC236}">
                <a16:creationId xmlns:a16="http://schemas.microsoft.com/office/drawing/2014/main" id="{40BD37E1-4762-0F7D-D127-2543A2DBD2A3}"/>
              </a:ext>
            </a:extLst>
          </p:cNvPr>
          <p:cNvSpPr txBox="1"/>
          <p:nvPr/>
        </p:nvSpPr>
        <p:spPr>
          <a:xfrm>
            <a:off x="1345021" y="5410882"/>
            <a:ext cx="1854124" cy="400110"/>
          </a:xfrm>
          <a:prstGeom prst="rect">
            <a:avLst/>
          </a:prstGeom>
          <a:noFill/>
        </p:spPr>
        <p:txBody>
          <a:bodyPr wrap="square" rtlCol="0">
            <a:spAutoFit/>
          </a:bodyPr>
          <a:lstStyle/>
          <a:p>
            <a:r>
              <a:rPr lang="en-US" sz="2000" dirty="0">
                <a:solidFill>
                  <a:schemeClr val="accent2"/>
                </a:solidFill>
              </a:rPr>
              <a:t>Never-takers!</a:t>
            </a:r>
          </a:p>
        </p:txBody>
      </p:sp>
      <p:sp>
        <p:nvSpPr>
          <p:cNvPr id="9" name="TextBox 8">
            <a:extLst>
              <a:ext uri="{FF2B5EF4-FFF2-40B4-BE49-F238E27FC236}">
                <a16:creationId xmlns:a16="http://schemas.microsoft.com/office/drawing/2014/main" id="{BA5AFDD1-EABE-C232-AF72-CB4BC07CC35A}"/>
              </a:ext>
            </a:extLst>
          </p:cNvPr>
          <p:cNvSpPr txBox="1"/>
          <p:nvPr/>
        </p:nvSpPr>
        <p:spPr>
          <a:xfrm>
            <a:off x="3246116" y="5494812"/>
            <a:ext cx="2078359" cy="707886"/>
          </a:xfrm>
          <a:prstGeom prst="rect">
            <a:avLst/>
          </a:prstGeom>
          <a:noFill/>
        </p:spPr>
        <p:txBody>
          <a:bodyPr wrap="square" rtlCol="0">
            <a:spAutoFit/>
          </a:bodyPr>
          <a:lstStyle/>
          <a:p>
            <a:pPr algn="ctr"/>
            <a:r>
              <a:rPr lang="en-US" sz="2000" dirty="0">
                <a:solidFill>
                  <a:schemeClr val="accent2"/>
                </a:solidFill>
              </a:rPr>
              <a:t>15 never-takers, 20 compliers!</a:t>
            </a:r>
          </a:p>
        </p:txBody>
      </p:sp>
      <p:sp>
        <p:nvSpPr>
          <p:cNvPr id="17" name="TextBox 16">
            <a:extLst>
              <a:ext uri="{FF2B5EF4-FFF2-40B4-BE49-F238E27FC236}">
                <a16:creationId xmlns:a16="http://schemas.microsoft.com/office/drawing/2014/main" id="{9413FAE4-4610-02C8-1AF5-8E52CA7016D6}"/>
              </a:ext>
            </a:extLst>
          </p:cNvPr>
          <p:cNvSpPr txBox="1"/>
          <p:nvPr/>
        </p:nvSpPr>
        <p:spPr>
          <a:xfrm>
            <a:off x="6095999" y="2014538"/>
            <a:ext cx="5634039"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accent2"/>
                </a:solidFill>
              </a:rPr>
              <a:t>12 women out of 20 compliers in the treatment group</a:t>
            </a:r>
          </a:p>
          <a:p>
            <a:pPr marL="457200" indent="-457200">
              <a:buFont typeface="Arial" panose="020B0604020202020204" pitchFamily="34" charset="0"/>
              <a:buChar char="•"/>
            </a:pPr>
            <a:endParaRPr lang="en-US" sz="2800" dirty="0">
              <a:solidFill>
                <a:schemeClr val="accent2"/>
              </a:solidFill>
            </a:endParaRPr>
          </a:p>
          <a:p>
            <a:pPr marL="457200" indent="-457200">
              <a:buFont typeface="Arial" panose="020B0604020202020204" pitchFamily="34" charset="0"/>
              <a:buChar char="•"/>
            </a:pPr>
            <a:r>
              <a:rPr lang="en-US" sz="2800" dirty="0">
                <a:solidFill>
                  <a:schemeClr val="accent2"/>
                </a:solidFill>
              </a:rPr>
              <a:t>About 12 women out of 20 compliers in the control group</a:t>
            </a:r>
            <a:r>
              <a:rPr lang="en-US" sz="2800" dirty="0">
                <a:solidFill>
                  <a:schemeClr val="accent2"/>
                </a:solidFill>
                <a:sym typeface="Wingdings" pitchFamily="2" charset="2"/>
              </a:rPr>
              <a:t> (yay randomness!)</a:t>
            </a:r>
          </a:p>
          <a:p>
            <a:pPr marL="457200" indent="-457200">
              <a:buFont typeface="Arial" panose="020B0604020202020204" pitchFamily="34" charset="0"/>
              <a:buChar char="•"/>
            </a:pPr>
            <a:endParaRPr lang="en-US" sz="2800" dirty="0">
              <a:solidFill>
                <a:schemeClr val="accent2"/>
              </a:solidFill>
              <a:sym typeface="Wingdings" pitchFamily="2" charset="2"/>
            </a:endParaRPr>
          </a:p>
          <a:p>
            <a:pPr marL="457200" indent="-457200">
              <a:buFont typeface="Arial" panose="020B0604020202020204" pitchFamily="34" charset="0"/>
              <a:buChar char="•"/>
            </a:pPr>
            <a:r>
              <a:rPr lang="en-US" sz="2800" dirty="0">
                <a:solidFill>
                  <a:schemeClr val="accent2"/>
                </a:solidFill>
                <a:sym typeface="Wingdings" pitchFamily="2" charset="2"/>
              </a:rPr>
              <a:t>So about 24 out of 40 compliers are women.  (60%)</a:t>
            </a:r>
            <a:endParaRPr lang="en-US" sz="2800" dirty="0">
              <a:solidFill>
                <a:schemeClr val="accent2"/>
              </a:solidFill>
            </a:endParaRPr>
          </a:p>
        </p:txBody>
      </p:sp>
    </p:spTree>
    <p:extLst>
      <p:ext uri="{BB962C8B-B14F-4D97-AF65-F5344CB8AC3E}">
        <p14:creationId xmlns:p14="http://schemas.microsoft.com/office/powerpoint/2010/main" val="357310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A80EE-1AC9-7A9A-1FF4-3121D9C79352}"/>
              </a:ext>
            </a:extLst>
          </p:cNvPr>
          <p:cNvSpPr>
            <a:spLocks noGrp="1"/>
          </p:cNvSpPr>
          <p:nvPr>
            <p:ph type="title"/>
          </p:nvPr>
        </p:nvSpPr>
        <p:spPr>
          <a:xfrm>
            <a:off x="528697" y="51261"/>
            <a:ext cx="10515600" cy="1325563"/>
          </a:xfrm>
        </p:spPr>
        <p:txBody>
          <a:bodyPr/>
          <a:lstStyle/>
          <a:p>
            <a:r>
              <a:rPr lang="en-US" dirty="0"/>
              <a:t>A few follow-up questions...</a:t>
            </a:r>
          </a:p>
        </p:txBody>
      </p:sp>
      <p:pic>
        <p:nvPicPr>
          <p:cNvPr id="4" name="Picture 3">
            <a:extLst>
              <a:ext uri="{FF2B5EF4-FFF2-40B4-BE49-F238E27FC236}">
                <a16:creationId xmlns:a16="http://schemas.microsoft.com/office/drawing/2014/main" id="{57EAFEEF-6BC3-037C-B13D-AF262C7F924A}"/>
              </a:ext>
            </a:extLst>
          </p:cNvPr>
          <p:cNvPicPr>
            <a:picLocks noChangeAspect="1"/>
          </p:cNvPicPr>
          <p:nvPr/>
        </p:nvPicPr>
        <p:blipFill>
          <a:blip r:embed="rId2"/>
          <a:stretch>
            <a:fillRect/>
          </a:stretch>
        </p:blipFill>
        <p:spPr>
          <a:xfrm>
            <a:off x="801648" y="4762129"/>
            <a:ext cx="1217612" cy="1826418"/>
          </a:xfrm>
          <a:prstGeom prst="rect">
            <a:avLst/>
          </a:prstGeom>
        </p:spPr>
      </p:pic>
      <p:pic>
        <p:nvPicPr>
          <p:cNvPr id="5" name="Picture 4">
            <a:extLst>
              <a:ext uri="{FF2B5EF4-FFF2-40B4-BE49-F238E27FC236}">
                <a16:creationId xmlns:a16="http://schemas.microsoft.com/office/drawing/2014/main" id="{9B2C172E-8540-0504-86B6-21508B7D74E0}"/>
              </a:ext>
            </a:extLst>
          </p:cNvPr>
          <p:cNvPicPr>
            <a:picLocks noChangeAspect="1"/>
          </p:cNvPicPr>
          <p:nvPr/>
        </p:nvPicPr>
        <p:blipFill>
          <a:blip r:embed="rId3"/>
          <a:stretch>
            <a:fillRect/>
          </a:stretch>
        </p:blipFill>
        <p:spPr>
          <a:xfrm>
            <a:off x="9999700" y="4971314"/>
            <a:ext cx="1109585" cy="1675354"/>
          </a:xfrm>
          <a:prstGeom prst="rect">
            <a:avLst/>
          </a:prstGeom>
        </p:spPr>
      </p:pic>
      <p:grpSp>
        <p:nvGrpSpPr>
          <p:cNvPr id="24" name="Group 23">
            <a:extLst>
              <a:ext uri="{FF2B5EF4-FFF2-40B4-BE49-F238E27FC236}">
                <a16:creationId xmlns:a16="http://schemas.microsoft.com/office/drawing/2014/main" id="{546035F6-1EEF-33E1-A17A-868B3388F3D6}"/>
              </a:ext>
            </a:extLst>
          </p:cNvPr>
          <p:cNvGrpSpPr/>
          <p:nvPr/>
        </p:nvGrpSpPr>
        <p:grpSpPr>
          <a:xfrm>
            <a:off x="288538" y="1185999"/>
            <a:ext cx="10616021" cy="4186101"/>
            <a:chOff x="288538" y="1185999"/>
            <a:chExt cx="10616021" cy="4186101"/>
          </a:xfrm>
        </p:grpSpPr>
        <p:sp>
          <p:nvSpPr>
            <p:cNvPr id="6" name="TextBox 5">
              <a:extLst>
                <a:ext uri="{FF2B5EF4-FFF2-40B4-BE49-F238E27FC236}">
                  <a16:creationId xmlns:a16="http://schemas.microsoft.com/office/drawing/2014/main" id="{CA2B5E18-12DF-0F1A-F1C1-568DC3067553}"/>
                </a:ext>
              </a:extLst>
            </p:cNvPr>
            <p:cNvSpPr txBox="1"/>
            <p:nvPr/>
          </p:nvSpPr>
          <p:spPr>
            <a:xfrm>
              <a:off x="974747" y="1185999"/>
              <a:ext cx="9929812" cy="830997"/>
            </a:xfrm>
            <a:prstGeom prst="rect">
              <a:avLst/>
            </a:prstGeom>
            <a:noFill/>
          </p:spPr>
          <p:txBody>
            <a:bodyPr wrap="square" rtlCol="0">
              <a:spAutoFit/>
            </a:bodyPr>
            <a:lstStyle/>
            <a:p>
              <a:r>
                <a:rPr lang="en-US" sz="2400" dirty="0">
                  <a:solidFill>
                    <a:schemeClr val="accent1"/>
                  </a:solidFill>
                </a:rPr>
                <a:t>Hey, there’s this cool thing called LATE!  We can learn the average treatment effect for the population of compliers!  It’s $4!</a:t>
              </a:r>
            </a:p>
          </p:txBody>
        </p:sp>
        <p:sp>
          <p:nvSpPr>
            <p:cNvPr id="17" name="Freeform 16">
              <a:extLst>
                <a:ext uri="{FF2B5EF4-FFF2-40B4-BE49-F238E27FC236}">
                  <a16:creationId xmlns:a16="http://schemas.microsoft.com/office/drawing/2014/main" id="{E54CB133-7F82-8D15-F9A3-79C34E388B0D}"/>
                </a:ext>
              </a:extLst>
            </p:cNvPr>
            <p:cNvSpPr/>
            <p:nvPr/>
          </p:nvSpPr>
          <p:spPr>
            <a:xfrm>
              <a:off x="288538" y="1428750"/>
              <a:ext cx="768737" cy="3943350"/>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5D42B039-77D0-9CF8-4F2E-A886FE182BDF}"/>
              </a:ext>
            </a:extLst>
          </p:cNvPr>
          <p:cNvGrpSpPr/>
          <p:nvPr/>
        </p:nvGrpSpPr>
        <p:grpSpPr>
          <a:xfrm>
            <a:off x="440938" y="2400344"/>
            <a:ext cx="4004102" cy="2950031"/>
            <a:chOff x="440938" y="2400344"/>
            <a:chExt cx="4004102" cy="2950031"/>
          </a:xfrm>
        </p:grpSpPr>
        <p:sp>
          <p:nvSpPr>
            <p:cNvPr id="8" name="TextBox 7">
              <a:extLst>
                <a:ext uri="{FF2B5EF4-FFF2-40B4-BE49-F238E27FC236}">
                  <a16:creationId xmlns:a16="http://schemas.microsoft.com/office/drawing/2014/main" id="{5250FD2D-F56E-1052-8FD4-826B395EC6A5}"/>
                </a:ext>
              </a:extLst>
            </p:cNvPr>
            <p:cNvSpPr txBox="1"/>
            <p:nvPr/>
          </p:nvSpPr>
          <p:spPr>
            <a:xfrm>
              <a:off x="838200" y="2400344"/>
              <a:ext cx="3606840" cy="461665"/>
            </a:xfrm>
            <a:prstGeom prst="rect">
              <a:avLst/>
            </a:prstGeom>
            <a:noFill/>
          </p:spPr>
          <p:txBody>
            <a:bodyPr wrap="square" rtlCol="0">
              <a:spAutoFit/>
            </a:bodyPr>
            <a:lstStyle/>
            <a:p>
              <a:r>
                <a:rPr lang="en-US" sz="2400" dirty="0">
                  <a:solidFill>
                    <a:schemeClr val="accent1"/>
                  </a:solidFill>
                </a:rPr>
                <a:t>Um, I </a:t>
              </a:r>
              <a:r>
                <a:rPr lang="en-US" sz="2400" dirty="0" err="1">
                  <a:solidFill>
                    <a:schemeClr val="accent1"/>
                  </a:solidFill>
                </a:rPr>
                <a:t>dunno</a:t>
              </a:r>
              <a:r>
                <a:rPr lang="en-US" sz="2400" dirty="0">
                  <a:solidFill>
                    <a:schemeClr val="accent1"/>
                  </a:solidFill>
                </a:rPr>
                <a:t>.</a:t>
              </a:r>
            </a:p>
          </p:txBody>
        </p:sp>
        <p:sp>
          <p:nvSpPr>
            <p:cNvPr id="18" name="Freeform 17">
              <a:extLst>
                <a:ext uri="{FF2B5EF4-FFF2-40B4-BE49-F238E27FC236}">
                  <a16:creationId xmlns:a16="http://schemas.microsoft.com/office/drawing/2014/main" id="{58AEDFEA-ABA7-E4C3-3D5E-B8A23597CFA5}"/>
                </a:ext>
              </a:extLst>
            </p:cNvPr>
            <p:cNvSpPr/>
            <p:nvPr/>
          </p:nvSpPr>
          <p:spPr>
            <a:xfrm>
              <a:off x="440938" y="2728913"/>
              <a:ext cx="533809" cy="2621462"/>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0BFAF11-4E18-53FA-C751-E600011281AF}"/>
              </a:ext>
            </a:extLst>
          </p:cNvPr>
          <p:cNvGrpSpPr/>
          <p:nvPr/>
        </p:nvGrpSpPr>
        <p:grpSpPr>
          <a:xfrm>
            <a:off x="801648" y="3413772"/>
            <a:ext cx="3643392" cy="1974697"/>
            <a:chOff x="801648" y="3413772"/>
            <a:chExt cx="3643392" cy="1974697"/>
          </a:xfrm>
        </p:grpSpPr>
        <p:sp>
          <p:nvSpPr>
            <p:cNvPr id="10" name="TextBox 9">
              <a:extLst>
                <a:ext uri="{FF2B5EF4-FFF2-40B4-BE49-F238E27FC236}">
                  <a16:creationId xmlns:a16="http://schemas.microsoft.com/office/drawing/2014/main" id="{B5E4A4E4-157C-E4A2-0E13-4623006E8677}"/>
                </a:ext>
              </a:extLst>
            </p:cNvPr>
            <p:cNvSpPr txBox="1"/>
            <p:nvPr/>
          </p:nvSpPr>
          <p:spPr>
            <a:xfrm>
              <a:off x="838200" y="3413772"/>
              <a:ext cx="3606840" cy="461665"/>
            </a:xfrm>
            <a:prstGeom prst="rect">
              <a:avLst/>
            </a:prstGeom>
            <a:noFill/>
          </p:spPr>
          <p:txBody>
            <a:bodyPr wrap="square" rtlCol="0">
              <a:spAutoFit/>
            </a:bodyPr>
            <a:lstStyle/>
            <a:p>
              <a:r>
                <a:rPr lang="en-US" sz="2400" dirty="0">
                  <a:solidFill>
                    <a:schemeClr val="accent1"/>
                  </a:solidFill>
                </a:rPr>
                <a:t>Um, I </a:t>
              </a:r>
              <a:r>
                <a:rPr lang="en-US" sz="2400" dirty="0" err="1">
                  <a:solidFill>
                    <a:schemeClr val="accent1"/>
                  </a:solidFill>
                </a:rPr>
                <a:t>dunno</a:t>
              </a:r>
              <a:r>
                <a:rPr lang="en-US" sz="2400" dirty="0">
                  <a:solidFill>
                    <a:schemeClr val="accent1"/>
                  </a:solidFill>
                </a:rPr>
                <a:t>.</a:t>
              </a:r>
            </a:p>
          </p:txBody>
        </p:sp>
        <p:sp>
          <p:nvSpPr>
            <p:cNvPr id="19" name="Freeform 18">
              <a:extLst>
                <a:ext uri="{FF2B5EF4-FFF2-40B4-BE49-F238E27FC236}">
                  <a16:creationId xmlns:a16="http://schemas.microsoft.com/office/drawing/2014/main" id="{AF466581-518E-89E4-62C9-EF4EB80381C7}"/>
                </a:ext>
              </a:extLst>
            </p:cNvPr>
            <p:cNvSpPr/>
            <p:nvPr/>
          </p:nvSpPr>
          <p:spPr>
            <a:xfrm>
              <a:off x="801648" y="3875436"/>
              <a:ext cx="270292" cy="1513033"/>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203C391B-BD1B-8BA3-EA4F-B7BAF93BBC0F}"/>
              </a:ext>
            </a:extLst>
          </p:cNvPr>
          <p:cNvGrpSpPr/>
          <p:nvPr/>
        </p:nvGrpSpPr>
        <p:grpSpPr>
          <a:xfrm>
            <a:off x="882871" y="4211441"/>
            <a:ext cx="4134423" cy="1177150"/>
            <a:chOff x="882871" y="4211441"/>
            <a:chExt cx="4134423" cy="1177150"/>
          </a:xfrm>
        </p:grpSpPr>
        <p:sp>
          <p:nvSpPr>
            <p:cNvPr id="12" name="TextBox 11">
              <a:extLst>
                <a:ext uri="{FF2B5EF4-FFF2-40B4-BE49-F238E27FC236}">
                  <a16:creationId xmlns:a16="http://schemas.microsoft.com/office/drawing/2014/main" id="{76720C50-049E-620A-C13E-000DE9C966BE}"/>
                </a:ext>
              </a:extLst>
            </p:cNvPr>
            <p:cNvSpPr txBox="1"/>
            <p:nvPr/>
          </p:nvSpPr>
          <p:spPr>
            <a:xfrm>
              <a:off x="1410454" y="4211441"/>
              <a:ext cx="3606840" cy="461665"/>
            </a:xfrm>
            <a:prstGeom prst="rect">
              <a:avLst/>
            </a:prstGeom>
            <a:noFill/>
          </p:spPr>
          <p:txBody>
            <a:bodyPr wrap="square" rtlCol="0">
              <a:spAutoFit/>
            </a:bodyPr>
            <a:lstStyle/>
            <a:p>
              <a:r>
                <a:rPr lang="en-US" sz="2400" dirty="0">
                  <a:solidFill>
                    <a:schemeClr val="accent1"/>
                  </a:solidFill>
                </a:rPr>
                <a:t>Um, I </a:t>
              </a:r>
              <a:r>
                <a:rPr lang="en-US" sz="2400" dirty="0" err="1">
                  <a:solidFill>
                    <a:schemeClr val="accent1"/>
                  </a:solidFill>
                </a:rPr>
                <a:t>dunno</a:t>
              </a:r>
              <a:r>
                <a:rPr lang="en-US" sz="2400" dirty="0">
                  <a:solidFill>
                    <a:schemeClr val="accent1"/>
                  </a:solidFill>
                </a:rPr>
                <a:t>.</a:t>
              </a:r>
            </a:p>
          </p:txBody>
        </p:sp>
        <p:sp>
          <p:nvSpPr>
            <p:cNvPr id="20" name="Freeform 19">
              <a:extLst>
                <a:ext uri="{FF2B5EF4-FFF2-40B4-BE49-F238E27FC236}">
                  <a16:creationId xmlns:a16="http://schemas.microsoft.com/office/drawing/2014/main" id="{0CADB656-6314-0C8A-D57D-4D35FD7A3E0F}"/>
                </a:ext>
              </a:extLst>
            </p:cNvPr>
            <p:cNvSpPr/>
            <p:nvPr/>
          </p:nvSpPr>
          <p:spPr>
            <a:xfrm rot="822444">
              <a:off x="882871" y="4458643"/>
              <a:ext cx="377436" cy="929948"/>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B737F450-A1A8-9DA4-0119-CD0FE06BC280}"/>
              </a:ext>
            </a:extLst>
          </p:cNvPr>
          <p:cNvGrpSpPr/>
          <p:nvPr/>
        </p:nvGrpSpPr>
        <p:grpSpPr>
          <a:xfrm>
            <a:off x="1702240" y="5118001"/>
            <a:ext cx="6155885" cy="461665"/>
            <a:chOff x="1702240" y="5118001"/>
            <a:chExt cx="6155885" cy="461665"/>
          </a:xfrm>
        </p:grpSpPr>
        <p:sp>
          <p:nvSpPr>
            <p:cNvPr id="13" name="TextBox 12">
              <a:extLst>
                <a:ext uri="{FF2B5EF4-FFF2-40B4-BE49-F238E27FC236}">
                  <a16:creationId xmlns:a16="http://schemas.microsoft.com/office/drawing/2014/main" id="{12F25C86-9647-F2B0-CB9B-391C899E1328}"/>
                </a:ext>
              </a:extLst>
            </p:cNvPr>
            <p:cNvSpPr txBox="1"/>
            <p:nvPr/>
          </p:nvSpPr>
          <p:spPr>
            <a:xfrm>
              <a:off x="2176463" y="5118001"/>
              <a:ext cx="5681662" cy="461665"/>
            </a:xfrm>
            <a:prstGeom prst="rect">
              <a:avLst/>
            </a:prstGeom>
            <a:noFill/>
          </p:spPr>
          <p:txBody>
            <a:bodyPr wrap="square" rtlCol="0">
              <a:spAutoFit/>
            </a:bodyPr>
            <a:lstStyle/>
            <a:p>
              <a:r>
                <a:rPr lang="en-US" sz="2400" dirty="0">
                  <a:solidFill>
                    <a:schemeClr val="accent1"/>
                  </a:solidFill>
                </a:rPr>
                <a:t>You’re really raining on my parade here...</a:t>
              </a:r>
            </a:p>
          </p:txBody>
        </p:sp>
        <p:cxnSp>
          <p:nvCxnSpPr>
            <p:cNvPr id="22" name="Straight Connector 21">
              <a:extLst>
                <a:ext uri="{FF2B5EF4-FFF2-40B4-BE49-F238E27FC236}">
                  <a16:creationId xmlns:a16="http://schemas.microsoft.com/office/drawing/2014/main" id="{ABC48345-FD28-7D96-084F-BFB60F6BC0CB}"/>
                </a:ext>
              </a:extLst>
            </p:cNvPr>
            <p:cNvCxnSpPr>
              <a:cxnSpLocks/>
              <a:stCxn id="13" idx="1"/>
            </p:cNvCxnSpPr>
            <p:nvPr/>
          </p:nvCxnSpPr>
          <p:spPr>
            <a:xfrm flipH="1">
              <a:off x="1702240" y="5348834"/>
              <a:ext cx="474223" cy="7123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40A3D5EF-C542-4462-3028-311C25060964}"/>
              </a:ext>
            </a:extLst>
          </p:cNvPr>
          <p:cNvGrpSpPr/>
          <p:nvPr/>
        </p:nvGrpSpPr>
        <p:grpSpPr>
          <a:xfrm>
            <a:off x="4195009" y="2043306"/>
            <a:ext cx="7556769" cy="3543107"/>
            <a:chOff x="4195009" y="2043306"/>
            <a:chExt cx="7556769" cy="3543107"/>
          </a:xfrm>
        </p:grpSpPr>
        <p:sp>
          <p:nvSpPr>
            <p:cNvPr id="7" name="TextBox 6">
              <a:extLst>
                <a:ext uri="{FF2B5EF4-FFF2-40B4-BE49-F238E27FC236}">
                  <a16:creationId xmlns:a16="http://schemas.microsoft.com/office/drawing/2014/main" id="{965D1855-267E-9A2E-7000-B16C682E8AFD}"/>
                </a:ext>
              </a:extLst>
            </p:cNvPr>
            <p:cNvSpPr txBox="1"/>
            <p:nvPr/>
          </p:nvSpPr>
          <p:spPr>
            <a:xfrm>
              <a:off x="4195009" y="2043306"/>
              <a:ext cx="6865897" cy="461665"/>
            </a:xfrm>
            <a:prstGeom prst="rect">
              <a:avLst/>
            </a:prstGeom>
            <a:noFill/>
          </p:spPr>
          <p:txBody>
            <a:bodyPr wrap="square" rtlCol="0">
              <a:spAutoFit/>
            </a:bodyPr>
            <a:lstStyle/>
            <a:p>
              <a:pPr algn="r"/>
              <a:r>
                <a:rPr lang="en-US" sz="2400" dirty="0">
                  <a:solidFill>
                    <a:schemeClr val="accent2"/>
                  </a:solidFill>
                </a:rPr>
                <a:t>Neat!  Is that a big population?</a:t>
              </a:r>
            </a:p>
          </p:txBody>
        </p:sp>
        <p:sp>
          <p:nvSpPr>
            <p:cNvPr id="29" name="Freeform 28">
              <a:extLst>
                <a:ext uri="{FF2B5EF4-FFF2-40B4-BE49-F238E27FC236}">
                  <a16:creationId xmlns:a16="http://schemas.microsoft.com/office/drawing/2014/main" id="{F0A1C036-104C-C8F2-AFBB-915895D926C6}"/>
                </a:ext>
              </a:extLst>
            </p:cNvPr>
            <p:cNvSpPr/>
            <p:nvPr/>
          </p:nvSpPr>
          <p:spPr>
            <a:xfrm>
              <a:off x="10844213" y="2243138"/>
              <a:ext cx="907565" cy="3343275"/>
            </a:xfrm>
            <a:custGeom>
              <a:avLst/>
              <a:gdLst>
                <a:gd name="connsiteX0" fmla="*/ 142875 w 907565"/>
                <a:gd name="connsiteY0" fmla="*/ 0 h 3343275"/>
                <a:gd name="connsiteX1" fmla="*/ 828675 w 907565"/>
                <a:gd name="connsiteY1" fmla="*/ 1042987 h 3343275"/>
                <a:gd name="connsiteX2" fmla="*/ 800100 w 907565"/>
                <a:gd name="connsiteY2" fmla="*/ 2943225 h 3343275"/>
                <a:gd name="connsiteX3" fmla="*/ 0 w 907565"/>
                <a:gd name="connsiteY3" fmla="*/ 3343275 h 3343275"/>
              </a:gdLst>
              <a:ahLst/>
              <a:cxnLst>
                <a:cxn ang="0">
                  <a:pos x="connsiteX0" y="connsiteY0"/>
                </a:cxn>
                <a:cxn ang="0">
                  <a:pos x="connsiteX1" y="connsiteY1"/>
                </a:cxn>
                <a:cxn ang="0">
                  <a:pos x="connsiteX2" y="connsiteY2"/>
                </a:cxn>
                <a:cxn ang="0">
                  <a:pos x="connsiteX3" y="connsiteY3"/>
                </a:cxn>
              </a:cxnLst>
              <a:rect l="l" t="t" r="r" b="b"/>
              <a:pathLst>
                <a:path w="907565" h="3343275">
                  <a:moveTo>
                    <a:pt x="142875" y="0"/>
                  </a:moveTo>
                  <a:cubicBezTo>
                    <a:pt x="431006" y="276225"/>
                    <a:pt x="719138" y="552450"/>
                    <a:pt x="828675" y="1042987"/>
                  </a:cubicBezTo>
                  <a:cubicBezTo>
                    <a:pt x="938212" y="1533524"/>
                    <a:pt x="938212" y="2559844"/>
                    <a:pt x="800100" y="2943225"/>
                  </a:cubicBezTo>
                  <a:cubicBezTo>
                    <a:pt x="661988" y="3326606"/>
                    <a:pt x="330994" y="3334940"/>
                    <a:pt x="0" y="334327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C1B023D7-AA66-CB9E-B3AE-CF2A97B556F8}"/>
              </a:ext>
            </a:extLst>
          </p:cNvPr>
          <p:cNvGrpSpPr/>
          <p:nvPr/>
        </p:nvGrpSpPr>
        <p:grpSpPr>
          <a:xfrm>
            <a:off x="1179473" y="2935737"/>
            <a:ext cx="10314184" cy="2593526"/>
            <a:chOff x="1179473" y="2935737"/>
            <a:chExt cx="10314184" cy="2593526"/>
          </a:xfrm>
        </p:grpSpPr>
        <p:sp>
          <p:nvSpPr>
            <p:cNvPr id="9" name="TextBox 8">
              <a:extLst>
                <a:ext uri="{FF2B5EF4-FFF2-40B4-BE49-F238E27FC236}">
                  <a16:creationId xmlns:a16="http://schemas.microsoft.com/office/drawing/2014/main" id="{204B4E8A-B9D9-A1B0-AF4C-D1E27BB85730}"/>
                </a:ext>
              </a:extLst>
            </p:cNvPr>
            <p:cNvSpPr txBox="1"/>
            <p:nvPr/>
          </p:nvSpPr>
          <p:spPr>
            <a:xfrm>
              <a:off x="1179473" y="2935737"/>
              <a:ext cx="9929812" cy="461665"/>
            </a:xfrm>
            <a:prstGeom prst="rect">
              <a:avLst/>
            </a:prstGeom>
            <a:noFill/>
          </p:spPr>
          <p:txBody>
            <a:bodyPr wrap="square" rtlCol="0">
              <a:spAutoFit/>
            </a:bodyPr>
            <a:lstStyle/>
            <a:p>
              <a:pPr algn="r"/>
              <a:r>
                <a:rPr lang="en-US" sz="2400" dirty="0">
                  <a:solidFill>
                    <a:schemeClr val="accent2"/>
                  </a:solidFill>
                </a:rPr>
                <a:t>Okay, is $4 big or small compared to average earnings in this population?</a:t>
              </a:r>
            </a:p>
          </p:txBody>
        </p:sp>
        <p:sp>
          <p:nvSpPr>
            <p:cNvPr id="30" name="Freeform 29">
              <a:extLst>
                <a:ext uri="{FF2B5EF4-FFF2-40B4-BE49-F238E27FC236}">
                  <a16:creationId xmlns:a16="http://schemas.microsoft.com/office/drawing/2014/main" id="{91E14981-5BBC-9592-E405-85F1AB2140FC}"/>
                </a:ext>
              </a:extLst>
            </p:cNvPr>
            <p:cNvSpPr/>
            <p:nvPr/>
          </p:nvSpPr>
          <p:spPr>
            <a:xfrm>
              <a:off x="10815638" y="3214688"/>
              <a:ext cx="678019" cy="2314575"/>
            </a:xfrm>
            <a:custGeom>
              <a:avLst/>
              <a:gdLst>
                <a:gd name="connsiteX0" fmla="*/ 200025 w 678019"/>
                <a:gd name="connsiteY0" fmla="*/ 0 h 2314575"/>
                <a:gd name="connsiteX1" fmla="*/ 671512 w 678019"/>
                <a:gd name="connsiteY1" fmla="*/ 857250 h 2314575"/>
                <a:gd name="connsiteX2" fmla="*/ 442912 w 678019"/>
                <a:gd name="connsiteY2" fmla="*/ 2000250 h 2314575"/>
                <a:gd name="connsiteX3" fmla="*/ 0 w 678019"/>
                <a:gd name="connsiteY3" fmla="*/ 2314575 h 2314575"/>
              </a:gdLst>
              <a:ahLst/>
              <a:cxnLst>
                <a:cxn ang="0">
                  <a:pos x="connsiteX0" y="connsiteY0"/>
                </a:cxn>
                <a:cxn ang="0">
                  <a:pos x="connsiteX1" y="connsiteY1"/>
                </a:cxn>
                <a:cxn ang="0">
                  <a:pos x="connsiteX2" y="connsiteY2"/>
                </a:cxn>
                <a:cxn ang="0">
                  <a:pos x="connsiteX3" y="connsiteY3"/>
                </a:cxn>
              </a:cxnLst>
              <a:rect l="l" t="t" r="r" b="b"/>
              <a:pathLst>
                <a:path w="678019" h="2314575">
                  <a:moveTo>
                    <a:pt x="200025" y="0"/>
                  </a:moveTo>
                  <a:cubicBezTo>
                    <a:pt x="415528" y="261937"/>
                    <a:pt x="631031" y="523875"/>
                    <a:pt x="671512" y="857250"/>
                  </a:cubicBezTo>
                  <a:cubicBezTo>
                    <a:pt x="711993" y="1190625"/>
                    <a:pt x="554831" y="1757363"/>
                    <a:pt x="442912" y="2000250"/>
                  </a:cubicBezTo>
                  <a:cubicBezTo>
                    <a:pt x="330993" y="2243137"/>
                    <a:pt x="165496" y="2278856"/>
                    <a:pt x="0" y="231457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F6A79B92-5B99-486D-96A6-936FB4C9CE3E}"/>
              </a:ext>
            </a:extLst>
          </p:cNvPr>
          <p:cNvGrpSpPr/>
          <p:nvPr/>
        </p:nvGrpSpPr>
        <p:grpSpPr>
          <a:xfrm>
            <a:off x="1179473" y="3848933"/>
            <a:ext cx="10107771" cy="1616238"/>
            <a:chOff x="1179473" y="3848933"/>
            <a:chExt cx="10107771" cy="1616238"/>
          </a:xfrm>
        </p:grpSpPr>
        <p:sp>
          <p:nvSpPr>
            <p:cNvPr id="11" name="TextBox 10">
              <a:extLst>
                <a:ext uri="{FF2B5EF4-FFF2-40B4-BE49-F238E27FC236}">
                  <a16:creationId xmlns:a16="http://schemas.microsoft.com/office/drawing/2014/main" id="{E2427F56-86AD-CDDF-2CC2-41B2FB925C35}"/>
                </a:ext>
              </a:extLst>
            </p:cNvPr>
            <p:cNvSpPr txBox="1"/>
            <p:nvPr/>
          </p:nvSpPr>
          <p:spPr>
            <a:xfrm>
              <a:off x="1179473" y="3848933"/>
              <a:ext cx="9929812" cy="461665"/>
            </a:xfrm>
            <a:prstGeom prst="rect">
              <a:avLst/>
            </a:prstGeom>
            <a:noFill/>
          </p:spPr>
          <p:txBody>
            <a:bodyPr wrap="square" rtlCol="0">
              <a:spAutoFit/>
            </a:bodyPr>
            <a:lstStyle/>
            <a:p>
              <a:pPr algn="r"/>
              <a:r>
                <a:rPr lang="en-US" sz="2400" dirty="0">
                  <a:solidFill>
                    <a:schemeClr val="accent2"/>
                  </a:solidFill>
                </a:rPr>
                <a:t>Okay, is that population at all representative of the larger population?</a:t>
              </a:r>
            </a:p>
          </p:txBody>
        </p:sp>
        <p:sp>
          <p:nvSpPr>
            <p:cNvPr id="31" name="Freeform 30">
              <a:extLst>
                <a:ext uri="{FF2B5EF4-FFF2-40B4-BE49-F238E27FC236}">
                  <a16:creationId xmlns:a16="http://schemas.microsoft.com/office/drawing/2014/main" id="{D244DC8A-DABA-F57D-726B-06968B237739}"/>
                </a:ext>
              </a:extLst>
            </p:cNvPr>
            <p:cNvSpPr/>
            <p:nvPr/>
          </p:nvSpPr>
          <p:spPr>
            <a:xfrm>
              <a:off x="10801350" y="4157663"/>
              <a:ext cx="485894" cy="1307508"/>
            </a:xfrm>
            <a:custGeom>
              <a:avLst/>
              <a:gdLst>
                <a:gd name="connsiteX0" fmla="*/ 242888 w 485894"/>
                <a:gd name="connsiteY0" fmla="*/ 0 h 1307508"/>
                <a:gd name="connsiteX1" fmla="*/ 485775 w 485894"/>
                <a:gd name="connsiteY1" fmla="*/ 471487 h 1307508"/>
                <a:gd name="connsiteX2" fmla="*/ 271463 w 485894"/>
                <a:gd name="connsiteY2" fmla="*/ 1214437 h 1307508"/>
                <a:gd name="connsiteX3" fmla="*/ 0 w 485894"/>
                <a:gd name="connsiteY3" fmla="*/ 1271587 h 1307508"/>
              </a:gdLst>
              <a:ahLst/>
              <a:cxnLst>
                <a:cxn ang="0">
                  <a:pos x="connsiteX0" y="connsiteY0"/>
                </a:cxn>
                <a:cxn ang="0">
                  <a:pos x="connsiteX1" y="connsiteY1"/>
                </a:cxn>
                <a:cxn ang="0">
                  <a:pos x="connsiteX2" y="connsiteY2"/>
                </a:cxn>
                <a:cxn ang="0">
                  <a:pos x="connsiteX3" y="connsiteY3"/>
                </a:cxn>
              </a:cxnLst>
              <a:rect l="l" t="t" r="r" b="b"/>
              <a:pathLst>
                <a:path w="485894" h="1307508">
                  <a:moveTo>
                    <a:pt x="242888" y="0"/>
                  </a:moveTo>
                  <a:cubicBezTo>
                    <a:pt x="361950" y="134540"/>
                    <a:pt x="481013" y="269081"/>
                    <a:pt x="485775" y="471487"/>
                  </a:cubicBezTo>
                  <a:cubicBezTo>
                    <a:pt x="490537" y="673893"/>
                    <a:pt x="352425" y="1081087"/>
                    <a:pt x="271463" y="1214437"/>
                  </a:cubicBezTo>
                  <a:cubicBezTo>
                    <a:pt x="190501" y="1347787"/>
                    <a:pt x="95250" y="1309687"/>
                    <a:pt x="0" y="1271587"/>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79F92EC-46A4-A021-B49F-C07C2AB40935}"/>
              </a:ext>
            </a:extLst>
          </p:cNvPr>
          <p:cNvGrpSpPr/>
          <p:nvPr/>
        </p:nvGrpSpPr>
        <p:grpSpPr>
          <a:xfrm>
            <a:off x="1195388" y="4563008"/>
            <a:ext cx="9929812" cy="666217"/>
            <a:chOff x="1195388" y="4563008"/>
            <a:chExt cx="9929812" cy="666217"/>
          </a:xfrm>
        </p:grpSpPr>
        <p:sp>
          <p:nvSpPr>
            <p:cNvPr id="3" name="TextBox 2">
              <a:extLst>
                <a:ext uri="{FF2B5EF4-FFF2-40B4-BE49-F238E27FC236}">
                  <a16:creationId xmlns:a16="http://schemas.microsoft.com/office/drawing/2014/main" id="{56E7745F-AC9B-C525-18C1-D3856D3FE029}"/>
                </a:ext>
              </a:extLst>
            </p:cNvPr>
            <p:cNvSpPr txBox="1"/>
            <p:nvPr/>
          </p:nvSpPr>
          <p:spPr>
            <a:xfrm>
              <a:off x="1195388" y="4563008"/>
              <a:ext cx="9929812" cy="461665"/>
            </a:xfrm>
            <a:prstGeom prst="rect">
              <a:avLst/>
            </a:prstGeom>
            <a:noFill/>
          </p:spPr>
          <p:txBody>
            <a:bodyPr wrap="square" rtlCol="0">
              <a:spAutoFit/>
            </a:bodyPr>
            <a:lstStyle/>
            <a:p>
              <a:pPr algn="r"/>
              <a:r>
                <a:rPr lang="en-US" sz="2400" dirty="0">
                  <a:solidFill>
                    <a:schemeClr val="accent2"/>
                  </a:solidFill>
                </a:rPr>
                <a:t>Do you know </a:t>
              </a:r>
              <a:r>
                <a:rPr lang="en-US" sz="2400" i="1" dirty="0">
                  <a:solidFill>
                    <a:schemeClr val="accent2"/>
                  </a:solidFill>
                </a:rPr>
                <a:t>anything</a:t>
              </a:r>
              <a:r>
                <a:rPr lang="en-US" sz="2400" dirty="0">
                  <a:solidFill>
                    <a:schemeClr val="accent2"/>
                  </a:solidFill>
                </a:rPr>
                <a:t>?</a:t>
              </a:r>
            </a:p>
          </p:txBody>
        </p:sp>
        <p:cxnSp>
          <p:nvCxnSpPr>
            <p:cNvPr id="33" name="Straight Connector 32">
              <a:extLst>
                <a:ext uri="{FF2B5EF4-FFF2-40B4-BE49-F238E27FC236}">
                  <a16:creationId xmlns:a16="http://schemas.microsoft.com/office/drawing/2014/main" id="{DC8B58AD-3676-5939-7984-3723C8659829}"/>
                </a:ext>
              </a:extLst>
            </p:cNvPr>
            <p:cNvCxnSpPr>
              <a:cxnSpLocks/>
            </p:cNvCxnSpPr>
            <p:nvPr/>
          </p:nvCxnSpPr>
          <p:spPr>
            <a:xfrm>
              <a:off x="10156903" y="5024673"/>
              <a:ext cx="254080" cy="20455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21" name="Group 20">
            <a:extLst>
              <a:ext uri="{FF2B5EF4-FFF2-40B4-BE49-F238E27FC236}">
                <a16:creationId xmlns:a16="http://schemas.microsoft.com/office/drawing/2014/main" id="{CE5A5CA3-B459-2A47-A1F8-7ADB9D8AFC68}"/>
              </a:ext>
            </a:extLst>
          </p:cNvPr>
          <p:cNvGrpSpPr/>
          <p:nvPr/>
        </p:nvGrpSpPr>
        <p:grpSpPr>
          <a:xfrm>
            <a:off x="778064" y="2331845"/>
            <a:ext cx="5989648" cy="584775"/>
            <a:chOff x="778064" y="2331845"/>
            <a:chExt cx="5989648" cy="584775"/>
          </a:xfrm>
        </p:grpSpPr>
        <p:cxnSp>
          <p:nvCxnSpPr>
            <p:cNvPr id="15" name="Straight Connector 14">
              <a:extLst>
                <a:ext uri="{FF2B5EF4-FFF2-40B4-BE49-F238E27FC236}">
                  <a16:creationId xmlns:a16="http://schemas.microsoft.com/office/drawing/2014/main" id="{E68C38E6-8165-CD8E-9682-8C4BBEC6FEA0}"/>
                </a:ext>
              </a:extLst>
            </p:cNvPr>
            <p:cNvCxnSpPr/>
            <p:nvPr/>
          </p:nvCxnSpPr>
          <p:spPr>
            <a:xfrm flipH="1" flipV="1">
              <a:off x="778064" y="2504971"/>
              <a:ext cx="1950849" cy="2239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0E80AB5-0621-6690-6C8E-17A5A998143F}"/>
                </a:ext>
              </a:extLst>
            </p:cNvPr>
            <p:cNvSpPr txBox="1"/>
            <p:nvPr/>
          </p:nvSpPr>
          <p:spPr>
            <a:xfrm>
              <a:off x="2695774" y="2331845"/>
              <a:ext cx="4071938" cy="584775"/>
            </a:xfrm>
            <a:prstGeom prst="rect">
              <a:avLst/>
            </a:prstGeom>
            <a:noFill/>
          </p:spPr>
          <p:txBody>
            <a:bodyPr wrap="square" rtlCol="0">
              <a:spAutoFit/>
            </a:bodyPr>
            <a:lstStyle/>
            <a:p>
              <a:r>
                <a:rPr lang="en-US" sz="3200" b="1" dirty="0">
                  <a:solidFill>
                    <a:schemeClr val="accent1"/>
                  </a:solidFill>
                </a:rPr>
                <a:t>40 people out of 100</a:t>
              </a:r>
            </a:p>
          </p:txBody>
        </p:sp>
      </p:grpSp>
      <p:grpSp>
        <p:nvGrpSpPr>
          <p:cNvPr id="14" name="Group 13">
            <a:extLst>
              <a:ext uri="{FF2B5EF4-FFF2-40B4-BE49-F238E27FC236}">
                <a16:creationId xmlns:a16="http://schemas.microsoft.com/office/drawing/2014/main" id="{B8996E52-F3E7-9FAD-A021-705C6303C458}"/>
              </a:ext>
            </a:extLst>
          </p:cNvPr>
          <p:cNvGrpSpPr/>
          <p:nvPr/>
        </p:nvGrpSpPr>
        <p:grpSpPr>
          <a:xfrm>
            <a:off x="778063" y="3399484"/>
            <a:ext cx="11388697" cy="461665"/>
            <a:chOff x="778064" y="2361012"/>
            <a:chExt cx="6832620" cy="461665"/>
          </a:xfrm>
        </p:grpSpPr>
        <p:cxnSp>
          <p:nvCxnSpPr>
            <p:cNvPr id="23" name="Straight Connector 22">
              <a:extLst>
                <a:ext uri="{FF2B5EF4-FFF2-40B4-BE49-F238E27FC236}">
                  <a16:creationId xmlns:a16="http://schemas.microsoft.com/office/drawing/2014/main" id="{3CA4474B-BB58-10A9-5C22-0797EBF46202}"/>
                </a:ext>
              </a:extLst>
            </p:cNvPr>
            <p:cNvCxnSpPr>
              <a:cxnSpLocks/>
            </p:cNvCxnSpPr>
            <p:nvPr/>
          </p:nvCxnSpPr>
          <p:spPr>
            <a:xfrm flipH="1" flipV="1">
              <a:off x="778064" y="2504971"/>
              <a:ext cx="1150526" cy="2239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5FF1DF7-E8BC-1ACA-85BD-AE818F2038CD}"/>
                </a:ext>
              </a:extLst>
            </p:cNvPr>
            <p:cNvSpPr txBox="1"/>
            <p:nvPr/>
          </p:nvSpPr>
          <p:spPr>
            <a:xfrm>
              <a:off x="2001902" y="2361012"/>
              <a:ext cx="5608782" cy="461665"/>
            </a:xfrm>
            <a:prstGeom prst="rect">
              <a:avLst/>
            </a:prstGeom>
            <a:noFill/>
          </p:spPr>
          <p:txBody>
            <a:bodyPr wrap="square" rtlCol="0">
              <a:spAutoFit/>
            </a:bodyPr>
            <a:lstStyle/>
            <a:p>
              <a:r>
                <a:rPr lang="en-US" sz="2400" b="1" dirty="0">
                  <a:solidFill>
                    <a:schemeClr val="accent1"/>
                  </a:solidFill>
                </a:rPr>
                <a:t>Avg in treatment group is $5; avg in control was $1; so $4 seems big.</a:t>
              </a:r>
            </a:p>
          </p:txBody>
        </p:sp>
      </p:grpSp>
      <p:grpSp>
        <p:nvGrpSpPr>
          <p:cNvPr id="34" name="Group 33">
            <a:extLst>
              <a:ext uri="{FF2B5EF4-FFF2-40B4-BE49-F238E27FC236}">
                <a16:creationId xmlns:a16="http://schemas.microsoft.com/office/drawing/2014/main" id="{79C273A2-DF7A-5E69-7EA7-64BE13BF25F9}"/>
              </a:ext>
            </a:extLst>
          </p:cNvPr>
          <p:cNvGrpSpPr/>
          <p:nvPr/>
        </p:nvGrpSpPr>
        <p:grpSpPr>
          <a:xfrm>
            <a:off x="1270338" y="4196112"/>
            <a:ext cx="11388697" cy="461665"/>
            <a:chOff x="778064" y="2361012"/>
            <a:chExt cx="6832620" cy="461665"/>
          </a:xfrm>
        </p:grpSpPr>
        <p:cxnSp>
          <p:nvCxnSpPr>
            <p:cNvPr id="39" name="Straight Connector 38">
              <a:extLst>
                <a:ext uri="{FF2B5EF4-FFF2-40B4-BE49-F238E27FC236}">
                  <a16:creationId xmlns:a16="http://schemas.microsoft.com/office/drawing/2014/main" id="{B56A7909-990D-A08D-BE97-9F6F31C216BE}"/>
                </a:ext>
              </a:extLst>
            </p:cNvPr>
            <p:cNvCxnSpPr>
              <a:cxnSpLocks/>
            </p:cNvCxnSpPr>
            <p:nvPr/>
          </p:nvCxnSpPr>
          <p:spPr>
            <a:xfrm flipH="1" flipV="1">
              <a:off x="778064" y="2504971"/>
              <a:ext cx="1150526" cy="2239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285D9D8-97FE-CA1A-E0AF-2F19E2F9190D}"/>
                </a:ext>
              </a:extLst>
            </p:cNvPr>
            <p:cNvSpPr txBox="1"/>
            <p:nvPr/>
          </p:nvSpPr>
          <p:spPr>
            <a:xfrm>
              <a:off x="2001902" y="2361012"/>
              <a:ext cx="5608782" cy="461665"/>
            </a:xfrm>
            <a:prstGeom prst="rect">
              <a:avLst/>
            </a:prstGeom>
            <a:noFill/>
          </p:spPr>
          <p:txBody>
            <a:bodyPr wrap="square" rtlCol="0">
              <a:spAutoFit/>
            </a:bodyPr>
            <a:lstStyle/>
            <a:p>
              <a:r>
                <a:rPr lang="en-US" sz="2400" b="1" dirty="0">
                  <a:solidFill>
                    <a:schemeClr val="accent1"/>
                  </a:solidFill>
                </a:rPr>
                <a:t>It’s different!  E.g., 60% instead of 50% women</a:t>
              </a:r>
            </a:p>
          </p:txBody>
        </p:sp>
      </p:grpSp>
      <p:sp>
        <p:nvSpPr>
          <p:cNvPr id="53" name="Rectangle 52">
            <a:extLst>
              <a:ext uri="{FF2B5EF4-FFF2-40B4-BE49-F238E27FC236}">
                <a16:creationId xmlns:a16="http://schemas.microsoft.com/office/drawing/2014/main" id="{63DE405A-DDBA-3211-CA11-EBDAB45A9231}"/>
              </a:ext>
            </a:extLst>
          </p:cNvPr>
          <p:cNvSpPr/>
          <p:nvPr/>
        </p:nvSpPr>
        <p:spPr>
          <a:xfrm>
            <a:off x="288538" y="1185999"/>
            <a:ext cx="12113012" cy="2689437"/>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0C4CAEE-1F4A-A385-E9C0-5B2B1840D9BB}"/>
              </a:ext>
            </a:extLst>
          </p:cNvPr>
          <p:cNvSpPr/>
          <p:nvPr/>
        </p:nvSpPr>
        <p:spPr>
          <a:xfrm>
            <a:off x="1939351" y="4711201"/>
            <a:ext cx="5681662" cy="2689437"/>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1275E2B-189A-3965-BC98-4F683CB3D9D4}"/>
              </a:ext>
            </a:extLst>
          </p:cNvPr>
          <p:cNvSpPr/>
          <p:nvPr/>
        </p:nvSpPr>
        <p:spPr>
          <a:xfrm>
            <a:off x="5451141" y="4620337"/>
            <a:ext cx="5681662" cy="358116"/>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79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A80EE-1AC9-7A9A-1FF4-3121D9C79352}"/>
              </a:ext>
            </a:extLst>
          </p:cNvPr>
          <p:cNvSpPr>
            <a:spLocks noGrp="1"/>
          </p:cNvSpPr>
          <p:nvPr>
            <p:ph type="title"/>
          </p:nvPr>
        </p:nvSpPr>
        <p:spPr>
          <a:xfrm>
            <a:off x="528697" y="51261"/>
            <a:ext cx="10515600" cy="1325563"/>
          </a:xfrm>
        </p:spPr>
        <p:txBody>
          <a:bodyPr/>
          <a:lstStyle/>
          <a:p>
            <a:r>
              <a:rPr lang="en-US" dirty="0"/>
              <a:t>A few follow-up questions...</a:t>
            </a:r>
          </a:p>
        </p:txBody>
      </p:sp>
      <p:pic>
        <p:nvPicPr>
          <p:cNvPr id="4" name="Picture 3">
            <a:extLst>
              <a:ext uri="{FF2B5EF4-FFF2-40B4-BE49-F238E27FC236}">
                <a16:creationId xmlns:a16="http://schemas.microsoft.com/office/drawing/2014/main" id="{57EAFEEF-6BC3-037C-B13D-AF262C7F924A}"/>
              </a:ext>
            </a:extLst>
          </p:cNvPr>
          <p:cNvPicPr>
            <a:picLocks noChangeAspect="1"/>
          </p:cNvPicPr>
          <p:nvPr/>
        </p:nvPicPr>
        <p:blipFill>
          <a:blip r:embed="rId2"/>
          <a:stretch>
            <a:fillRect/>
          </a:stretch>
        </p:blipFill>
        <p:spPr>
          <a:xfrm>
            <a:off x="801648" y="4762129"/>
            <a:ext cx="1217612" cy="1826418"/>
          </a:xfrm>
          <a:prstGeom prst="rect">
            <a:avLst/>
          </a:prstGeom>
        </p:spPr>
      </p:pic>
      <p:pic>
        <p:nvPicPr>
          <p:cNvPr id="5" name="Picture 4">
            <a:extLst>
              <a:ext uri="{FF2B5EF4-FFF2-40B4-BE49-F238E27FC236}">
                <a16:creationId xmlns:a16="http://schemas.microsoft.com/office/drawing/2014/main" id="{9B2C172E-8540-0504-86B6-21508B7D74E0}"/>
              </a:ext>
            </a:extLst>
          </p:cNvPr>
          <p:cNvPicPr>
            <a:picLocks noChangeAspect="1"/>
          </p:cNvPicPr>
          <p:nvPr/>
        </p:nvPicPr>
        <p:blipFill>
          <a:blip r:embed="rId3"/>
          <a:stretch>
            <a:fillRect/>
          </a:stretch>
        </p:blipFill>
        <p:spPr>
          <a:xfrm>
            <a:off x="9999700" y="4971314"/>
            <a:ext cx="1109585" cy="1675354"/>
          </a:xfrm>
          <a:prstGeom prst="rect">
            <a:avLst/>
          </a:prstGeom>
        </p:spPr>
      </p:pic>
      <p:grpSp>
        <p:nvGrpSpPr>
          <p:cNvPr id="24" name="Group 23">
            <a:extLst>
              <a:ext uri="{FF2B5EF4-FFF2-40B4-BE49-F238E27FC236}">
                <a16:creationId xmlns:a16="http://schemas.microsoft.com/office/drawing/2014/main" id="{546035F6-1EEF-33E1-A17A-868B3388F3D6}"/>
              </a:ext>
            </a:extLst>
          </p:cNvPr>
          <p:cNvGrpSpPr/>
          <p:nvPr/>
        </p:nvGrpSpPr>
        <p:grpSpPr>
          <a:xfrm>
            <a:off x="288538" y="1185999"/>
            <a:ext cx="10616021" cy="4186101"/>
            <a:chOff x="288538" y="1185999"/>
            <a:chExt cx="10616021" cy="4186101"/>
          </a:xfrm>
        </p:grpSpPr>
        <p:sp>
          <p:nvSpPr>
            <p:cNvPr id="6" name="TextBox 5">
              <a:extLst>
                <a:ext uri="{FF2B5EF4-FFF2-40B4-BE49-F238E27FC236}">
                  <a16:creationId xmlns:a16="http://schemas.microsoft.com/office/drawing/2014/main" id="{CA2B5E18-12DF-0F1A-F1C1-568DC3067553}"/>
                </a:ext>
              </a:extLst>
            </p:cNvPr>
            <p:cNvSpPr txBox="1"/>
            <p:nvPr/>
          </p:nvSpPr>
          <p:spPr>
            <a:xfrm>
              <a:off x="974747" y="1185999"/>
              <a:ext cx="9929812" cy="830997"/>
            </a:xfrm>
            <a:prstGeom prst="rect">
              <a:avLst/>
            </a:prstGeom>
            <a:noFill/>
          </p:spPr>
          <p:txBody>
            <a:bodyPr wrap="square" rtlCol="0">
              <a:spAutoFit/>
            </a:bodyPr>
            <a:lstStyle/>
            <a:p>
              <a:r>
                <a:rPr lang="en-US" sz="2400" dirty="0">
                  <a:solidFill>
                    <a:schemeClr val="accent1"/>
                  </a:solidFill>
                </a:rPr>
                <a:t>Hey, there’s this cool thing called LATE!  We can learn the average treatment effect for the population of compliers!  It’s $4!</a:t>
              </a:r>
            </a:p>
          </p:txBody>
        </p:sp>
        <p:sp>
          <p:nvSpPr>
            <p:cNvPr id="17" name="Freeform 16">
              <a:extLst>
                <a:ext uri="{FF2B5EF4-FFF2-40B4-BE49-F238E27FC236}">
                  <a16:creationId xmlns:a16="http://schemas.microsoft.com/office/drawing/2014/main" id="{E54CB133-7F82-8D15-F9A3-79C34E388B0D}"/>
                </a:ext>
              </a:extLst>
            </p:cNvPr>
            <p:cNvSpPr/>
            <p:nvPr/>
          </p:nvSpPr>
          <p:spPr>
            <a:xfrm>
              <a:off x="288538" y="1428750"/>
              <a:ext cx="768737" cy="3943350"/>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5D42B039-77D0-9CF8-4F2E-A886FE182BDF}"/>
              </a:ext>
            </a:extLst>
          </p:cNvPr>
          <p:cNvGrpSpPr/>
          <p:nvPr/>
        </p:nvGrpSpPr>
        <p:grpSpPr>
          <a:xfrm>
            <a:off x="440938" y="2400344"/>
            <a:ext cx="4004102" cy="2950031"/>
            <a:chOff x="440938" y="2400344"/>
            <a:chExt cx="4004102" cy="2950031"/>
          </a:xfrm>
        </p:grpSpPr>
        <p:sp>
          <p:nvSpPr>
            <p:cNvPr id="8" name="TextBox 7">
              <a:extLst>
                <a:ext uri="{FF2B5EF4-FFF2-40B4-BE49-F238E27FC236}">
                  <a16:creationId xmlns:a16="http://schemas.microsoft.com/office/drawing/2014/main" id="{5250FD2D-F56E-1052-8FD4-826B395EC6A5}"/>
                </a:ext>
              </a:extLst>
            </p:cNvPr>
            <p:cNvSpPr txBox="1"/>
            <p:nvPr/>
          </p:nvSpPr>
          <p:spPr>
            <a:xfrm>
              <a:off x="838200" y="2400344"/>
              <a:ext cx="3606840" cy="461665"/>
            </a:xfrm>
            <a:prstGeom prst="rect">
              <a:avLst/>
            </a:prstGeom>
            <a:noFill/>
          </p:spPr>
          <p:txBody>
            <a:bodyPr wrap="square" rtlCol="0">
              <a:spAutoFit/>
            </a:bodyPr>
            <a:lstStyle/>
            <a:p>
              <a:r>
                <a:rPr lang="en-US" sz="2400" dirty="0">
                  <a:solidFill>
                    <a:schemeClr val="accent1"/>
                  </a:solidFill>
                </a:rPr>
                <a:t>Um, I </a:t>
              </a:r>
              <a:r>
                <a:rPr lang="en-US" sz="2400" dirty="0" err="1">
                  <a:solidFill>
                    <a:schemeClr val="accent1"/>
                  </a:solidFill>
                </a:rPr>
                <a:t>dunno</a:t>
              </a:r>
              <a:r>
                <a:rPr lang="en-US" sz="2400" dirty="0">
                  <a:solidFill>
                    <a:schemeClr val="accent1"/>
                  </a:solidFill>
                </a:rPr>
                <a:t>.</a:t>
              </a:r>
            </a:p>
          </p:txBody>
        </p:sp>
        <p:sp>
          <p:nvSpPr>
            <p:cNvPr id="18" name="Freeform 17">
              <a:extLst>
                <a:ext uri="{FF2B5EF4-FFF2-40B4-BE49-F238E27FC236}">
                  <a16:creationId xmlns:a16="http://schemas.microsoft.com/office/drawing/2014/main" id="{58AEDFEA-ABA7-E4C3-3D5E-B8A23597CFA5}"/>
                </a:ext>
              </a:extLst>
            </p:cNvPr>
            <p:cNvSpPr/>
            <p:nvPr/>
          </p:nvSpPr>
          <p:spPr>
            <a:xfrm>
              <a:off x="440938" y="2728913"/>
              <a:ext cx="533809" cy="2621462"/>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0BFAF11-4E18-53FA-C751-E600011281AF}"/>
              </a:ext>
            </a:extLst>
          </p:cNvPr>
          <p:cNvGrpSpPr/>
          <p:nvPr/>
        </p:nvGrpSpPr>
        <p:grpSpPr>
          <a:xfrm>
            <a:off x="801648" y="3413772"/>
            <a:ext cx="3643392" cy="1974697"/>
            <a:chOff x="801648" y="3413772"/>
            <a:chExt cx="3643392" cy="1974697"/>
          </a:xfrm>
        </p:grpSpPr>
        <p:sp>
          <p:nvSpPr>
            <p:cNvPr id="10" name="TextBox 9">
              <a:extLst>
                <a:ext uri="{FF2B5EF4-FFF2-40B4-BE49-F238E27FC236}">
                  <a16:creationId xmlns:a16="http://schemas.microsoft.com/office/drawing/2014/main" id="{B5E4A4E4-157C-E4A2-0E13-4623006E8677}"/>
                </a:ext>
              </a:extLst>
            </p:cNvPr>
            <p:cNvSpPr txBox="1"/>
            <p:nvPr/>
          </p:nvSpPr>
          <p:spPr>
            <a:xfrm>
              <a:off x="838200" y="3413772"/>
              <a:ext cx="3606840" cy="461665"/>
            </a:xfrm>
            <a:prstGeom prst="rect">
              <a:avLst/>
            </a:prstGeom>
            <a:noFill/>
          </p:spPr>
          <p:txBody>
            <a:bodyPr wrap="square" rtlCol="0">
              <a:spAutoFit/>
            </a:bodyPr>
            <a:lstStyle/>
            <a:p>
              <a:r>
                <a:rPr lang="en-US" sz="2400" dirty="0">
                  <a:solidFill>
                    <a:schemeClr val="accent1"/>
                  </a:solidFill>
                </a:rPr>
                <a:t>Um, I </a:t>
              </a:r>
              <a:r>
                <a:rPr lang="en-US" sz="2400" dirty="0" err="1">
                  <a:solidFill>
                    <a:schemeClr val="accent1"/>
                  </a:solidFill>
                </a:rPr>
                <a:t>dunno</a:t>
              </a:r>
              <a:r>
                <a:rPr lang="en-US" sz="2400" dirty="0">
                  <a:solidFill>
                    <a:schemeClr val="accent1"/>
                  </a:solidFill>
                </a:rPr>
                <a:t>.</a:t>
              </a:r>
            </a:p>
          </p:txBody>
        </p:sp>
        <p:sp>
          <p:nvSpPr>
            <p:cNvPr id="19" name="Freeform 18">
              <a:extLst>
                <a:ext uri="{FF2B5EF4-FFF2-40B4-BE49-F238E27FC236}">
                  <a16:creationId xmlns:a16="http://schemas.microsoft.com/office/drawing/2014/main" id="{AF466581-518E-89E4-62C9-EF4EB80381C7}"/>
                </a:ext>
              </a:extLst>
            </p:cNvPr>
            <p:cNvSpPr/>
            <p:nvPr/>
          </p:nvSpPr>
          <p:spPr>
            <a:xfrm>
              <a:off x="801648" y="3875436"/>
              <a:ext cx="270292" cy="1513033"/>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203C391B-BD1B-8BA3-EA4F-B7BAF93BBC0F}"/>
              </a:ext>
            </a:extLst>
          </p:cNvPr>
          <p:cNvGrpSpPr/>
          <p:nvPr/>
        </p:nvGrpSpPr>
        <p:grpSpPr>
          <a:xfrm>
            <a:off x="882871" y="4211441"/>
            <a:ext cx="4134423" cy="1177150"/>
            <a:chOff x="882871" y="4211441"/>
            <a:chExt cx="4134423" cy="1177150"/>
          </a:xfrm>
        </p:grpSpPr>
        <p:sp>
          <p:nvSpPr>
            <p:cNvPr id="12" name="TextBox 11">
              <a:extLst>
                <a:ext uri="{FF2B5EF4-FFF2-40B4-BE49-F238E27FC236}">
                  <a16:creationId xmlns:a16="http://schemas.microsoft.com/office/drawing/2014/main" id="{76720C50-049E-620A-C13E-000DE9C966BE}"/>
                </a:ext>
              </a:extLst>
            </p:cNvPr>
            <p:cNvSpPr txBox="1"/>
            <p:nvPr/>
          </p:nvSpPr>
          <p:spPr>
            <a:xfrm>
              <a:off x="1410454" y="4211441"/>
              <a:ext cx="3606840" cy="461665"/>
            </a:xfrm>
            <a:prstGeom prst="rect">
              <a:avLst/>
            </a:prstGeom>
            <a:noFill/>
          </p:spPr>
          <p:txBody>
            <a:bodyPr wrap="square" rtlCol="0">
              <a:spAutoFit/>
            </a:bodyPr>
            <a:lstStyle/>
            <a:p>
              <a:r>
                <a:rPr lang="en-US" sz="2400" dirty="0">
                  <a:solidFill>
                    <a:schemeClr val="accent1"/>
                  </a:solidFill>
                </a:rPr>
                <a:t>Um, I </a:t>
              </a:r>
              <a:r>
                <a:rPr lang="en-US" sz="2400" dirty="0" err="1">
                  <a:solidFill>
                    <a:schemeClr val="accent1"/>
                  </a:solidFill>
                </a:rPr>
                <a:t>dunno</a:t>
              </a:r>
              <a:r>
                <a:rPr lang="en-US" sz="2400" dirty="0">
                  <a:solidFill>
                    <a:schemeClr val="accent1"/>
                  </a:solidFill>
                </a:rPr>
                <a:t>.</a:t>
              </a:r>
            </a:p>
          </p:txBody>
        </p:sp>
        <p:sp>
          <p:nvSpPr>
            <p:cNvPr id="20" name="Freeform 19">
              <a:extLst>
                <a:ext uri="{FF2B5EF4-FFF2-40B4-BE49-F238E27FC236}">
                  <a16:creationId xmlns:a16="http://schemas.microsoft.com/office/drawing/2014/main" id="{0CADB656-6314-0C8A-D57D-4D35FD7A3E0F}"/>
                </a:ext>
              </a:extLst>
            </p:cNvPr>
            <p:cNvSpPr/>
            <p:nvPr/>
          </p:nvSpPr>
          <p:spPr>
            <a:xfrm rot="822444">
              <a:off x="882871" y="4458643"/>
              <a:ext cx="377436" cy="929948"/>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B737F450-A1A8-9DA4-0119-CD0FE06BC280}"/>
              </a:ext>
            </a:extLst>
          </p:cNvPr>
          <p:cNvGrpSpPr/>
          <p:nvPr/>
        </p:nvGrpSpPr>
        <p:grpSpPr>
          <a:xfrm>
            <a:off x="1702240" y="5118001"/>
            <a:ext cx="6155885" cy="461665"/>
            <a:chOff x="1702240" y="5118001"/>
            <a:chExt cx="6155885" cy="461665"/>
          </a:xfrm>
        </p:grpSpPr>
        <p:sp>
          <p:nvSpPr>
            <p:cNvPr id="13" name="TextBox 12">
              <a:extLst>
                <a:ext uri="{FF2B5EF4-FFF2-40B4-BE49-F238E27FC236}">
                  <a16:creationId xmlns:a16="http://schemas.microsoft.com/office/drawing/2014/main" id="{12F25C86-9647-F2B0-CB9B-391C899E1328}"/>
                </a:ext>
              </a:extLst>
            </p:cNvPr>
            <p:cNvSpPr txBox="1"/>
            <p:nvPr/>
          </p:nvSpPr>
          <p:spPr>
            <a:xfrm>
              <a:off x="2176463" y="5118001"/>
              <a:ext cx="5681662" cy="461665"/>
            </a:xfrm>
            <a:prstGeom prst="rect">
              <a:avLst/>
            </a:prstGeom>
            <a:noFill/>
          </p:spPr>
          <p:txBody>
            <a:bodyPr wrap="square" rtlCol="0">
              <a:spAutoFit/>
            </a:bodyPr>
            <a:lstStyle/>
            <a:p>
              <a:r>
                <a:rPr lang="en-US" sz="2400" dirty="0">
                  <a:solidFill>
                    <a:schemeClr val="accent1"/>
                  </a:solidFill>
                </a:rPr>
                <a:t>You’re really raining on my parade here...</a:t>
              </a:r>
            </a:p>
          </p:txBody>
        </p:sp>
        <p:cxnSp>
          <p:nvCxnSpPr>
            <p:cNvPr id="22" name="Straight Connector 21">
              <a:extLst>
                <a:ext uri="{FF2B5EF4-FFF2-40B4-BE49-F238E27FC236}">
                  <a16:creationId xmlns:a16="http://schemas.microsoft.com/office/drawing/2014/main" id="{ABC48345-FD28-7D96-084F-BFB60F6BC0CB}"/>
                </a:ext>
              </a:extLst>
            </p:cNvPr>
            <p:cNvCxnSpPr>
              <a:cxnSpLocks/>
              <a:stCxn id="13" idx="1"/>
            </p:cNvCxnSpPr>
            <p:nvPr/>
          </p:nvCxnSpPr>
          <p:spPr>
            <a:xfrm flipH="1">
              <a:off x="1702240" y="5348834"/>
              <a:ext cx="474223" cy="7123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40A3D5EF-C542-4462-3028-311C25060964}"/>
              </a:ext>
            </a:extLst>
          </p:cNvPr>
          <p:cNvGrpSpPr/>
          <p:nvPr/>
        </p:nvGrpSpPr>
        <p:grpSpPr>
          <a:xfrm>
            <a:off x="4195009" y="2043306"/>
            <a:ext cx="7556769" cy="3543107"/>
            <a:chOff x="4195009" y="2043306"/>
            <a:chExt cx="7556769" cy="3543107"/>
          </a:xfrm>
        </p:grpSpPr>
        <p:sp>
          <p:nvSpPr>
            <p:cNvPr id="7" name="TextBox 6">
              <a:extLst>
                <a:ext uri="{FF2B5EF4-FFF2-40B4-BE49-F238E27FC236}">
                  <a16:creationId xmlns:a16="http://schemas.microsoft.com/office/drawing/2014/main" id="{965D1855-267E-9A2E-7000-B16C682E8AFD}"/>
                </a:ext>
              </a:extLst>
            </p:cNvPr>
            <p:cNvSpPr txBox="1"/>
            <p:nvPr/>
          </p:nvSpPr>
          <p:spPr>
            <a:xfrm>
              <a:off x="4195009" y="2043306"/>
              <a:ext cx="6865897" cy="461665"/>
            </a:xfrm>
            <a:prstGeom prst="rect">
              <a:avLst/>
            </a:prstGeom>
            <a:noFill/>
          </p:spPr>
          <p:txBody>
            <a:bodyPr wrap="square" rtlCol="0">
              <a:spAutoFit/>
            </a:bodyPr>
            <a:lstStyle/>
            <a:p>
              <a:pPr algn="r"/>
              <a:r>
                <a:rPr lang="en-US" sz="2400" dirty="0">
                  <a:solidFill>
                    <a:schemeClr val="accent2"/>
                  </a:solidFill>
                </a:rPr>
                <a:t>Neat!  Is that a big population?</a:t>
              </a:r>
            </a:p>
          </p:txBody>
        </p:sp>
        <p:sp>
          <p:nvSpPr>
            <p:cNvPr id="29" name="Freeform 28">
              <a:extLst>
                <a:ext uri="{FF2B5EF4-FFF2-40B4-BE49-F238E27FC236}">
                  <a16:creationId xmlns:a16="http://schemas.microsoft.com/office/drawing/2014/main" id="{F0A1C036-104C-C8F2-AFBB-915895D926C6}"/>
                </a:ext>
              </a:extLst>
            </p:cNvPr>
            <p:cNvSpPr/>
            <p:nvPr/>
          </p:nvSpPr>
          <p:spPr>
            <a:xfrm>
              <a:off x="10844213" y="2243138"/>
              <a:ext cx="907565" cy="3343275"/>
            </a:xfrm>
            <a:custGeom>
              <a:avLst/>
              <a:gdLst>
                <a:gd name="connsiteX0" fmla="*/ 142875 w 907565"/>
                <a:gd name="connsiteY0" fmla="*/ 0 h 3343275"/>
                <a:gd name="connsiteX1" fmla="*/ 828675 w 907565"/>
                <a:gd name="connsiteY1" fmla="*/ 1042987 h 3343275"/>
                <a:gd name="connsiteX2" fmla="*/ 800100 w 907565"/>
                <a:gd name="connsiteY2" fmla="*/ 2943225 h 3343275"/>
                <a:gd name="connsiteX3" fmla="*/ 0 w 907565"/>
                <a:gd name="connsiteY3" fmla="*/ 3343275 h 3343275"/>
              </a:gdLst>
              <a:ahLst/>
              <a:cxnLst>
                <a:cxn ang="0">
                  <a:pos x="connsiteX0" y="connsiteY0"/>
                </a:cxn>
                <a:cxn ang="0">
                  <a:pos x="connsiteX1" y="connsiteY1"/>
                </a:cxn>
                <a:cxn ang="0">
                  <a:pos x="connsiteX2" y="connsiteY2"/>
                </a:cxn>
                <a:cxn ang="0">
                  <a:pos x="connsiteX3" y="connsiteY3"/>
                </a:cxn>
              </a:cxnLst>
              <a:rect l="l" t="t" r="r" b="b"/>
              <a:pathLst>
                <a:path w="907565" h="3343275">
                  <a:moveTo>
                    <a:pt x="142875" y="0"/>
                  </a:moveTo>
                  <a:cubicBezTo>
                    <a:pt x="431006" y="276225"/>
                    <a:pt x="719138" y="552450"/>
                    <a:pt x="828675" y="1042987"/>
                  </a:cubicBezTo>
                  <a:cubicBezTo>
                    <a:pt x="938212" y="1533524"/>
                    <a:pt x="938212" y="2559844"/>
                    <a:pt x="800100" y="2943225"/>
                  </a:cubicBezTo>
                  <a:cubicBezTo>
                    <a:pt x="661988" y="3326606"/>
                    <a:pt x="330994" y="3334940"/>
                    <a:pt x="0" y="334327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C1B023D7-AA66-CB9E-B3AE-CF2A97B556F8}"/>
              </a:ext>
            </a:extLst>
          </p:cNvPr>
          <p:cNvGrpSpPr/>
          <p:nvPr/>
        </p:nvGrpSpPr>
        <p:grpSpPr>
          <a:xfrm>
            <a:off x="1179473" y="2935737"/>
            <a:ext cx="10314184" cy="2593526"/>
            <a:chOff x="1179473" y="2935737"/>
            <a:chExt cx="10314184" cy="2593526"/>
          </a:xfrm>
        </p:grpSpPr>
        <p:sp>
          <p:nvSpPr>
            <p:cNvPr id="9" name="TextBox 8">
              <a:extLst>
                <a:ext uri="{FF2B5EF4-FFF2-40B4-BE49-F238E27FC236}">
                  <a16:creationId xmlns:a16="http://schemas.microsoft.com/office/drawing/2014/main" id="{204B4E8A-B9D9-A1B0-AF4C-D1E27BB85730}"/>
                </a:ext>
              </a:extLst>
            </p:cNvPr>
            <p:cNvSpPr txBox="1"/>
            <p:nvPr/>
          </p:nvSpPr>
          <p:spPr>
            <a:xfrm>
              <a:off x="1179473" y="2935737"/>
              <a:ext cx="9929812" cy="461665"/>
            </a:xfrm>
            <a:prstGeom prst="rect">
              <a:avLst/>
            </a:prstGeom>
            <a:noFill/>
          </p:spPr>
          <p:txBody>
            <a:bodyPr wrap="square" rtlCol="0">
              <a:spAutoFit/>
            </a:bodyPr>
            <a:lstStyle/>
            <a:p>
              <a:pPr algn="r"/>
              <a:r>
                <a:rPr lang="en-US" sz="2400" dirty="0">
                  <a:solidFill>
                    <a:schemeClr val="accent2"/>
                  </a:solidFill>
                </a:rPr>
                <a:t>Okay, is $4 big or small compared to average earnings in this population?</a:t>
              </a:r>
            </a:p>
          </p:txBody>
        </p:sp>
        <p:sp>
          <p:nvSpPr>
            <p:cNvPr id="30" name="Freeform 29">
              <a:extLst>
                <a:ext uri="{FF2B5EF4-FFF2-40B4-BE49-F238E27FC236}">
                  <a16:creationId xmlns:a16="http://schemas.microsoft.com/office/drawing/2014/main" id="{91E14981-5BBC-9592-E405-85F1AB2140FC}"/>
                </a:ext>
              </a:extLst>
            </p:cNvPr>
            <p:cNvSpPr/>
            <p:nvPr/>
          </p:nvSpPr>
          <p:spPr>
            <a:xfrm>
              <a:off x="10815638" y="3214688"/>
              <a:ext cx="678019" cy="2314575"/>
            </a:xfrm>
            <a:custGeom>
              <a:avLst/>
              <a:gdLst>
                <a:gd name="connsiteX0" fmla="*/ 200025 w 678019"/>
                <a:gd name="connsiteY0" fmla="*/ 0 h 2314575"/>
                <a:gd name="connsiteX1" fmla="*/ 671512 w 678019"/>
                <a:gd name="connsiteY1" fmla="*/ 857250 h 2314575"/>
                <a:gd name="connsiteX2" fmla="*/ 442912 w 678019"/>
                <a:gd name="connsiteY2" fmla="*/ 2000250 h 2314575"/>
                <a:gd name="connsiteX3" fmla="*/ 0 w 678019"/>
                <a:gd name="connsiteY3" fmla="*/ 2314575 h 2314575"/>
              </a:gdLst>
              <a:ahLst/>
              <a:cxnLst>
                <a:cxn ang="0">
                  <a:pos x="connsiteX0" y="connsiteY0"/>
                </a:cxn>
                <a:cxn ang="0">
                  <a:pos x="connsiteX1" y="connsiteY1"/>
                </a:cxn>
                <a:cxn ang="0">
                  <a:pos x="connsiteX2" y="connsiteY2"/>
                </a:cxn>
                <a:cxn ang="0">
                  <a:pos x="connsiteX3" y="connsiteY3"/>
                </a:cxn>
              </a:cxnLst>
              <a:rect l="l" t="t" r="r" b="b"/>
              <a:pathLst>
                <a:path w="678019" h="2314575">
                  <a:moveTo>
                    <a:pt x="200025" y="0"/>
                  </a:moveTo>
                  <a:cubicBezTo>
                    <a:pt x="415528" y="261937"/>
                    <a:pt x="631031" y="523875"/>
                    <a:pt x="671512" y="857250"/>
                  </a:cubicBezTo>
                  <a:cubicBezTo>
                    <a:pt x="711993" y="1190625"/>
                    <a:pt x="554831" y="1757363"/>
                    <a:pt x="442912" y="2000250"/>
                  </a:cubicBezTo>
                  <a:cubicBezTo>
                    <a:pt x="330993" y="2243137"/>
                    <a:pt x="165496" y="2278856"/>
                    <a:pt x="0" y="231457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F6A79B92-5B99-486D-96A6-936FB4C9CE3E}"/>
              </a:ext>
            </a:extLst>
          </p:cNvPr>
          <p:cNvGrpSpPr/>
          <p:nvPr/>
        </p:nvGrpSpPr>
        <p:grpSpPr>
          <a:xfrm>
            <a:off x="1179473" y="3848933"/>
            <a:ext cx="10107771" cy="1616238"/>
            <a:chOff x="1179473" y="3848933"/>
            <a:chExt cx="10107771" cy="1616238"/>
          </a:xfrm>
        </p:grpSpPr>
        <p:sp>
          <p:nvSpPr>
            <p:cNvPr id="11" name="TextBox 10">
              <a:extLst>
                <a:ext uri="{FF2B5EF4-FFF2-40B4-BE49-F238E27FC236}">
                  <a16:creationId xmlns:a16="http://schemas.microsoft.com/office/drawing/2014/main" id="{E2427F56-86AD-CDDF-2CC2-41B2FB925C35}"/>
                </a:ext>
              </a:extLst>
            </p:cNvPr>
            <p:cNvSpPr txBox="1"/>
            <p:nvPr/>
          </p:nvSpPr>
          <p:spPr>
            <a:xfrm>
              <a:off x="1179473" y="3848933"/>
              <a:ext cx="9929812" cy="461665"/>
            </a:xfrm>
            <a:prstGeom prst="rect">
              <a:avLst/>
            </a:prstGeom>
            <a:noFill/>
          </p:spPr>
          <p:txBody>
            <a:bodyPr wrap="square" rtlCol="0">
              <a:spAutoFit/>
            </a:bodyPr>
            <a:lstStyle/>
            <a:p>
              <a:pPr algn="r"/>
              <a:r>
                <a:rPr lang="en-US" sz="2400" dirty="0">
                  <a:solidFill>
                    <a:schemeClr val="accent2"/>
                  </a:solidFill>
                </a:rPr>
                <a:t>Okay, is that population at all representative of the larger population?</a:t>
              </a:r>
            </a:p>
          </p:txBody>
        </p:sp>
        <p:sp>
          <p:nvSpPr>
            <p:cNvPr id="31" name="Freeform 30">
              <a:extLst>
                <a:ext uri="{FF2B5EF4-FFF2-40B4-BE49-F238E27FC236}">
                  <a16:creationId xmlns:a16="http://schemas.microsoft.com/office/drawing/2014/main" id="{D244DC8A-DABA-F57D-726B-06968B237739}"/>
                </a:ext>
              </a:extLst>
            </p:cNvPr>
            <p:cNvSpPr/>
            <p:nvPr/>
          </p:nvSpPr>
          <p:spPr>
            <a:xfrm>
              <a:off x="10801350" y="4157663"/>
              <a:ext cx="485894" cy="1307508"/>
            </a:xfrm>
            <a:custGeom>
              <a:avLst/>
              <a:gdLst>
                <a:gd name="connsiteX0" fmla="*/ 242888 w 485894"/>
                <a:gd name="connsiteY0" fmla="*/ 0 h 1307508"/>
                <a:gd name="connsiteX1" fmla="*/ 485775 w 485894"/>
                <a:gd name="connsiteY1" fmla="*/ 471487 h 1307508"/>
                <a:gd name="connsiteX2" fmla="*/ 271463 w 485894"/>
                <a:gd name="connsiteY2" fmla="*/ 1214437 h 1307508"/>
                <a:gd name="connsiteX3" fmla="*/ 0 w 485894"/>
                <a:gd name="connsiteY3" fmla="*/ 1271587 h 1307508"/>
              </a:gdLst>
              <a:ahLst/>
              <a:cxnLst>
                <a:cxn ang="0">
                  <a:pos x="connsiteX0" y="connsiteY0"/>
                </a:cxn>
                <a:cxn ang="0">
                  <a:pos x="connsiteX1" y="connsiteY1"/>
                </a:cxn>
                <a:cxn ang="0">
                  <a:pos x="connsiteX2" y="connsiteY2"/>
                </a:cxn>
                <a:cxn ang="0">
                  <a:pos x="connsiteX3" y="connsiteY3"/>
                </a:cxn>
              </a:cxnLst>
              <a:rect l="l" t="t" r="r" b="b"/>
              <a:pathLst>
                <a:path w="485894" h="1307508">
                  <a:moveTo>
                    <a:pt x="242888" y="0"/>
                  </a:moveTo>
                  <a:cubicBezTo>
                    <a:pt x="361950" y="134540"/>
                    <a:pt x="481013" y="269081"/>
                    <a:pt x="485775" y="471487"/>
                  </a:cubicBezTo>
                  <a:cubicBezTo>
                    <a:pt x="490537" y="673893"/>
                    <a:pt x="352425" y="1081087"/>
                    <a:pt x="271463" y="1214437"/>
                  </a:cubicBezTo>
                  <a:cubicBezTo>
                    <a:pt x="190501" y="1347787"/>
                    <a:pt x="95250" y="1309687"/>
                    <a:pt x="0" y="1271587"/>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79F92EC-46A4-A021-B49F-C07C2AB40935}"/>
              </a:ext>
            </a:extLst>
          </p:cNvPr>
          <p:cNvGrpSpPr/>
          <p:nvPr/>
        </p:nvGrpSpPr>
        <p:grpSpPr>
          <a:xfrm>
            <a:off x="1195388" y="4563008"/>
            <a:ext cx="9929812" cy="666217"/>
            <a:chOff x="1195388" y="4563008"/>
            <a:chExt cx="9929812" cy="666217"/>
          </a:xfrm>
        </p:grpSpPr>
        <p:sp>
          <p:nvSpPr>
            <p:cNvPr id="3" name="TextBox 2">
              <a:extLst>
                <a:ext uri="{FF2B5EF4-FFF2-40B4-BE49-F238E27FC236}">
                  <a16:creationId xmlns:a16="http://schemas.microsoft.com/office/drawing/2014/main" id="{56E7745F-AC9B-C525-18C1-D3856D3FE029}"/>
                </a:ext>
              </a:extLst>
            </p:cNvPr>
            <p:cNvSpPr txBox="1"/>
            <p:nvPr/>
          </p:nvSpPr>
          <p:spPr>
            <a:xfrm>
              <a:off x="1195388" y="4563008"/>
              <a:ext cx="9929812" cy="461665"/>
            </a:xfrm>
            <a:prstGeom prst="rect">
              <a:avLst/>
            </a:prstGeom>
            <a:noFill/>
          </p:spPr>
          <p:txBody>
            <a:bodyPr wrap="square" rtlCol="0">
              <a:spAutoFit/>
            </a:bodyPr>
            <a:lstStyle/>
            <a:p>
              <a:pPr algn="r"/>
              <a:r>
                <a:rPr lang="en-US" sz="2400" dirty="0">
                  <a:solidFill>
                    <a:schemeClr val="accent2"/>
                  </a:solidFill>
                </a:rPr>
                <a:t>Do you know </a:t>
              </a:r>
              <a:r>
                <a:rPr lang="en-US" sz="2400" i="1" dirty="0">
                  <a:solidFill>
                    <a:schemeClr val="accent2"/>
                  </a:solidFill>
                </a:rPr>
                <a:t>anything</a:t>
              </a:r>
              <a:r>
                <a:rPr lang="en-US" sz="2400" dirty="0">
                  <a:solidFill>
                    <a:schemeClr val="accent2"/>
                  </a:solidFill>
                </a:rPr>
                <a:t>?</a:t>
              </a:r>
            </a:p>
          </p:txBody>
        </p:sp>
        <p:cxnSp>
          <p:nvCxnSpPr>
            <p:cNvPr id="33" name="Straight Connector 32">
              <a:extLst>
                <a:ext uri="{FF2B5EF4-FFF2-40B4-BE49-F238E27FC236}">
                  <a16:creationId xmlns:a16="http://schemas.microsoft.com/office/drawing/2014/main" id="{DC8B58AD-3676-5939-7984-3723C8659829}"/>
                </a:ext>
              </a:extLst>
            </p:cNvPr>
            <p:cNvCxnSpPr>
              <a:cxnSpLocks/>
            </p:cNvCxnSpPr>
            <p:nvPr/>
          </p:nvCxnSpPr>
          <p:spPr>
            <a:xfrm>
              <a:off x="10156903" y="5024673"/>
              <a:ext cx="254080" cy="20455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21" name="Group 20">
            <a:extLst>
              <a:ext uri="{FF2B5EF4-FFF2-40B4-BE49-F238E27FC236}">
                <a16:creationId xmlns:a16="http://schemas.microsoft.com/office/drawing/2014/main" id="{CE5A5CA3-B459-2A47-A1F8-7ADB9D8AFC68}"/>
              </a:ext>
            </a:extLst>
          </p:cNvPr>
          <p:cNvGrpSpPr/>
          <p:nvPr/>
        </p:nvGrpSpPr>
        <p:grpSpPr>
          <a:xfrm>
            <a:off x="778064" y="2331845"/>
            <a:ext cx="5989648" cy="584775"/>
            <a:chOff x="778064" y="2331845"/>
            <a:chExt cx="5989648" cy="584775"/>
          </a:xfrm>
        </p:grpSpPr>
        <p:cxnSp>
          <p:nvCxnSpPr>
            <p:cNvPr id="15" name="Straight Connector 14">
              <a:extLst>
                <a:ext uri="{FF2B5EF4-FFF2-40B4-BE49-F238E27FC236}">
                  <a16:creationId xmlns:a16="http://schemas.microsoft.com/office/drawing/2014/main" id="{E68C38E6-8165-CD8E-9682-8C4BBEC6FEA0}"/>
                </a:ext>
              </a:extLst>
            </p:cNvPr>
            <p:cNvCxnSpPr/>
            <p:nvPr/>
          </p:nvCxnSpPr>
          <p:spPr>
            <a:xfrm flipH="1" flipV="1">
              <a:off x="778064" y="2504971"/>
              <a:ext cx="1950849" cy="2239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0E80AB5-0621-6690-6C8E-17A5A998143F}"/>
                </a:ext>
              </a:extLst>
            </p:cNvPr>
            <p:cNvSpPr txBox="1"/>
            <p:nvPr/>
          </p:nvSpPr>
          <p:spPr>
            <a:xfrm>
              <a:off x="2695774" y="2331845"/>
              <a:ext cx="4071938" cy="584775"/>
            </a:xfrm>
            <a:prstGeom prst="rect">
              <a:avLst/>
            </a:prstGeom>
            <a:noFill/>
          </p:spPr>
          <p:txBody>
            <a:bodyPr wrap="square" rtlCol="0">
              <a:spAutoFit/>
            </a:bodyPr>
            <a:lstStyle/>
            <a:p>
              <a:r>
                <a:rPr lang="en-US" sz="3200" b="1" dirty="0">
                  <a:solidFill>
                    <a:schemeClr val="accent1"/>
                  </a:solidFill>
                </a:rPr>
                <a:t>40 people out of 100</a:t>
              </a:r>
            </a:p>
          </p:txBody>
        </p:sp>
      </p:grpSp>
      <p:grpSp>
        <p:nvGrpSpPr>
          <p:cNvPr id="14" name="Group 13">
            <a:extLst>
              <a:ext uri="{FF2B5EF4-FFF2-40B4-BE49-F238E27FC236}">
                <a16:creationId xmlns:a16="http://schemas.microsoft.com/office/drawing/2014/main" id="{B8996E52-F3E7-9FAD-A021-705C6303C458}"/>
              </a:ext>
            </a:extLst>
          </p:cNvPr>
          <p:cNvGrpSpPr/>
          <p:nvPr/>
        </p:nvGrpSpPr>
        <p:grpSpPr>
          <a:xfrm>
            <a:off x="778063" y="3399484"/>
            <a:ext cx="11388697" cy="461665"/>
            <a:chOff x="778064" y="2361012"/>
            <a:chExt cx="6832620" cy="461665"/>
          </a:xfrm>
        </p:grpSpPr>
        <p:cxnSp>
          <p:nvCxnSpPr>
            <p:cNvPr id="23" name="Straight Connector 22">
              <a:extLst>
                <a:ext uri="{FF2B5EF4-FFF2-40B4-BE49-F238E27FC236}">
                  <a16:creationId xmlns:a16="http://schemas.microsoft.com/office/drawing/2014/main" id="{3CA4474B-BB58-10A9-5C22-0797EBF46202}"/>
                </a:ext>
              </a:extLst>
            </p:cNvPr>
            <p:cNvCxnSpPr>
              <a:cxnSpLocks/>
            </p:cNvCxnSpPr>
            <p:nvPr/>
          </p:nvCxnSpPr>
          <p:spPr>
            <a:xfrm flipH="1" flipV="1">
              <a:off x="778064" y="2504971"/>
              <a:ext cx="1150526" cy="2239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5FF1DF7-E8BC-1ACA-85BD-AE818F2038CD}"/>
                </a:ext>
              </a:extLst>
            </p:cNvPr>
            <p:cNvSpPr txBox="1"/>
            <p:nvPr/>
          </p:nvSpPr>
          <p:spPr>
            <a:xfrm>
              <a:off x="2001902" y="2361012"/>
              <a:ext cx="5608782" cy="461665"/>
            </a:xfrm>
            <a:prstGeom prst="rect">
              <a:avLst/>
            </a:prstGeom>
            <a:noFill/>
          </p:spPr>
          <p:txBody>
            <a:bodyPr wrap="square" rtlCol="0">
              <a:spAutoFit/>
            </a:bodyPr>
            <a:lstStyle/>
            <a:p>
              <a:r>
                <a:rPr lang="en-US" sz="2400" b="1" dirty="0">
                  <a:solidFill>
                    <a:schemeClr val="accent1"/>
                  </a:solidFill>
                </a:rPr>
                <a:t>Avg in treatment group is $5; avg in control was $1; so $4 seems big.</a:t>
              </a:r>
            </a:p>
          </p:txBody>
        </p:sp>
      </p:grpSp>
      <p:grpSp>
        <p:nvGrpSpPr>
          <p:cNvPr id="34" name="Group 33">
            <a:extLst>
              <a:ext uri="{FF2B5EF4-FFF2-40B4-BE49-F238E27FC236}">
                <a16:creationId xmlns:a16="http://schemas.microsoft.com/office/drawing/2014/main" id="{79C273A2-DF7A-5E69-7EA7-64BE13BF25F9}"/>
              </a:ext>
            </a:extLst>
          </p:cNvPr>
          <p:cNvGrpSpPr/>
          <p:nvPr/>
        </p:nvGrpSpPr>
        <p:grpSpPr>
          <a:xfrm>
            <a:off x="1270338" y="4196112"/>
            <a:ext cx="11388697" cy="461665"/>
            <a:chOff x="778064" y="2361012"/>
            <a:chExt cx="6832620" cy="461665"/>
          </a:xfrm>
        </p:grpSpPr>
        <p:cxnSp>
          <p:nvCxnSpPr>
            <p:cNvPr id="39" name="Straight Connector 38">
              <a:extLst>
                <a:ext uri="{FF2B5EF4-FFF2-40B4-BE49-F238E27FC236}">
                  <a16:creationId xmlns:a16="http://schemas.microsoft.com/office/drawing/2014/main" id="{B56A7909-990D-A08D-BE97-9F6F31C216BE}"/>
                </a:ext>
              </a:extLst>
            </p:cNvPr>
            <p:cNvCxnSpPr>
              <a:cxnSpLocks/>
            </p:cNvCxnSpPr>
            <p:nvPr/>
          </p:nvCxnSpPr>
          <p:spPr>
            <a:xfrm flipH="1" flipV="1">
              <a:off x="778064" y="2504971"/>
              <a:ext cx="1150526" cy="2239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285D9D8-97FE-CA1A-E0AF-2F19E2F9190D}"/>
                </a:ext>
              </a:extLst>
            </p:cNvPr>
            <p:cNvSpPr txBox="1"/>
            <p:nvPr/>
          </p:nvSpPr>
          <p:spPr>
            <a:xfrm>
              <a:off x="2001902" y="2361012"/>
              <a:ext cx="5608782" cy="461665"/>
            </a:xfrm>
            <a:prstGeom prst="rect">
              <a:avLst/>
            </a:prstGeom>
            <a:noFill/>
          </p:spPr>
          <p:txBody>
            <a:bodyPr wrap="square" rtlCol="0">
              <a:spAutoFit/>
            </a:bodyPr>
            <a:lstStyle/>
            <a:p>
              <a:r>
                <a:rPr lang="en-US" sz="2400" b="1" dirty="0">
                  <a:solidFill>
                    <a:schemeClr val="accent1"/>
                  </a:solidFill>
                </a:rPr>
                <a:t>It’s different!  E.g., 60% instead of 50% women</a:t>
              </a:r>
            </a:p>
          </p:txBody>
        </p:sp>
      </p:grpSp>
      <p:grpSp>
        <p:nvGrpSpPr>
          <p:cNvPr id="41" name="Group 40">
            <a:extLst>
              <a:ext uri="{FF2B5EF4-FFF2-40B4-BE49-F238E27FC236}">
                <a16:creationId xmlns:a16="http://schemas.microsoft.com/office/drawing/2014/main" id="{7B1C1860-C093-17CB-B792-F563B8C2CD0A}"/>
              </a:ext>
            </a:extLst>
          </p:cNvPr>
          <p:cNvGrpSpPr/>
          <p:nvPr/>
        </p:nvGrpSpPr>
        <p:grpSpPr>
          <a:xfrm>
            <a:off x="2059004" y="5250502"/>
            <a:ext cx="5435179" cy="819153"/>
            <a:chOff x="778064" y="2504971"/>
            <a:chExt cx="3260822" cy="819153"/>
          </a:xfrm>
        </p:grpSpPr>
        <p:cxnSp>
          <p:nvCxnSpPr>
            <p:cNvPr id="42" name="Straight Connector 41">
              <a:extLst>
                <a:ext uri="{FF2B5EF4-FFF2-40B4-BE49-F238E27FC236}">
                  <a16:creationId xmlns:a16="http://schemas.microsoft.com/office/drawing/2014/main" id="{67591318-6909-28CE-3F0A-66E23056BB26}"/>
                </a:ext>
              </a:extLst>
            </p:cNvPr>
            <p:cNvCxnSpPr>
              <a:cxnSpLocks/>
            </p:cNvCxnSpPr>
            <p:nvPr/>
          </p:nvCxnSpPr>
          <p:spPr>
            <a:xfrm flipH="1" flipV="1">
              <a:off x="778064" y="2504971"/>
              <a:ext cx="3260822" cy="1974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E1A49C3-76B1-8903-6EAE-C6AFCF1593CA}"/>
                </a:ext>
              </a:extLst>
            </p:cNvPr>
            <p:cNvSpPr txBox="1"/>
            <p:nvPr/>
          </p:nvSpPr>
          <p:spPr>
            <a:xfrm>
              <a:off x="1528743" y="2862459"/>
              <a:ext cx="1545588" cy="461665"/>
            </a:xfrm>
            <a:prstGeom prst="rect">
              <a:avLst/>
            </a:prstGeom>
            <a:noFill/>
          </p:spPr>
          <p:txBody>
            <a:bodyPr wrap="square" rtlCol="0">
              <a:spAutoFit/>
            </a:bodyPr>
            <a:lstStyle/>
            <a:p>
              <a:r>
                <a:rPr lang="en-US" sz="2400" b="1" dirty="0">
                  <a:solidFill>
                    <a:schemeClr val="accent1"/>
                  </a:solidFill>
                </a:rPr>
                <a:t>Why thank you!</a:t>
              </a:r>
            </a:p>
          </p:txBody>
        </p:sp>
      </p:grpSp>
      <p:grpSp>
        <p:nvGrpSpPr>
          <p:cNvPr id="48" name="Group 47">
            <a:extLst>
              <a:ext uri="{FF2B5EF4-FFF2-40B4-BE49-F238E27FC236}">
                <a16:creationId xmlns:a16="http://schemas.microsoft.com/office/drawing/2014/main" id="{2815EDCA-A0E9-1B29-4B00-BB4FD1A115C1}"/>
              </a:ext>
            </a:extLst>
          </p:cNvPr>
          <p:cNvGrpSpPr/>
          <p:nvPr/>
        </p:nvGrpSpPr>
        <p:grpSpPr>
          <a:xfrm>
            <a:off x="3671887" y="4619653"/>
            <a:ext cx="7389018" cy="461665"/>
            <a:chOff x="-1728156" y="2403495"/>
            <a:chExt cx="4433023" cy="461665"/>
          </a:xfrm>
        </p:grpSpPr>
        <p:cxnSp>
          <p:nvCxnSpPr>
            <p:cNvPr id="49" name="Straight Connector 48">
              <a:extLst>
                <a:ext uri="{FF2B5EF4-FFF2-40B4-BE49-F238E27FC236}">
                  <a16:creationId xmlns:a16="http://schemas.microsoft.com/office/drawing/2014/main" id="{BCE6D2A4-B791-87CC-07A6-6534D234C054}"/>
                </a:ext>
              </a:extLst>
            </p:cNvPr>
            <p:cNvCxnSpPr>
              <a:cxnSpLocks/>
            </p:cNvCxnSpPr>
            <p:nvPr/>
          </p:nvCxnSpPr>
          <p:spPr>
            <a:xfrm flipH="1" flipV="1">
              <a:off x="877075" y="2545971"/>
              <a:ext cx="1827792" cy="2091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D97D50B-3100-C5AF-A9A0-9B94E10D9724}"/>
                </a:ext>
              </a:extLst>
            </p:cNvPr>
            <p:cNvSpPr txBox="1"/>
            <p:nvPr/>
          </p:nvSpPr>
          <p:spPr>
            <a:xfrm>
              <a:off x="-1728156" y="2403495"/>
              <a:ext cx="2700101" cy="461665"/>
            </a:xfrm>
            <a:prstGeom prst="rect">
              <a:avLst/>
            </a:prstGeom>
            <a:noFill/>
          </p:spPr>
          <p:txBody>
            <a:bodyPr wrap="square" rtlCol="0">
              <a:spAutoFit/>
            </a:bodyPr>
            <a:lstStyle/>
            <a:p>
              <a:r>
                <a:rPr lang="en-US" sz="2400" b="1" dirty="0">
                  <a:solidFill>
                    <a:schemeClr val="accent2"/>
                  </a:solidFill>
                </a:rPr>
                <a:t>Wow, you know a lot about this!</a:t>
              </a:r>
            </a:p>
          </p:txBody>
        </p:sp>
      </p:grpSp>
      <p:sp>
        <p:nvSpPr>
          <p:cNvPr id="53" name="Rectangle 52">
            <a:extLst>
              <a:ext uri="{FF2B5EF4-FFF2-40B4-BE49-F238E27FC236}">
                <a16:creationId xmlns:a16="http://schemas.microsoft.com/office/drawing/2014/main" id="{63DE405A-DDBA-3211-CA11-EBDAB45A9231}"/>
              </a:ext>
            </a:extLst>
          </p:cNvPr>
          <p:cNvSpPr/>
          <p:nvPr/>
        </p:nvSpPr>
        <p:spPr>
          <a:xfrm>
            <a:off x="288538" y="1185999"/>
            <a:ext cx="12113012" cy="2689437"/>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20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A80EE-1AC9-7A9A-1FF4-3121D9C79352}"/>
              </a:ext>
            </a:extLst>
          </p:cNvPr>
          <p:cNvSpPr>
            <a:spLocks noGrp="1"/>
          </p:cNvSpPr>
          <p:nvPr>
            <p:ph type="title"/>
          </p:nvPr>
        </p:nvSpPr>
        <p:spPr>
          <a:xfrm>
            <a:off x="528697" y="51261"/>
            <a:ext cx="10515600" cy="1325563"/>
          </a:xfrm>
        </p:spPr>
        <p:txBody>
          <a:bodyPr/>
          <a:lstStyle/>
          <a:p>
            <a:r>
              <a:rPr lang="en-US" dirty="0"/>
              <a:t>A few follow-up questions...</a:t>
            </a:r>
          </a:p>
        </p:txBody>
      </p:sp>
      <p:pic>
        <p:nvPicPr>
          <p:cNvPr id="4" name="Picture 3">
            <a:extLst>
              <a:ext uri="{FF2B5EF4-FFF2-40B4-BE49-F238E27FC236}">
                <a16:creationId xmlns:a16="http://schemas.microsoft.com/office/drawing/2014/main" id="{57EAFEEF-6BC3-037C-B13D-AF262C7F924A}"/>
              </a:ext>
            </a:extLst>
          </p:cNvPr>
          <p:cNvPicPr>
            <a:picLocks noChangeAspect="1"/>
          </p:cNvPicPr>
          <p:nvPr/>
        </p:nvPicPr>
        <p:blipFill>
          <a:blip r:embed="rId2"/>
          <a:stretch>
            <a:fillRect/>
          </a:stretch>
        </p:blipFill>
        <p:spPr>
          <a:xfrm>
            <a:off x="801648" y="4762129"/>
            <a:ext cx="1217612" cy="1826418"/>
          </a:xfrm>
          <a:prstGeom prst="rect">
            <a:avLst/>
          </a:prstGeom>
        </p:spPr>
      </p:pic>
      <p:pic>
        <p:nvPicPr>
          <p:cNvPr id="5" name="Picture 4">
            <a:extLst>
              <a:ext uri="{FF2B5EF4-FFF2-40B4-BE49-F238E27FC236}">
                <a16:creationId xmlns:a16="http://schemas.microsoft.com/office/drawing/2014/main" id="{9B2C172E-8540-0504-86B6-21508B7D74E0}"/>
              </a:ext>
            </a:extLst>
          </p:cNvPr>
          <p:cNvPicPr>
            <a:picLocks noChangeAspect="1"/>
          </p:cNvPicPr>
          <p:nvPr/>
        </p:nvPicPr>
        <p:blipFill>
          <a:blip r:embed="rId3"/>
          <a:stretch>
            <a:fillRect/>
          </a:stretch>
        </p:blipFill>
        <p:spPr>
          <a:xfrm>
            <a:off x="9999700" y="4971314"/>
            <a:ext cx="1109585" cy="1675354"/>
          </a:xfrm>
          <a:prstGeom prst="rect">
            <a:avLst/>
          </a:prstGeom>
        </p:spPr>
      </p:pic>
      <p:grpSp>
        <p:nvGrpSpPr>
          <p:cNvPr id="24" name="Group 23">
            <a:extLst>
              <a:ext uri="{FF2B5EF4-FFF2-40B4-BE49-F238E27FC236}">
                <a16:creationId xmlns:a16="http://schemas.microsoft.com/office/drawing/2014/main" id="{546035F6-1EEF-33E1-A17A-868B3388F3D6}"/>
              </a:ext>
            </a:extLst>
          </p:cNvPr>
          <p:cNvGrpSpPr/>
          <p:nvPr/>
        </p:nvGrpSpPr>
        <p:grpSpPr>
          <a:xfrm>
            <a:off x="288538" y="1185999"/>
            <a:ext cx="10616021" cy="4186101"/>
            <a:chOff x="288538" y="1185999"/>
            <a:chExt cx="10616021" cy="4186101"/>
          </a:xfrm>
        </p:grpSpPr>
        <p:sp>
          <p:nvSpPr>
            <p:cNvPr id="6" name="TextBox 5">
              <a:extLst>
                <a:ext uri="{FF2B5EF4-FFF2-40B4-BE49-F238E27FC236}">
                  <a16:creationId xmlns:a16="http://schemas.microsoft.com/office/drawing/2014/main" id="{CA2B5E18-12DF-0F1A-F1C1-568DC3067553}"/>
                </a:ext>
              </a:extLst>
            </p:cNvPr>
            <p:cNvSpPr txBox="1"/>
            <p:nvPr/>
          </p:nvSpPr>
          <p:spPr>
            <a:xfrm>
              <a:off x="974747" y="1185999"/>
              <a:ext cx="9929812" cy="830997"/>
            </a:xfrm>
            <a:prstGeom prst="rect">
              <a:avLst/>
            </a:prstGeom>
            <a:noFill/>
          </p:spPr>
          <p:txBody>
            <a:bodyPr wrap="square" rtlCol="0">
              <a:spAutoFit/>
            </a:bodyPr>
            <a:lstStyle/>
            <a:p>
              <a:r>
                <a:rPr lang="en-US" sz="2400" dirty="0">
                  <a:solidFill>
                    <a:schemeClr val="accent1"/>
                  </a:solidFill>
                </a:rPr>
                <a:t>Hey, there’s this cool thing called LATE!  We can learn the average treatment effect for the population of compliers!  It’s $4!</a:t>
              </a:r>
            </a:p>
          </p:txBody>
        </p:sp>
        <p:sp>
          <p:nvSpPr>
            <p:cNvPr id="17" name="Freeform 16">
              <a:extLst>
                <a:ext uri="{FF2B5EF4-FFF2-40B4-BE49-F238E27FC236}">
                  <a16:creationId xmlns:a16="http://schemas.microsoft.com/office/drawing/2014/main" id="{E54CB133-7F82-8D15-F9A3-79C34E388B0D}"/>
                </a:ext>
              </a:extLst>
            </p:cNvPr>
            <p:cNvSpPr/>
            <p:nvPr/>
          </p:nvSpPr>
          <p:spPr>
            <a:xfrm>
              <a:off x="288538" y="1428750"/>
              <a:ext cx="768737" cy="3943350"/>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5D42B039-77D0-9CF8-4F2E-A886FE182BDF}"/>
              </a:ext>
            </a:extLst>
          </p:cNvPr>
          <p:cNvGrpSpPr/>
          <p:nvPr/>
        </p:nvGrpSpPr>
        <p:grpSpPr>
          <a:xfrm>
            <a:off x="440938" y="2400344"/>
            <a:ext cx="4004102" cy="2950031"/>
            <a:chOff x="440938" y="2400344"/>
            <a:chExt cx="4004102" cy="2950031"/>
          </a:xfrm>
        </p:grpSpPr>
        <p:sp>
          <p:nvSpPr>
            <p:cNvPr id="8" name="TextBox 7">
              <a:extLst>
                <a:ext uri="{FF2B5EF4-FFF2-40B4-BE49-F238E27FC236}">
                  <a16:creationId xmlns:a16="http://schemas.microsoft.com/office/drawing/2014/main" id="{5250FD2D-F56E-1052-8FD4-826B395EC6A5}"/>
                </a:ext>
              </a:extLst>
            </p:cNvPr>
            <p:cNvSpPr txBox="1"/>
            <p:nvPr/>
          </p:nvSpPr>
          <p:spPr>
            <a:xfrm>
              <a:off x="838200" y="2400344"/>
              <a:ext cx="3606840" cy="461665"/>
            </a:xfrm>
            <a:prstGeom prst="rect">
              <a:avLst/>
            </a:prstGeom>
            <a:noFill/>
          </p:spPr>
          <p:txBody>
            <a:bodyPr wrap="square" rtlCol="0">
              <a:spAutoFit/>
            </a:bodyPr>
            <a:lstStyle/>
            <a:p>
              <a:r>
                <a:rPr lang="en-US" sz="2400" b="1" dirty="0">
                  <a:solidFill>
                    <a:schemeClr val="accent1"/>
                  </a:solidFill>
                </a:rPr>
                <a:t>40 people out of 100</a:t>
              </a:r>
            </a:p>
          </p:txBody>
        </p:sp>
        <p:sp>
          <p:nvSpPr>
            <p:cNvPr id="18" name="Freeform 17">
              <a:extLst>
                <a:ext uri="{FF2B5EF4-FFF2-40B4-BE49-F238E27FC236}">
                  <a16:creationId xmlns:a16="http://schemas.microsoft.com/office/drawing/2014/main" id="{58AEDFEA-ABA7-E4C3-3D5E-B8A23597CFA5}"/>
                </a:ext>
              </a:extLst>
            </p:cNvPr>
            <p:cNvSpPr/>
            <p:nvPr/>
          </p:nvSpPr>
          <p:spPr>
            <a:xfrm>
              <a:off x="440938" y="2728913"/>
              <a:ext cx="533809" cy="2621462"/>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0BFAF11-4E18-53FA-C751-E600011281AF}"/>
              </a:ext>
            </a:extLst>
          </p:cNvPr>
          <p:cNvGrpSpPr/>
          <p:nvPr/>
        </p:nvGrpSpPr>
        <p:grpSpPr>
          <a:xfrm>
            <a:off x="801648" y="3413772"/>
            <a:ext cx="9706528" cy="1974697"/>
            <a:chOff x="801648" y="3413772"/>
            <a:chExt cx="9706528" cy="1974697"/>
          </a:xfrm>
        </p:grpSpPr>
        <p:sp>
          <p:nvSpPr>
            <p:cNvPr id="10" name="TextBox 9">
              <a:extLst>
                <a:ext uri="{FF2B5EF4-FFF2-40B4-BE49-F238E27FC236}">
                  <a16:creationId xmlns:a16="http://schemas.microsoft.com/office/drawing/2014/main" id="{B5E4A4E4-157C-E4A2-0E13-4623006E8677}"/>
                </a:ext>
              </a:extLst>
            </p:cNvPr>
            <p:cNvSpPr txBox="1"/>
            <p:nvPr/>
          </p:nvSpPr>
          <p:spPr>
            <a:xfrm>
              <a:off x="838200" y="3413772"/>
              <a:ext cx="9669976" cy="830997"/>
            </a:xfrm>
            <a:prstGeom prst="rect">
              <a:avLst/>
            </a:prstGeom>
            <a:noFill/>
          </p:spPr>
          <p:txBody>
            <a:bodyPr wrap="square" rtlCol="0">
              <a:spAutoFit/>
            </a:bodyPr>
            <a:lstStyle/>
            <a:p>
              <a:r>
                <a:rPr lang="en-US" sz="2400" b="1" dirty="0">
                  <a:solidFill>
                    <a:schemeClr val="accent1"/>
                  </a:solidFill>
                </a:rPr>
                <a:t>Avg in treatment group is $5; avg in control was $1; so $4 seems big.</a:t>
              </a:r>
            </a:p>
            <a:p>
              <a:r>
                <a:rPr lang="en-US" sz="2400" dirty="0">
                  <a:solidFill>
                    <a:schemeClr val="accent1"/>
                  </a:solidFill>
                </a:rPr>
                <a:t>.</a:t>
              </a:r>
            </a:p>
          </p:txBody>
        </p:sp>
        <p:sp>
          <p:nvSpPr>
            <p:cNvPr id="19" name="Freeform 18">
              <a:extLst>
                <a:ext uri="{FF2B5EF4-FFF2-40B4-BE49-F238E27FC236}">
                  <a16:creationId xmlns:a16="http://schemas.microsoft.com/office/drawing/2014/main" id="{AF466581-518E-89E4-62C9-EF4EB80381C7}"/>
                </a:ext>
              </a:extLst>
            </p:cNvPr>
            <p:cNvSpPr/>
            <p:nvPr/>
          </p:nvSpPr>
          <p:spPr>
            <a:xfrm>
              <a:off x="801648" y="3875436"/>
              <a:ext cx="270292" cy="1513033"/>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203C391B-BD1B-8BA3-EA4F-B7BAF93BBC0F}"/>
              </a:ext>
            </a:extLst>
          </p:cNvPr>
          <p:cNvGrpSpPr/>
          <p:nvPr/>
        </p:nvGrpSpPr>
        <p:grpSpPr>
          <a:xfrm>
            <a:off x="882871" y="4211441"/>
            <a:ext cx="7131447" cy="1177150"/>
            <a:chOff x="882871" y="4211441"/>
            <a:chExt cx="7131447" cy="1177150"/>
          </a:xfrm>
        </p:grpSpPr>
        <p:sp>
          <p:nvSpPr>
            <p:cNvPr id="12" name="TextBox 11">
              <a:extLst>
                <a:ext uri="{FF2B5EF4-FFF2-40B4-BE49-F238E27FC236}">
                  <a16:creationId xmlns:a16="http://schemas.microsoft.com/office/drawing/2014/main" id="{76720C50-049E-620A-C13E-000DE9C966BE}"/>
                </a:ext>
              </a:extLst>
            </p:cNvPr>
            <p:cNvSpPr txBox="1"/>
            <p:nvPr/>
          </p:nvSpPr>
          <p:spPr>
            <a:xfrm>
              <a:off x="1410454" y="4211441"/>
              <a:ext cx="6603864" cy="461665"/>
            </a:xfrm>
            <a:prstGeom prst="rect">
              <a:avLst/>
            </a:prstGeom>
            <a:noFill/>
          </p:spPr>
          <p:txBody>
            <a:bodyPr wrap="square" rtlCol="0">
              <a:spAutoFit/>
            </a:bodyPr>
            <a:lstStyle/>
            <a:p>
              <a:r>
                <a:rPr lang="en-US" sz="2400" b="1" dirty="0">
                  <a:solidFill>
                    <a:schemeClr val="accent1"/>
                  </a:solidFill>
                </a:rPr>
                <a:t>It’s different!  E.g., 60% instead of 50% women</a:t>
              </a:r>
            </a:p>
          </p:txBody>
        </p:sp>
        <p:sp>
          <p:nvSpPr>
            <p:cNvPr id="20" name="Freeform 19">
              <a:extLst>
                <a:ext uri="{FF2B5EF4-FFF2-40B4-BE49-F238E27FC236}">
                  <a16:creationId xmlns:a16="http://schemas.microsoft.com/office/drawing/2014/main" id="{0CADB656-6314-0C8A-D57D-4D35FD7A3E0F}"/>
                </a:ext>
              </a:extLst>
            </p:cNvPr>
            <p:cNvSpPr/>
            <p:nvPr/>
          </p:nvSpPr>
          <p:spPr>
            <a:xfrm rot="822444">
              <a:off x="882871" y="4458643"/>
              <a:ext cx="377436" cy="929948"/>
            </a:xfrm>
            <a:custGeom>
              <a:avLst/>
              <a:gdLst>
                <a:gd name="connsiteX0" fmla="*/ 711587 w 768737"/>
                <a:gd name="connsiteY0" fmla="*/ 0 h 3943350"/>
                <a:gd name="connsiteX1" fmla="*/ 68650 w 768737"/>
                <a:gd name="connsiteY1" fmla="*/ 1371600 h 3943350"/>
                <a:gd name="connsiteX2" fmla="*/ 97225 w 768737"/>
                <a:gd name="connsiteY2" fmla="*/ 3443288 h 3943350"/>
                <a:gd name="connsiteX3" fmla="*/ 768737 w 768737"/>
                <a:gd name="connsiteY3" fmla="*/ 3943350 h 3943350"/>
              </a:gdLst>
              <a:ahLst/>
              <a:cxnLst>
                <a:cxn ang="0">
                  <a:pos x="connsiteX0" y="connsiteY0"/>
                </a:cxn>
                <a:cxn ang="0">
                  <a:pos x="connsiteX1" y="connsiteY1"/>
                </a:cxn>
                <a:cxn ang="0">
                  <a:pos x="connsiteX2" y="connsiteY2"/>
                </a:cxn>
                <a:cxn ang="0">
                  <a:pos x="connsiteX3" y="connsiteY3"/>
                </a:cxn>
              </a:cxnLst>
              <a:rect l="l" t="t" r="r" b="b"/>
              <a:pathLst>
                <a:path w="768737" h="3943350">
                  <a:moveTo>
                    <a:pt x="711587" y="0"/>
                  </a:moveTo>
                  <a:cubicBezTo>
                    <a:pt x="441315" y="398859"/>
                    <a:pt x="171044" y="797719"/>
                    <a:pt x="68650" y="1371600"/>
                  </a:cubicBezTo>
                  <a:cubicBezTo>
                    <a:pt x="-33744" y="1945481"/>
                    <a:pt x="-19456" y="3014663"/>
                    <a:pt x="97225" y="3443288"/>
                  </a:cubicBezTo>
                  <a:cubicBezTo>
                    <a:pt x="213906" y="3871913"/>
                    <a:pt x="491321" y="3907631"/>
                    <a:pt x="768737" y="39433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B737F450-A1A8-9DA4-0119-CD0FE06BC280}"/>
              </a:ext>
            </a:extLst>
          </p:cNvPr>
          <p:cNvGrpSpPr/>
          <p:nvPr/>
        </p:nvGrpSpPr>
        <p:grpSpPr>
          <a:xfrm>
            <a:off x="1702240" y="5118001"/>
            <a:ext cx="6155885" cy="461665"/>
            <a:chOff x="1702240" y="5118001"/>
            <a:chExt cx="6155885" cy="461665"/>
          </a:xfrm>
        </p:grpSpPr>
        <p:sp>
          <p:nvSpPr>
            <p:cNvPr id="13" name="TextBox 12">
              <a:extLst>
                <a:ext uri="{FF2B5EF4-FFF2-40B4-BE49-F238E27FC236}">
                  <a16:creationId xmlns:a16="http://schemas.microsoft.com/office/drawing/2014/main" id="{12F25C86-9647-F2B0-CB9B-391C899E1328}"/>
                </a:ext>
              </a:extLst>
            </p:cNvPr>
            <p:cNvSpPr txBox="1"/>
            <p:nvPr/>
          </p:nvSpPr>
          <p:spPr>
            <a:xfrm>
              <a:off x="2176463" y="5118001"/>
              <a:ext cx="5681662" cy="461665"/>
            </a:xfrm>
            <a:prstGeom prst="rect">
              <a:avLst/>
            </a:prstGeom>
            <a:noFill/>
          </p:spPr>
          <p:txBody>
            <a:bodyPr wrap="square" rtlCol="0">
              <a:spAutoFit/>
            </a:bodyPr>
            <a:lstStyle/>
            <a:p>
              <a:r>
                <a:rPr lang="en-US" sz="2400" dirty="0">
                  <a:solidFill>
                    <a:schemeClr val="accent1"/>
                  </a:solidFill>
                </a:rPr>
                <a:t>Why thank you!</a:t>
              </a:r>
            </a:p>
          </p:txBody>
        </p:sp>
        <p:cxnSp>
          <p:nvCxnSpPr>
            <p:cNvPr id="22" name="Straight Connector 21">
              <a:extLst>
                <a:ext uri="{FF2B5EF4-FFF2-40B4-BE49-F238E27FC236}">
                  <a16:creationId xmlns:a16="http://schemas.microsoft.com/office/drawing/2014/main" id="{ABC48345-FD28-7D96-084F-BFB60F6BC0CB}"/>
                </a:ext>
              </a:extLst>
            </p:cNvPr>
            <p:cNvCxnSpPr>
              <a:cxnSpLocks/>
              <a:stCxn id="13" idx="1"/>
            </p:cNvCxnSpPr>
            <p:nvPr/>
          </p:nvCxnSpPr>
          <p:spPr>
            <a:xfrm flipH="1">
              <a:off x="1702240" y="5348834"/>
              <a:ext cx="474223" cy="7123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40A3D5EF-C542-4462-3028-311C25060964}"/>
              </a:ext>
            </a:extLst>
          </p:cNvPr>
          <p:cNvGrpSpPr/>
          <p:nvPr/>
        </p:nvGrpSpPr>
        <p:grpSpPr>
          <a:xfrm>
            <a:off x="4195009" y="2043306"/>
            <a:ext cx="7556769" cy="3543107"/>
            <a:chOff x="4195009" y="2043306"/>
            <a:chExt cx="7556769" cy="3543107"/>
          </a:xfrm>
        </p:grpSpPr>
        <p:sp>
          <p:nvSpPr>
            <p:cNvPr id="7" name="TextBox 6">
              <a:extLst>
                <a:ext uri="{FF2B5EF4-FFF2-40B4-BE49-F238E27FC236}">
                  <a16:creationId xmlns:a16="http://schemas.microsoft.com/office/drawing/2014/main" id="{965D1855-267E-9A2E-7000-B16C682E8AFD}"/>
                </a:ext>
              </a:extLst>
            </p:cNvPr>
            <p:cNvSpPr txBox="1"/>
            <p:nvPr/>
          </p:nvSpPr>
          <p:spPr>
            <a:xfrm>
              <a:off x="4195009" y="2043306"/>
              <a:ext cx="6865897" cy="461665"/>
            </a:xfrm>
            <a:prstGeom prst="rect">
              <a:avLst/>
            </a:prstGeom>
            <a:noFill/>
          </p:spPr>
          <p:txBody>
            <a:bodyPr wrap="square" rtlCol="0">
              <a:spAutoFit/>
            </a:bodyPr>
            <a:lstStyle/>
            <a:p>
              <a:pPr algn="r"/>
              <a:r>
                <a:rPr lang="en-US" sz="2400" dirty="0">
                  <a:solidFill>
                    <a:schemeClr val="accent2"/>
                  </a:solidFill>
                </a:rPr>
                <a:t>Neat!  Is that a big population?</a:t>
              </a:r>
            </a:p>
          </p:txBody>
        </p:sp>
        <p:sp>
          <p:nvSpPr>
            <p:cNvPr id="29" name="Freeform 28">
              <a:extLst>
                <a:ext uri="{FF2B5EF4-FFF2-40B4-BE49-F238E27FC236}">
                  <a16:creationId xmlns:a16="http://schemas.microsoft.com/office/drawing/2014/main" id="{F0A1C036-104C-C8F2-AFBB-915895D926C6}"/>
                </a:ext>
              </a:extLst>
            </p:cNvPr>
            <p:cNvSpPr/>
            <p:nvPr/>
          </p:nvSpPr>
          <p:spPr>
            <a:xfrm>
              <a:off x="10844213" y="2243138"/>
              <a:ext cx="907565" cy="3343275"/>
            </a:xfrm>
            <a:custGeom>
              <a:avLst/>
              <a:gdLst>
                <a:gd name="connsiteX0" fmla="*/ 142875 w 907565"/>
                <a:gd name="connsiteY0" fmla="*/ 0 h 3343275"/>
                <a:gd name="connsiteX1" fmla="*/ 828675 w 907565"/>
                <a:gd name="connsiteY1" fmla="*/ 1042987 h 3343275"/>
                <a:gd name="connsiteX2" fmla="*/ 800100 w 907565"/>
                <a:gd name="connsiteY2" fmla="*/ 2943225 h 3343275"/>
                <a:gd name="connsiteX3" fmla="*/ 0 w 907565"/>
                <a:gd name="connsiteY3" fmla="*/ 3343275 h 3343275"/>
              </a:gdLst>
              <a:ahLst/>
              <a:cxnLst>
                <a:cxn ang="0">
                  <a:pos x="connsiteX0" y="connsiteY0"/>
                </a:cxn>
                <a:cxn ang="0">
                  <a:pos x="connsiteX1" y="connsiteY1"/>
                </a:cxn>
                <a:cxn ang="0">
                  <a:pos x="connsiteX2" y="connsiteY2"/>
                </a:cxn>
                <a:cxn ang="0">
                  <a:pos x="connsiteX3" y="connsiteY3"/>
                </a:cxn>
              </a:cxnLst>
              <a:rect l="l" t="t" r="r" b="b"/>
              <a:pathLst>
                <a:path w="907565" h="3343275">
                  <a:moveTo>
                    <a:pt x="142875" y="0"/>
                  </a:moveTo>
                  <a:cubicBezTo>
                    <a:pt x="431006" y="276225"/>
                    <a:pt x="719138" y="552450"/>
                    <a:pt x="828675" y="1042987"/>
                  </a:cubicBezTo>
                  <a:cubicBezTo>
                    <a:pt x="938212" y="1533524"/>
                    <a:pt x="938212" y="2559844"/>
                    <a:pt x="800100" y="2943225"/>
                  </a:cubicBezTo>
                  <a:cubicBezTo>
                    <a:pt x="661988" y="3326606"/>
                    <a:pt x="330994" y="3334940"/>
                    <a:pt x="0" y="334327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C1B023D7-AA66-CB9E-B3AE-CF2A97B556F8}"/>
              </a:ext>
            </a:extLst>
          </p:cNvPr>
          <p:cNvGrpSpPr/>
          <p:nvPr/>
        </p:nvGrpSpPr>
        <p:grpSpPr>
          <a:xfrm>
            <a:off x="1179473" y="2935737"/>
            <a:ext cx="10314184" cy="2593526"/>
            <a:chOff x="1179473" y="2935737"/>
            <a:chExt cx="10314184" cy="2593526"/>
          </a:xfrm>
        </p:grpSpPr>
        <p:sp>
          <p:nvSpPr>
            <p:cNvPr id="9" name="TextBox 8">
              <a:extLst>
                <a:ext uri="{FF2B5EF4-FFF2-40B4-BE49-F238E27FC236}">
                  <a16:creationId xmlns:a16="http://schemas.microsoft.com/office/drawing/2014/main" id="{204B4E8A-B9D9-A1B0-AF4C-D1E27BB85730}"/>
                </a:ext>
              </a:extLst>
            </p:cNvPr>
            <p:cNvSpPr txBox="1"/>
            <p:nvPr/>
          </p:nvSpPr>
          <p:spPr>
            <a:xfrm>
              <a:off x="1179473" y="2935737"/>
              <a:ext cx="9929812" cy="461665"/>
            </a:xfrm>
            <a:prstGeom prst="rect">
              <a:avLst/>
            </a:prstGeom>
            <a:noFill/>
          </p:spPr>
          <p:txBody>
            <a:bodyPr wrap="square" rtlCol="0">
              <a:spAutoFit/>
            </a:bodyPr>
            <a:lstStyle/>
            <a:p>
              <a:pPr algn="r"/>
              <a:r>
                <a:rPr lang="en-US" sz="2400" dirty="0">
                  <a:solidFill>
                    <a:schemeClr val="accent2"/>
                  </a:solidFill>
                </a:rPr>
                <a:t>Okay, is $4 big or small compared to average earnings in this population?</a:t>
              </a:r>
            </a:p>
          </p:txBody>
        </p:sp>
        <p:sp>
          <p:nvSpPr>
            <p:cNvPr id="30" name="Freeform 29">
              <a:extLst>
                <a:ext uri="{FF2B5EF4-FFF2-40B4-BE49-F238E27FC236}">
                  <a16:creationId xmlns:a16="http://schemas.microsoft.com/office/drawing/2014/main" id="{91E14981-5BBC-9592-E405-85F1AB2140FC}"/>
                </a:ext>
              </a:extLst>
            </p:cNvPr>
            <p:cNvSpPr/>
            <p:nvPr/>
          </p:nvSpPr>
          <p:spPr>
            <a:xfrm>
              <a:off x="10815638" y="3214688"/>
              <a:ext cx="678019" cy="2314575"/>
            </a:xfrm>
            <a:custGeom>
              <a:avLst/>
              <a:gdLst>
                <a:gd name="connsiteX0" fmla="*/ 200025 w 678019"/>
                <a:gd name="connsiteY0" fmla="*/ 0 h 2314575"/>
                <a:gd name="connsiteX1" fmla="*/ 671512 w 678019"/>
                <a:gd name="connsiteY1" fmla="*/ 857250 h 2314575"/>
                <a:gd name="connsiteX2" fmla="*/ 442912 w 678019"/>
                <a:gd name="connsiteY2" fmla="*/ 2000250 h 2314575"/>
                <a:gd name="connsiteX3" fmla="*/ 0 w 678019"/>
                <a:gd name="connsiteY3" fmla="*/ 2314575 h 2314575"/>
              </a:gdLst>
              <a:ahLst/>
              <a:cxnLst>
                <a:cxn ang="0">
                  <a:pos x="connsiteX0" y="connsiteY0"/>
                </a:cxn>
                <a:cxn ang="0">
                  <a:pos x="connsiteX1" y="connsiteY1"/>
                </a:cxn>
                <a:cxn ang="0">
                  <a:pos x="connsiteX2" y="connsiteY2"/>
                </a:cxn>
                <a:cxn ang="0">
                  <a:pos x="connsiteX3" y="connsiteY3"/>
                </a:cxn>
              </a:cxnLst>
              <a:rect l="l" t="t" r="r" b="b"/>
              <a:pathLst>
                <a:path w="678019" h="2314575">
                  <a:moveTo>
                    <a:pt x="200025" y="0"/>
                  </a:moveTo>
                  <a:cubicBezTo>
                    <a:pt x="415528" y="261937"/>
                    <a:pt x="631031" y="523875"/>
                    <a:pt x="671512" y="857250"/>
                  </a:cubicBezTo>
                  <a:cubicBezTo>
                    <a:pt x="711993" y="1190625"/>
                    <a:pt x="554831" y="1757363"/>
                    <a:pt x="442912" y="2000250"/>
                  </a:cubicBezTo>
                  <a:cubicBezTo>
                    <a:pt x="330993" y="2243137"/>
                    <a:pt x="165496" y="2278856"/>
                    <a:pt x="0" y="2314575"/>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F6A79B92-5B99-486D-96A6-936FB4C9CE3E}"/>
              </a:ext>
            </a:extLst>
          </p:cNvPr>
          <p:cNvGrpSpPr/>
          <p:nvPr/>
        </p:nvGrpSpPr>
        <p:grpSpPr>
          <a:xfrm>
            <a:off x="1179473" y="3848933"/>
            <a:ext cx="10107771" cy="1616238"/>
            <a:chOff x="1179473" y="3848933"/>
            <a:chExt cx="10107771" cy="1616238"/>
          </a:xfrm>
        </p:grpSpPr>
        <p:sp>
          <p:nvSpPr>
            <p:cNvPr id="11" name="TextBox 10">
              <a:extLst>
                <a:ext uri="{FF2B5EF4-FFF2-40B4-BE49-F238E27FC236}">
                  <a16:creationId xmlns:a16="http://schemas.microsoft.com/office/drawing/2014/main" id="{E2427F56-86AD-CDDF-2CC2-41B2FB925C35}"/>
                </a:ext>
              </a:extLst>
            </p:cNvPr>
            <p:cNvSpPr txBox="1"/>
            <p:nvPr/>
          </p:nvSpPr>
          <p:spPr>
            <a:xfrm>
              <a:off x="1179473" y="3848933"/>
              <a:ext cx="9929812" cy="461665"/>
            </a:xfrm>
            <a:prstGeom prst="rect">
              <a:avLst/>
            </a:prstGeom>
            <a:noFill/>
          </p:spPr>
          <p:txBody>
            <a:bodyPr wrap="square" rtlCol="0">
              <a:spAutoFit/>
            </a:bodyPr>
            <a:lstStyle/>
            <a:p>
              <a:pPr algn="r"/>
              <a:r>
                <a:rPr lang="en-US" sz="2400" dirty="0">
                  <a:solidFill>
                    <a:schemeClr val="accent2"/>
                  </a:solidFill>
                </a:rPr>
                <a:t>Okay, is that population at all representative of the larger population?</a:t>
              </a:r>
            </a:p>
          </p:txBody>
        </p:sp>
        <p:sp>
          <p:nvSpPr>
            <p:cNvPr id="31" name="Freeform 30">
              <a:extLst>
                <a:ext uri="{FF2B5EF4-FFF2-40B4-BE49-F238E27FC236}">
                  <a16:creationId xmlns:a16="http://schemas.microsoft.com/office/drawing/2014/main" id="{D244DC8A-DABA-F57D-726B-06968B237739}"/>
                </a:ext>
              </a:extLst>
            </p:cNvPr>
            <p:cNvSpPr/>
            <p:nvPr/>
          </p:nvSpPr>
          <p:spPr>
            <a:xfrm>
              <a:off x="10801350" y="4157663"/>
              <a:ext cx="485894" cy="1307508"/>
            </a:xfrm>
            <a:custGeom>
              <a:avLst/>
              <a:gdLst>
                <a:gd name="connsiteX0" fmla="*/ 242888 w 485894"/>
                <a:gd name="connsiteY0" fmla="*/ 0 h 1307508"/>
                <a:gd name="connsiteX1" fmla="*/ 485775 w 485894"/>
                <a:gd name="connsiteY1" fmla="*/ 471487 h 1307508"/>
                <a:gd name="connsiteX2" fmla="*/ 271463 w 485894"/>
                <a:gd name="connsiteY2" fmla="*/ 1214437 h 1307508"/>
                <a:gd name="connsiteX3" fmla="*/ 0 w 485894"/>
                <a:gd name="connsiteY3" fmla="*/ 1271587 h 1307508"/>
              </a:gdLst>
              <a:ahLst/>
              <a:cxnLst>
                <a:cxn ang="0">
                  <a:pos x="connsiteX0" y="connsiteY0"/>
                </a:cxn>
                <a:cxn ang="0">
                  <a:pos x="connsiteX1" y="connsiteY1"/>
                </a:cxn>
                <a:cxn ang="0">
                  <a:pos x="connsiteX2" y="connsiteY2"/>
                </a:cxn>
                <a:cxn ang="0">
                  <a:pos x="connsiteX3" y="connsiteY3"/>
                </a:cxn>
              </a:cxnLst>
              <a:rect l="l" t="t" r="r" b="b"/>
              <a:pathLst>
                <a:path w="485894" h="1307508">
                  <a:moveTo>
                    <a:pt x="242888" y="0"/>
                  </a:moveTo>
                  <a:cubicBezTo>
                    <a:pt x="361950" y="134540"/>
                    <a:pt x="481013" y="269081"/>
                    <a:pt x="485775" y="471487"/>
                  </a:cubicBezTo>
                  <a:cubicBezTo>
                    <a:pt x="490537" y="673893"/>
                    <a:pt x="352425" y="1081087"/>
                    <a:pt x="271463" y="1214437"/>
                  </a:cubicBezTo>
                  <a:cubicBezTo>
                    <a:pt x="190501" y="1347787"/>
                    <a:pt x="95250" y="1309687"/>
                    <a:pt x="0" y="1271587"/>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79F92EC-46A4-A021-B49F-C07C2AB40935}"/>
              </a:ext>
            </a:extLst>
          </p:cNvPr>
          <p:cNvGrpSpPr/>
          <p:nvPr/>
        </p:nvGrpSpPr>
        <p:grpSpPr>
          <a:xfrm>
            <a:off x="1195388" y="4563008"/>
            <a:ext cx="9929812" cy="666217"/>
            <a:chOff x="1195388" y="4563008"/>
            <a:chExt cx="9929812" cy="666217"/>
          </a:xfrm>
        </p:grpSpPr>
        <p:sp>
          <p:nvSpPr>
            <p:cNvPr id="3" name="TextBox 2">
              <a:extLst>
                <a:ext uri="{FF2B5EF4-FFF2-40B4-BE49-F238E27FC236}">
                  <a16:creationId xmlns:a16="http://schemas.microsoft.com/office/drawing/2014/main" id="{56E7745F-AC9B-C525-18C1-D3856D3FE029}"/>
                </a:ext>
              </a:extLst>
            </p:cNvPr>
            <p:cNvSpPr txBox="1"/>
            <p:nvPr/>
          </p:nvSpPr>
          <p:spPr>
            <a:xfrm>
              <a:off x="1195388" y="4563008"/>
              <a:ext cx="9929812" cy="461665"/>
            </a:xfrm>
            <a:prstGeom prst="rect">
              <a:avLst/>
            </a:prstGeom>
            <a:noFill/>
          </p:spPr>
          <p:txBody>
            <a:bodyPr wrap="square" rtlCol="0">
              <a:spAutoFit/>
            </a:bodyPr>
            <a:lstStyle/>
            <a:p>
              <a:pPr algn="r"/>
              <a:r>
                <a:rPr lang="en-US" sz="2400" dirty="0">
                  <a:solidFill>
                    <a:schemeClr val="accent2"/>
                  </a:solidFill>
                </a:rPr>
                <a:t>Wow, you know a lot about this!</a:t>
              </a:r>
            </a:p>
          </p:txBody>
        </p:sp>
        <p:cxnSp>
          <p:nvCxnSpPr>
            <p:cNvPr id="33" name="Straight Connector 32">
              <a:extLst>
                <a:ext uri="{FF2B5EF4-FFF2-40B4-BE49-F238E27FC236}">
                  <a16:creationId xmlns:a16="http://schemas.microsoft.com/office/drawing/2014/main" id="{DC8B58AD-3676-5939-7984-3723C8659829}"/>
                </a:ext>
              </a:extLst>
            </p:cNvPr>
            <p:cNvCxnSpPr>
              <a:cxnSpLocks/>
            </p:cNvCxnSpPr>
            <p:nvPr/>
          </p:nvCxnSpPr>
          <p:spPr>
            <a:xfrm>
              <a:off x="10156903" y="5024673"/>
              <a:ext cx="254080" cy="204552"/>
            </a:xfrm>
            <a:prstGeom prst="line">
              <a:avLst/>
            </a:prstGeom>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4762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73748-054F-FA79-0034-260965535821}"/>
              </a:ext>
            </a:extLst>
          </p:cNvPr>
          <p:cNvSpPr>
            <a:spLocks noGrp="1"/>
          </p:cNvSpPr>
          <p:nvPr>
            <p:ph type="title"/>
          </p:nvPr>
        </p:nvSpPr>
        <p:spPr/>
        <p:txBody>
          <a:bodyPr/>
          <a:lstStyle/>
          <a:p>
            <a:r>
              <a:rPr lang="en-US" dirty="0"/>
              <a:t>Complier Analysis in Practice</a:t>
            </a:r>
          </a:p>
        </p:txBody>
      </p:sp>
      <p:sp>
        <p:nvSpPr>
          <p:cNvPr id="3" name="Text Placeholder 2">
            <a:extLst>
              <a:ext uri="{FF2B5EF4-FFF2-40B4-BE49-F238E27FC236}">
                <a16:creationId xmlns:a16="http://schemas.microsoft.com/office/drawing/2014/main" id="{2349932E-06A1-F646-77CD-A1B387EB46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415927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90C7A-1303-8D38-C714-1F3157AD8C1D}"/>
              </a:ext>
            </a:extLst>
          </p:cNvPr>
          <p:cNvSpPr>
            <a:spLocks noGrp="1"/>
          </p:cNvSpPr>
          <p:nvPr>
            <p:ph type="title"/>
          </p:nvPr>
        </p:nvSpPr>
        <p:spPr>
          <a:xfrm>
            <a:off x="0" y="-297657"/>
            <a:ext cx="10515600" cy="1325563"/>
          </a:xfrm>
        </p:spPr>
        <p:txBody>
          <a:bodyPr/>
          <a:lstStyle/>
          <a:p>
            <a:r>
              <a:rPr lang="en-US" dirty="0"/>
              <a:t>Back to the actual study</a:t>
            </a:r>
            <a:r>
              <a:rPr lang="en-US" sz="2800" baseline="30000" dirty="0">
                <a:solidFill>
                  <a:schemeClr val="accent2"/>
                </a:solidFill>
              </a:rPr>
              <a:t>*</a:t>
            </a:r>
            <a:r>
              <a:rPr lang="en-US" dirty="0"/>
              <a:t>...</a:t>
            </a:r>
          </a:p>
        </p:txBody>
      </p:sp>
      <p:pic>
        <p:nvPicPr>
          <p:cNvPr id="4" name="Content Placeholder 8">
            <a:extLst>
              <a:ext uri="{FF2B5EF4-FFF2-40B4-BE49-F238E27FC236}">
                <a16:creationId xmlns:a16="http://schemas.microsoft.com/office/drawing/2014/main" id="{352D5DFD-1981-7973-AF4E-96F1E7054AF0}"/>
              </a:ext>
            </a:extLst>
          </p:cNvPr>
          <p:cNvPicPr>
            <a:picLocks noGrp="1" noChangeAspect="1"/>
          </p:cNvPicPr>
          <p:nvPr>
            <p:ph idx="1"/>
          </p:nvPr>
        </p:nvPicPr>
        <p:blipFill>
          <a:blip r:embed="rId2"/>
          <a:stretch>
            <a:fillRect/>
          </a:stretch>
        </p:blipFill>
        <p:spPr>
          <a:xfrm>
            <a:off x="0" y="913951"/>
            <a:ext cx="8023764" cy="5644012"/>
          </a:xfrm>
        </p:spPr>
      </p:pic>
      <p:sp>
        <p:nvSpPr>
          <p:cNvPr id="5" name="TextBox 4">
            <a:extLst>
              <a:ext uri="{FF2B5EF4-FFF2-40B4-BE49-F238E27FC236}">
                <a16:creationId xmlns:a16="http://schemas.microsoft.com/office/drawing/2014/main" id="{97DDC7DD-1CA4-73D3-6224-708E21151AC0}"/>
              </a:ext>
            </a:extLst>
          </p:cNvPr>
          <p:cNvSpPr txBox="1"/>
          <p:nvPr/>
        </p:nvSpPr>
        <p:spPr>
          <a:xfrm>
            <a:off x="8275775" y="365124"/>
            <a:ext cx="3916225" cy="3908762"/>
          </a:xfrm>
          <a:prstGeom prst="rect">
            <a:avLst/>
          </a:prstGeom>
          <a:noFill/>
        </p:spPr>
        <p:txBody>
          <a:bodyPr wrap="square" rtlCol="0">
            <a:spAutoFit/>
          </a:bodyPr>
          <a:lstStyle/>
          <a:p>
            <a:r>
              <a:rPr lang="en-US" sz="2400" b="1" dirty="0">
                <a:solidFill>
                  <a:schemeClr val="accent1"/>
                </a:solidFill>
              </a:rPr>
              <a:t>A few take-aways:</a:t>
            </a:r>
          </a:p>
          <a:p>
            <a:endParaRPr lang="en-US" sz="2400" b="1" dirty="0">
              <a:solidFill>
                <a:schemeClr val="accent1"/>
              </a:solidFill>
            </a:endParaRPr>
          </a:p>
          <a:p>
            <a:pPr marL="285750" indent="-285750">
              <a:buFont typeface="Arial" panose="020B0604020202020204" pitchFamily="34" charset="0"/>
              <a:buChar char="•"/>
            </a:pPr>
            <a:r>
              <a:rPr lang="en-US" sz="2400" dirty="0">
                <a:solidFill>
                  <a:schemeClr val="accent1"/>
                </a:solidFill>
              </a:rPr>
              <a:t>Compliers are more “hard to reach” than general population.</a:t>
            </a:r>
          </a:p>
          <a:p>
            <a:pPr marL="742950" lvl="1" indent="-285750">
              <a:buFont typeface="Arial" panose="020B0604020202020204" pitchFamily="34" charset="0"/>
              <a:buChar char="•"/>
            </a:pPr>
            <a:r>
              <a:rPr lang="en-US" sz="2000" dirty="0">
                <a:solidFill>
                  <a:schemeClr val="accent1"/>
                </a:solidFill>
              </a:rPr>
              <a:t>More rural</a:t>
            </a:r>
          </a:p>
          <a:p>
            <a:pPr marL="742950" lvl="1" indent="-285750">
              <a:buFont typeface="Arial" panose="020B0604020202020204" pitchFamily="34" charset="0"/>
              <a:buChar char="•"/>
            </a:pPr>
            <a:r>
              <a:rPr lang="en-US" sz="2000" dirty="0">
                <a:solidFill>
                  <a:schemeClr val="accent1"/>
                </a:solidFill>
              </a:rPr>
              <a:t>More new to admissions office</a:t>
            </a:r>
          </a:p>
          <a:p>
            <a:pPr marL="742950" lvl="1" indent="-285750">
              <a:buFont typeface="Arial" panose="020B0604020202020204" pitchFamily="34" charset="0"/>
              <a:buChar char="•"/>
            </a:pPr>
            <a:endParaRPr lang="en-US" sz="2000" dirty="0">
              <a:solidFill>
                <a:schemeClr val="accent1"/>
              </a:solidFill>
            </a:endParaRPr>
          </a:p>
          <a:p>
            <a:pPr marL="285750" indent="-285750">
              <a:buFont typeface="Arial" panose="020B0604020202020204" pitchFamily="34" charset="0"/>
              <a:buChar char="•"/>
            </a:pPr>
            <a:r>
              <a:rPr lang="en-US" sz="2400" dirty="0">
                <a:solidFill>
                  <a:schemeClr val="accent1"/>
                </a:solidFill>
              </a:rPr>
              <a:t>Compliers are more white than general population. </a:t>
            </a:r>
          </a:p>
        </p:txBody>
      </p:sp>
      <p:sp>
        <p:nvSpPr>
          <p:cNvPr id="6" name="TextBox 5">
            <a:extLst>
              <a:ext uri="{FF2B5EF4-FFF2-40B4-BE49-F238E27FC236}">
                <a16:creationId xmlns:a16="http://schemas.microsoft.com/office/drawing/2014/main" id="{F9849377-B477-112D-4A71-0E5B0E5CB33A}"/>
              </a:ext>
            </a:extLst>
          </p:cNvPr>
          <p:cNvSpPr txBox="1"/>
          <p:nvPr/>
        </p:nvSpPr>
        <p:spPr>
          <a:xfrm>
            <a:off x="7815263" y="6200487"/>
            <a:ext cx="4376737" cy="584775"/>
          </a:xfrm>
          <a:prstGeom prst="rect">
            <a:avLst/>
          </a:prstGeom>
          <a:noFill/>
        </p:spPr>
        <p:txBody>
          <a:bodyPr wrap="square" rtlCol="0">
            <a:spAutoFit/>
          </a:bodyPr>
          <a:lstStyle/>
          <a:p>
            <a:pPr algn="r"/>
            <a:r>
              <a:rPr lang="en-US" sz="1600" dirty="0">
                <a:solidFill>
                  <a:schemeClr val="accent2"/>
                </a:solidFill>
              </a:rPr>
              <a:t>*Here, “comply” is with with respect to the outcome “apply to UM,” not “go to any college.”</a:t>
            </a:r>
          </a:p>
        </p:txBody>
      </p:sp>
      <p:pic>
        <p:nvPicPr>
          <p:cNvPr id="7" name="Content Placeholder 4">
            <a:extLst>
              <a:ext uri="{FF2B5EF4-FFF2-40B4-BE49-F238E27FC236}">
                <a16:creationId xmlns:a16="http://schemas.microsoft.com/office/drawing/2014/main" id="{39CADF99-D2F0-0D35-AB56-E97EDA351BB5}"/>
              </a:ext>
            </a:extLst>
          </p:cNvPr>
          <p:cNvPicPr>
            <a:picLocks noChangeAspect="1"/>
          </p:cNvPicPr>
          <p:nvPr/>
        </p:nvPicPr>
        <p:blipFill rotWithShape="1">
          <a:blip r:embed="rId3"/>
          <a:srcRect l="4952" t="6679" r="10267" b="6847"/>
          <a:stretch/>
        </p:blipFill>
        <p:spPr>
          <a:xfrm>
            <a:off x="6244725" y="120263"/>
            <a:ext cx="709299" cy="509239"/>
          </a:xfrm>
          <a:prstGeom prst="rect">
            <a:avLst/>
          </a:prstGeom>
          <a:effectLst>
            <a:outerShdw blurRad="50800" dist="38100" dir="8100000" algn="tr" rotWithShape="0">
              <a:prstClr val="black">
                <a:alpha val="40000"/>
              </a:prstClr>
            </a:outerShdw>
          </a:effectLst>
        </p:spPr>
      </p:pic>
      <p:pic>
        <p:nvPicPr>
          <p:cNvPr id="8" name="Picture 7" descr="Page 12 | Mortarboard Cap Images - Free Download on Freepik">
            <a:extLst>
              <a:ext uri="{FF2B5EF4-FFF2-40B4-BE49-F238E27FC236}">
                <a16:creationId xmlns:a16="http://schemas.microsoft.com/office/drawing/2014/main" id="{E63586A3-3D5F-B13C-864D-8811DF40B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13024">
            <a:off x="7056245" y="-18811"/>
            <a:ext cx="766962" cy="767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64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80BE1-B5FC-FD2A-A529-21492FFC76B5}"/>
              </a:ext>
            </a:extLst>
          </p:cNvPr>
          <p:cNvSpPr>
            <a:spLocks noGrp="1"/>
          </p:cNvSpPr>
          <p:nvPr>
            <p:ph type="title"/>
          </p:nvPr>
        </p:nvSpPr>
        <p:spPr/>
        <p:txBody>
          <a:bodyPr/>
          <a:lstStyle/>
          <a:p>
            <a:r>
              <a:rPr lang="en-US" dirty="0"/>
              <a:t>Wrap-up</a:t>
            </a:r>
          </a:p>
        </p:txBody>
      </p:sp>
      <p:sp>
        <p:nvSpPr>
          <p:cNvPr id="3" name="Text Placeholder 2">
            <a:extLst>
              <a:ext uri="{FF2B5EF4-FFF2-40B4-BE49-F238E27FC236}">
                <a16:creationId xmlns:a16="http://schemas.microsoft.com/office/drawing/2014/main" id="{F4B79D5D-A84A-B576-18A0-C66F98F0ED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746558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E849E-C98D-140C-6C28-E8382D19938C}"/>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DC0A4CB0-8472-B556-7F76-CDFF89801572}"/>
              </a:ext>
            </a:extLst>
          </p:cNvPr>
          <p:cNvSpPr>
            <a:spLocks noGrp="1"/>
          </p:cNvSpPr>
          <p:nvPr>
            <p:ph idx="1"/>
          </p:nvPr>
        </p:nvSpPr>
        <p:spPr>
          <a:xfrm>
            <a:off x="838200" y="1825625"/>
            <a:ext cx="7377113" cy="4351338"/>
          </a:xfrm>
        </p:spPr>
        <p:txBody>
          <a:bodyPr/>
          <a:lstStyle/>
          <a:p>
            <a:r>
              <a:rPr lang="en-US" dirty="0"/>
              <a:t>RCTs are magic but...</a:t>
            </a:r>
          </a:p>
          <a:p>
            <a:pPr lvl="1"/>
            <a:r>
              <a:rPr lang="en-US" sz="3200" dirty="0">
                <a:solidFill>
                  <a:schemeClr val="accent2"/>
                </a:solidFill>
              </a:rPr>
              <a:t>... what about non-compliance?!?!</a:t>
            </a:r>
          </a:p>
          <a:p>
            <a:r>
              <a:rPr lang="en-US" dirty="0"/>
              <a:t>If the non-compliance is monotonic, we can still learn a lot about the compliers!</a:t>
            </a:r>
          </a:p>
          <a:p>
            <a:pPr lvl="1"/>
            <a:r>
              <a:rPr lang="en-US" dirty="0">
                <a:solidFill>
                  <a:schemeClr val="accent1"/>
                </a:solidFill>
              </a:rPr>
              <a:t>ATE among the compliers (LATE)</a:t>
            </a:r>
          </a:p>
          <a:p>
            <a:pPr lvl="1"/>
            <a:r>
              <a:rPr lang="en-US" dirty="0">
                <a:solidFill>
                  <a:schemeClr val="accent1"/>
                </a:solidFill>
              </a:rPr>
              <a:t>Info about the complier population</a:t>
            </a:r>
          </a:p>
          <a:p>
            <a:r>
              <a:rPr lang="en-US" dirty="0"/>
              <a:t>However, ”the compliers” might differ from experiment to experiment.</a:t>
            </a:r>
          </a:p>
          <a:p>
            <a:r>
              <a:rPr lang="en-US" dirty="0"/>
              <a:t>If there are </a:t>
            </a:r>
            <a:r>
              <a:rPr lang="en-US" dirty="0" err="1"/>
              <a:t>defiers</a:t>
            </a:r>
            <a:r>
              <a:rPr lang="en-US" dirty="0"/>
              <a:t>, all bets are off. </a:t>
            </a:r>
          </a:p>
        </p:txBody>
      </p:sp>
      <p:pic>
        <p:nvPicPr>
          <p:cNvPr id="4" name="Picture 2" descr="Cool Cat Stroll Meme - Imgflip">
            <a:extLst>
              <a:ext uri="{FF2B5EF4-FFF2-40B4-BE49-F238E27FC236}">
                <a16:creationId xmlns:a16="http://schemas.microsoft.com/office/drawing/2014/main" id="{A6E3D028-9729-0554-A5A8-1438EC6F7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200" y="1154112"/>
            <a:ext cx="3380779" cy="4907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92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 calcmode="lin" valueType="num">
                                      <p:cBhvr>
                                        <p:cTn id="15" dur="500" fill="hold"/>
                                        <p:tgtEl>
                                          <p:spTgt spid="4"/>
                                        </p:tgtEl>
                                        <p:attrNameLst>
                                          <p:attrName>style.rotation</p:attrName>
                                        </p:attrNameLst>
                                      </p:cBhvr>
                                      <p:tavLst>
                                        <p:tav tm="0">
                                          <p:val>
                                            <p:fltVal val="360"/>
                                          </p:val>
                                        </p:tav>
                                        <p:tav tm="100000">
                                          <p:val>
                                            <p:fltVal val="0"/>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E263-C77C-1299-B729-A4AD360A7A14}"/>
              </a:ext>
            </a:extLst>
          </p:cNvPr>
          <p:cNvSpPr>
            <a:spLocks noGrp="1"/>
          </p:cNvSpPr>
          <p:nvPr>
            <p:ph type="title"/>
          </p:nvPr>
        </p:nvSpPr>
        <p:spPr/>
        <p:txBody>
          <a:bodyPr/>
          <a:lstStyle/>
          <a:p>
            <a:r>
              <a:rPr lang="en-US" dirty="0"/>
              <a:t>Homework</a:t>
            </a:r>
          </a:p>
        </p:txBody>
      </p:sp>
      <p:sp>
        <p:nvSpPr>
          <p:cNvPr id="3" name="Content Placeholder 2">
            <a:extLst>
              <a:ext uri="{FF2B5EF4-FFF2-40B4-BE49-F238E27FC236}">
                <a16:creationId xmlns:a16="http://schemas.microsoft.com/office/drawing/2014/main" id="{DFD69E60-3CF4-DC2D-2153-C4B7D389BF13}"/>
              </a:ext>
            </a:extLst>
          </p:cNvPr>
          <p:cNvSpPr>
            <a:spLocks noGrp="1"/>
          </p:cNvSpPr>
          <p:nvPr>
            <p:ph idx="1"/>
          </p:nvPr>
        </p:nvSpPr>
        <p:spPr/>
        <p:txBody>
          <a:bodyPr/>
          <a:lstStyle/>
          <a:p>
            <a:r>
              <a:rPr lang="en-US" dirty="0"/>
              <a:t>Due in </a:t>
            </a:r>
            <a:r>
              <a:rPr lang="en-US" b="1" dirty="0"/>
              <a:t>TWO</a:t>
            </a:r>
            <a:r>
              <a:rPr lang="en-US" dirty="0"/>
              <a:t> weeks!  (Take some time to relax </a:t>
            </a:r>
            <a:r>
              <a:rPr lang="en-US" dirty="0">
                <a:sym typeface="Wingdings" pitchFamily="2" charset="2"/>
              </a:rPr>
              <a:t>)</a:t>
            </a:r>
          </a:p>
          <a:p>
            <a:r>
              <a:rPr lang="en-US" dirty="0">
                <a:sym typeface="Wingdings" pitchFamily="2" charset="2"/>
              </a:rPr>
              <a:t>What happens when we can’t do an RCT?</a:t>
            </a:r>
          </a:p>
          <a:p>
            <a:r>
              <a:rPr lang="en-US" dirty="0">
                <a:sym typeface="Wingdings" pitchFamily="2" charset="2"/>
              </a:rPr>
              <a:t>You’ll look at the same question in Turkey and in the US</a:t>
            </a:r>
          </a:p>
          <a:p>
            <a:pPr lvl="1"/>
            <a:r>
              <a:rPr lang="en-US" dirty="0">
                <a:solidFill>
                  <a:schemeClr val="accent1"/>
                </a:solidFill>
                <a:sym typeface="Wingdings" pitchFamily="2" charset="2"/>
              </a:rPr>
              <a:t>What is the effect of having children on women’s employment?</a:t>
            </a:r>
          </a:p>
          <a:p>
            <a:endParaRPr lang="en-US" dirty="0"/>
          </a:p>
        </p:txBody>
      </p:sp>
      <p:grpSp>
        <p:nvGrpSpPr>
          <p:cNvPr id="6" name="Group 5">
            <a:extLst>
              <a:ext uri="{FF2B5EF4-FFF2-40B4-BE49-F238E27FC236}">
                <a16:creationId xmlns:a16="http://schemas.microsoft.com/office/drawing/2014/main" id="{E9AF571C-EB54-0AA9-0692-2B200E6430DE}"/>
              </a:ext>
            </a:extLst>
          </p:cNvPr>
          <p:cNvGrpSpPr/>
          <p:nvPr/>
        </p:nvGrpSpPr>
        <p:grpSpPr>
          <a:xfrm>
            <a:off x="7400925" y="2262187"/>
            <a:ext cx="4791075" cy="566737"/>
            <a:chOff x="7400925" y="2262187"/>
            <a:chExt cx="4791075" cy="566737"/>
          </a:xfrm>
        </p:grpSpPr>
        <p:sp>
          <p:nvSpPr>
            <p:cNvPr id="4" name="Right Arrow 3">
              <a:extLst>
                <a:ext uri="{FF2B5EF4-FFF2-40B4-BE49-F238E27FC236}">
                  <a16:creationId xmlns:a16="http://schemas.microsoft.com/office/drawing/2014/main" id="{FC9183C1-0159-3DDB-D3A4-CB1F9560D37E}"/>
                </a:ext>
              </a:extLst>
            </p:cNvPr>
            <p:cNvSpPr/>
            <p:nvPr/>
          </p:nvSpPr>
          <p:spPr>
            <a:xfrm rot="10800000">
              <a:off x="7400925" y="2262187"/>
              <a:ext cx="828675" cy="56673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113179E-8AAE-F748-52A7-266A0569B0C3}"/>
                </a:ext>
              </a:extLst>
            </p:cNvPr>
            <p:cNvSpPr txBox="1"/>
            <p:nvPr/>
          </p:nvSpPr>
          <p:spPr>
            <a:xfrm>
              <a:off x="8372476" y="2360889"/>
              <a:ext cx="3819524" cy="461665"/>
            </a:xfrm>
            <a:prstGeom prst="rect">
              <a:avLst/>
            </a:prstGeom>
            <a:noFill/>
          </p:spPr>
          <p:txBody>
            <a:bodyPr wrap="square" rtlCol="0">
              <a:spAutoFit/>
            </a:bodyPr>
            <a:lstStyle/>
            <a:p>
              <a:r>
                <a:rPr lang="en-US" sz="2400" dirty="0">
                  <a:solidFill>
                    <a:schemeClr val="accent2"/>
                  </a:solidFill>
                </a:rPr>
                <a:t>Focus for next two classes!</a:t>
              </a:r>
            </a:p>
          </p:txBody>
        </p:sp>
      </p:grpSp>
    </p:spTree>
    <p:extLst>
      <p:ext uri="{BB962C8B-B14F-4D97-AF65-F5344CB8AC3E}">
        <p14:creationId xmlns:p14="http://schemas.microsoft.com/office/powerpoint/2010/main" val="389931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49949-762D-8FFA-C7B8-607A7755A0D4}"/>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F0A23E79-06E5-7AFC-76A0-F33D1AE5CD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488367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C00DF-BF49-EA2D-0347-5020277ED7C7}"/>
              </a:ext>
            </a:extLst>
          </p:cNvPr>
          <p:cNvSpPr>
            <a:spLocks noGrp="1"/>
          </p:cNvSpPr>
          <p:nvPr>
            <p:ph type="title"/>
          </p:nvPr>
        </p:nvSpPr>
        <p:spPr/>
        <p:txBody>
          <a:bodyPr/>
          <a:lstStyle/>
          <a:p>
            <a:r>
              <a:rPr lang="en-US" dirty="0"/>
              <a:t>That’s all!  See you next week!</a:t>
            </a:r>
          </a:p>
        </p:txBody>
      </p:sp>
      <p:pic>
        <p:nvPicPr>
          <p:cNvPr id="5" name="Picture 2" descr="My Images for mbrion8067 - Carbon Black Community">
            <a:extLst>
              <a:ext uri="{FF2B5EF4-FFF2-40B4-BE49-F238E27FC236}">
                <a16:creationId xmlns:a16="http://schemas.microsoft.com/office/drawing/2014/main" id="{6EA41784-CE69-54E9-72F1-7CAC9EB5F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9782" y="1459529"/>
            <a:ext cx="4917089" cy="5192446"/>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I Do What I Want Cat Embroidered Towel Flour Sack Towel - Etsy Norway">
            <a:extLst>
              <a:ext uri="{FF2B5EF4-FFF2-40B4-BE49-F238E27FC236}">
                <a16:creationId xmlns:a16="http://schemas.microsoft.com/office/drawing/2014/main" id="{289462B7-CCEB-E1EC-8106-C3399C22AA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500" y="400050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ool Cat Stroll Meme - Imgflip">
            <a:extLst>
              <a:ext uri="{FF2B5EF4-FFF2-40B4-BE49-F238E27FC236}">
                <a16:creationId xmlns:a16="http://schemas.microsoft.com/office/drawing/2014/main" id="{BE85A055-502E-6FB6-D217-AECBEA2217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3" y="4055752"/>
            <a:ext cx="1892374" cy="27469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 do what i want Memes">
            <a:extLst>
              <a:ext uri="{FF2B5EF4-FFF2-40B4-BE49-F238E27FC236}">
                <a16:creationId xmlns:a16="http://schemas.microsoft.com/office/drawing/2014/main" id="{BC253D28-CF7A-37A2-AE21-B60FE8C814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7538" y="122907"/>
            <a:ext cx="2034462" cy="30827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ll have you know i do what i want, when i want - Tough Spongebob (I'll  have you know) | Make a Meme">
            <a:extLst>
              <a:ext uri="{FF2B5EF4-FFF2-40B4-BE49-F238E27FC236}">
                <a16:creationId xmlns:a16="http://schemas.microsoft.com/office/drawing/2014/main" id="{046D69DB-53DD-2AF2-8EAA-6434F4E786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932" y="1664274"/>
            <a:ext cx="2671763" cy="22759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HATEVER I DO WHAT I WANT | Llama, Lol, Hilarious">
            <a:extLst>
              <a:ext uri="{FF2B5EF4-FFF2-40B4-BE49-F238E27FC236}">
                <a16:creationId xmlns:a16="http://schemas.microsoft.com/office/drawing/2014/main" id="{0F5AAD33-2E55-9BC5-2EF8-E6955A2D10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2738" y="1799855"/>
            <a:ext cx="3018595" cy="23438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 do what I want - Meme by STUMPYBEANS010 :) Memedroid">
            <a:extLst>
              <a:ext uri="{FF2B5EF4-FFF2-40B4-BE49-F238E27FC236}">
                <a16:creationId xmlns:a16="http://schemas.microsoft.com/office/drawing/2014/main" id="{DB897141-8DE1-5B51-D0AE-65DA1011C4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30959" y="122907"/>
            <a:ext cx="1721018" cy="16533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 do What I Want - Dancing Sheep - quickmeme">
            <a:extLst>
              <a:ext uri="{FF2B5EF4-FFF2-40B4-BE49-F238E27FC236}">
                <a16:creationId xmlns:a16="http://schemas.microsoft.com/office/drawing/2014/main" id="{ABEE08EE-DD32-FFCC-8EFB-113359A59B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5781" y="4373715"/>
            <a:ext cx="1839810" cy="172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06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2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200"/>
                                  </p:stCondLst>
                                  <p:childTnLst>
                                    <p:set>
                                      <p:cBhvr>
                                        <p:cTn id="24" dur="1" fill="hold">
                                          <p:stCondLst>
                                            <p:cond delay="0"/>
                                          </p:stCondLst>
                                        </p:cTn>
                                        <p:tgtEl>
                                          <p:spTgt spid="6"/>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nodeType="afterEffect">
                                  <p:stCondLst>
                                    <p:cond delay="200"/>
                                  </p:stCondLst>
                                  <p:childTnLst>
                                    <p:set>
                                      <p:cBhvr>
                                        <p:cTn id="27" dur="1" fill="hold">
                                          <p:stCondLst>
                                            <p:cond delay="0"/>
                                          </p:stCondLst>
                                        </p:cTn>
                                        <p:tgtEl>
                                          <p:spTgt spid="47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D54F9-9803-0CB9-8346-C34E115755E6}"/>
              </a:ext>
            </a:extLst>
          </p:cNvPr>
          <p:cNvSpPr>
            <a:spLocks noGrp="1"/>
          </p:cNvSpPr>
          <p:nvPr>
            <p:ph type="title"/>
          </p:nvPr>
        </p:nvSpPr>
        <p:spPr/>
        <p:txBody>
          <a:bodyPr/>
          <a:lstStyle/>
          <a:p>
            <a:r>
              <a:rPr lang="en-US" dirty="0"/>
              <a:t>What we want: Average Treatment Effect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22F68B-DF2B-0DAE-C050-3E4A7A04E66F}"/>
                  </a:ext>
                </a:extLst>
              </p:cNvPr>
              <p:cNvSpPr>
                <a:spLocks noGrp="1"/>
              </p:cNvSpPr>
              <p:nvPr>
                <p:ph idx="1"/>
              </p:nvPr>
            </p:nvSpPr>
            <p:spPr>
              <a:xfrm>
                <a:off x="838200" y="1690688"/>
                <a:ext cx="10515600" cy="4351338"/>
              </a:xfrm>
            </p:spPr>
            <p:txBody>
              <a:bodyPr/>
              <a:lstStyle/>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𝑌</m:t>
                        </m:r>
                      </m:e>
                      <m:sub>
                        <m:r>
                          <a:rPr lang="en-US" b="0" i="1" smtClean="0">
                            <a:solidFill>
                              <a:schemeClr val="accent1"/>
                            </a:solidFill>
                            <a:latin typeface="Cambria Math" panose="02040503050406030204" pitchFamily="18" charset="0"/>
                          </a:rPr>
                          <m:t>0,</m:t>
                        </m:r>
                        <m:r>
                          <a:rPr lang="en-US" b="0" i="1" smtClean="0">
                            <a:solidFill>
                              <a:schemeClr val="accent1"/>
                            </a:solidFill>
                            <a:latin typeface="Cambria Math" panose="02040503050406030204" pitchFamily="18" charset="0"/>
                          </a:rPr>
                          <m:t>𝑗</m:t>
                        </m:r>
                      </m:sub>
                    </m:sSub>
                  </m:oMath>
                </a14:m>
                <a:r>
                  <a:rPr lang="en-US" dirty="0">
                    <a:solidFill>
                      <a:schemeClr val="accent1"/>
                    </a:solidFill>
                  </a:rPr>
                  <a:t> </a:t>
                </a:r>
                <a:r>
                  <a:rPr lang="en-US" dirty="0"/>
                  <a:t>= Outcome for person j if not treated</a:t>
                </a:r>
              </a:p>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𝑌</m:t>
                        </m:r>
                      </m:e>
                      <m:sub>
                        <m:r>
                          <a:rPr lang="en-US" b="0" i="1" smtClean="0">
                            <a:solidFill>
                              <a:schemeClr val="accent1"/>
                            </a:solidFill>
                            <a:latin typeface="Cambria Math" panose="02040503050406030204" pitchFamily="18" charset="0"/>
                          </a:rPr>
                          <m:t>1,</m:t>
                        </m:r>
                        <m:r>
                          <a:rPr lang="en-US" b="0" i="1" smtClean="0">
                            <a:solidFill>
                              <a:schemeClr val="accent1"/>
                            </a:solidFill>
                            <a:latin typeface="Cambria Math" panose="02040503050406030204" pitchFamily="18" charset="0"/>
                          </a:rPr>
                          <m:t>𝑗</m:t>
                        </m:r>
                      </m:sub>
                    </m:sSub>
                  </m:oMath>
                </a14:m>
                <a:r>
                  <a:rPr lang="en-US" dirty="0"/>
                  <a:t> = Outcome for person j if treated</a:t>
                </a:r>
              </a:p>
              <a:p>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𝑌</m:t>
                        </m:r>
                      </m:e>
                      <m:sub>
                        <m:r>
                          <a:rPr lang="en-US" b="0" i="1" smtClean="0">
                            <a:solidFill>
                              <a:schemeClr val="accent1"/>
                            </a:solidFill>
                            <a:latin typeface="Cambria Math" panose="02040503050406030204" pitchFamily="18" charset="0"/>
                          </a:rPr>
                          <m:t>1,</m:t>
                        </m:r>
                        <m:r>
                          <a:rPr lang="en-US" b="0" i="1" smtClean="0">
                            <a:solidFill>
                              <a:schemeClr val="accent1"/>
                            </a:solidFill>
                            <a:latin typeface="Cambria Math" panose="02040503050406030204" pitchFamily="18" charset="0"/>
                          </a:rPr>
                          <m:t>𝑗</m:t>
                        </m:r>
                      </m:sub>
                    </m:sSub>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𝑌</m:t>
                        </m:r>
                      </m:e>
                      <m:sub>
                        <m:r>
                          <a:rPr lang="en-US" b="0" i="1" smtClean="0">
                            <a:solidFill>
                              <a:schemeClr val="accent1"/>
                            </a:solidFill>
                            <a:latin typeface="Cambria Math" panose="02040503050406030204" pitchFamily="18" charset="0"/>
                          </a:rPr>
                          <m:t>0,</m:t>
                        </m:r>
                        <m:r>
                          <a:rPr lang="en-US" b="0" i="1" smtClean="0">
                            <a:solidFill>
                              <a:schemeClr val="accent1"/>
                            </a:solidFill>
                            <a:latin typeface="Cambria Math" panose="02040503050406030204" pitchFamily="18" charset="0"/>
                          </a:rPr>
                          <m:t>𝑗</m:t>
                        </m:r>
                      </m:sub>
                    </m:sSub>
                  </m:oMath>
                </a14:m>
                <a:r>
                  <a:rPr lang="en-US" dirty="0">
                    <a:solidFill>
                      <a:schemeClr val="accent1"/>
                    </a:solidFill>
                  </a:rPr>
                  <a:t> </a:t>
                </a:r>
                <a:r>
                  <a:rPr lang="en-US" dirty="0"/>
                  <a:t>= “Effect of treatment on person j” </a:t>
                </a:r>
              </a:p>
              <a:p>
                <a14:m>
                  <m:oMath xmlns:m="http://schemas.openxmlformats.org/officeDocument/2006/math">
                    <m:r>
                      <a:rPr lang="en-US" i="1" smtClean="0">
                        <a:solidFill>
                          <a:schemeClr val="accent1"/>
                        </a:solidFill>
                        <a:latin typeface="Cambria Math" panose="02040503050406030204" pitchFamily="18" charset="0"/>
                        <a:ea typeface="Cambria Math" panose="02040503050406030204" pitchFamily="18" charset="0"/>
                      </a:rPr>
                      <m:t>𝔼</m:t>
                    </m:r>
                    <m:r>
                      <a:rPr lang="en-US" b="0" i="1" smtClean="0">
                        <a:solidFill>
                          <a:schemeClr val="accent1"/>
                        </a:solidFill>
                        <a:latin typeface="Cambria Math" panose="02040503050406030204" pitchFamily="18" charset="0"/>
                        <a:ea typeface="Cambria Math" panose="02040503050406030204" pitchFamily="18" charset="0"/>
                      </a:rPr>
                      <m:t>[</m:t>
                    </m:r>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𝑌</m:t>
                        </m:r>
                      </m:e>
                      <m:sub>
                        <m:r>
                          <a:rPr lang="en-US" b="0" i="1" smtClean="0">
                            <a:solidFill>
                              <a:schemeClr val="accent1"/>
                            </a:solidFill>
                            <a:latin typeface="Cambria Math" panose="02040503050406030204" pitchFamily="18" charset="0"/>
                            <a:ea typeface="Cambria Math" panose="02040503050406030204" pitchFamily="18" charset="0"/>
                          </a:rPr>
                          <m:t>1,</m:t>
                        </m:r>
                        <m:r>
                          <a:rPr lang="en-US" b="0" i="1" smtClean="0">
                            <a:solidFill>
                              <a:schemeClr val="accent1"/>
                            </a:solidFill>
                            <a:latin typeface="Cambria Math" panose="02040503050406030204" pitchFamily="18" charset="0"/>
                            <a:ea typeface="Cambria Math" panose="02040503050406030204" pitchFamily="18" charset="0"/>
                          </a:rPr>
                          <m:t>𝑗</m:t>
                        </m:r>
                      </m:sub>
                    </m:sSub>
                    <m:r>
                      <a:rPr lang="en-US" b="0" i="1" smtClean="0">
                        <a:solidFill>
                          <a:schemeClr val="accent1"/>
                        </a:solidFill>
                        <a:latin typeface="Cambria Math" panose="02040503050406030204" pitchFamily="18" charset="0"/>
                        <a:ea typeface="Cambria Math" panose="02040503050406030204" pitchFamily="18" charset="0"/>
                      </a:rPr>
                      <m:t>−</m:t>
                    </m:r>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𝑌</m:t>
                        </m:r>
                      </m:e>
                      <m:sub>
                        <m:r>
                          <a:rPr lang="en-US" b="0" i="1" smtClean="0">
                            <a:solidFill>
                              <a:schemeClr val="accent1"/>
                            </a:solidFill>
                            <a:latin typeface="Cambria Math" panose="02040503050406030204" pitchFamily="18" charset="0"/>
                            <a:ea typeface="Cambria Math" panose="02040503050406030204" pitchFamily="18" charset="0"/>
                          </a:rPr>
                          <m:t>0,</m:t>
                        </m:r>
                        <m:r>
                          <a:rPr lang="en-US" b="0" i="1" smtClean="0">
                            <a:solidFill>
                              <a:schemeClr val="accent1"/>
                            </a:solidFill>
                            <a:latin typeface="Cambria Math" panose="02040503050406030204" pitchFamily="18" charset="0"/>
                            <a:ea typeface="Cambria Math" panose="02040503050406030204" pitchFamily="18" charset="0"/>
                          </a:rPr>
                          <m:t>𝑗</m:t>
                        </m:r>
                      </m:sub>
                    </m:sSub>
                    <m:r>
                      <a:rPr lang="en-US" b="0" i="1" smtClean="0">
                        <a:solidFill>
                          <a:schemeClr val="accent1"/>
                        </a:solidFill>
                        <a:latin typeface="Cambria Math" panose="02040503050406030204" pitchFamily="18" charset="0"/>
                        <a:ea typeface="Cambria Math" panose="02040503050406030204" pitchFamily="18" charset="0"/>
                      </a:rPr>
                      <m:t>]</m:t>
                    </m:r>
                  </m:oMath>
                </a14:m>
                <a:r>
                  <a:rPr lang="en-US" dirty="0">
                    <a:solidFill>
                      <a:schemeClr val="accent1"/>
                    </a:solidFill>
                  </a:rPr>
                  <a:t> </a:t>
                </a:r>
                <a:r>
                  <a:rPr lang="en-US" dirty="0"/>
                  <a:t>= “Average Treatment Effect” (ATE)</a:t>
                </a:r>
              </a:p>
            </p:txBody>
          </p:sp>
        </mc:Choice>
        <mc:Fallback xmlns="">
          <p:sp>
            <p:nvSpPr>
              <p:cNvPr id="3" name="Content Placeholder 2">
                <a:extLst>
                  <a:ext uri="{FF2B5EF4-FFF2-40B4-BE49-F238E27FC236}">
                    <a16:creationId xmlns:a16="http://schemas.microsoft.com/office/drawing/2014/main" id="{C222F68B-DF2B-0DAE-C050-3E4A7A04E66F}"/>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2"/>
                <a:stretch>
                  <a:fillRect l="-1086" t="-203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8DEC057C-B427-ED31-0947-E67BECC5D44B}"/>
              </a:ext>
            </a:extLst>
          </p:cNvPr>
          <p:cNvGrpSpPr/>
          <p:nvPr/>
        </p:nvGrpSpPr>
        <p:grpSpPr>
          <a:xfrm>
            <a:off x="1814205" y="4429252"/>
            <a:ext cx="4785478" cy="2168627"/>
            <a:chOff x="1814205" y="4429252"/>
            <a:chExt cx="4785478" cy="2168627"/>
          </a:xfrm>
        </p:grpSpPr>
        <p:grpSp>
          <p:nvGrpSpPr>
            <p:cNvPr id="5" name="Group 4">
              <a:extLst>
                <a:ext uri="{FF2B5EF4-FFF2-40B4-BE49-F238E27FC236}">
                  <a16:creationId xmlns:a16="http://schemas.microsoft.com/office/drawing/2014/main" id="{E9DB3D47-0CE3-6E30-7EE3-BF6CE1190AA3}"/>
                </a:ext>
              </a:extLst>
            </p:cNvPr>
            <p:cNvGrpSpPr/>
            <p:nvPr/>
          </p:nvGrpSpPr>
          <p:grpSpPr>
            <a:xfrm>
              <a:off x="1814205" y="4429252"/>
              <a:ext cx="1998732" cy="2149407"/>
              <a:chOff x="6118210" y="3798507"/>
              <a:chExt cx="3056647" cy="3249489"/>
            </a:xfrm>
          </p:grpSpPr>
          <p:pic>
            <p:nvPicPr>
              <p:cNvPr id="11" name="Picture 10">
                <a:extLst>
                  <a:ext uri="{FF2B5EF4-FFF2-40B4-BE49-F238E27FC236}">
                    <a16:creationId xmlns:a16="http://schemas.microsoft.com/office/drawing/2014/main" id="{0440E128-5DA6-A902-1F8D-7524FE0072EE}"/>
                  </a:ext>
                </a:extLst>
              </p:cNvPr>
              <p:cNvPicPr>
                <a:picLocks noChangeAspect="1"/>
              </p:cNvPicPr>
              <p:nvPr/>
            </p:nvPicPr>
            <p:blipFill>
              <a:blip r:embed="rId3"/>
              <a:stretch>
                <a:fillRect/>
              </a:stretch>
            </p:blipFill>
            <p:spPr>
              <a:xfrm>
                <a:off x="6766560" y="3798507"/>
                <a:ext cx="1649346" cy="2474018"/>
              </a:xfrm>
              <a:prstGeom prst="rect">
                <a:avLst/>
              </a:prstGeom>
            </p:spPr>
          </p:pic>
          <p:sp>
            <p:nvSpPr>
              <p:cNvPr id="12" name="TextBox 11">
                <a:extLst>
                  <a:ext uri="{FF2B5EF4-FFF2-40B4-BE49-F238E27FC236}">
                    <a16:creationId xmlns:a16="http://schemas.microsoft.com/office/drawing/2014/main" id="{E76BA314-ED66-28D6-2C09-84C9722DB41A}"/>
                  </a:ext>
                </a:extLst>
              </p:cNvPr>
              <p:cNvSpPr txBox="1"/>
              <p:nvPr/>
            </p:nvSpPr>
            <p:spPr>
              <a:xfrm>
                <a:off x="6118210" y="6070868"/>
                <a:ext cx="3056647" cy="977128"/>
              </a:xfrm>
              <a:prstGeom prst="rect">
                <a:avLst/>
              </a:prstGeom>
              <a:noFill/>
            </p:spPr>
            <p:txBody>
              <a:bodyPr wrap="square" rtlCol="0">
                <a:spAutoFit/>
              </a:bodyPr>
              <a:lstStyle/>
              <a:p>
                <a:pPr algn="ctr"/>
                <a:r>
                  <a:rPr lang="en-US" dirty="0">
                    <a:solidFill>
                      <a:schemeClr val="accent1"/>
                    </a:solidFill>
                  </a:rPr>
                  <a:t>College-Abstaining Isaac</a:t>
                </a:r>
              </a:p>
            </p:txBody>
          </p:sp>
        </p:grpSp>
        <p:grpSp>
          <p:nvGrpSpPr>
            <p:cNvPr id="6" name="Group 5">
              <a:extLst>
                <a:ext uri="{FF2B5EF4-FFF2-40B4-BE49-F238E27FC236}">
                  <a16:creationId xmlns:a16="http://schemas.microsoft.com/office/drawing/2014/main" id="{6D8CF1E2-E9E9-F20B-CF6B-8F9C89EE8630}"/>
                </a:ext>
              </a:extLst>
            </p:cNvPr>
            <p:cNvGrpSpPr/>
            <p:nvPr/>
          </p:nvGrpSpPr>
          <p:grpSpPr>
            <a:xfrm>
              <a:off x="4864912" y="4489056"/>
              <a:ext cx="1734771" cy="2108823"/>
              <a:chOff x="9562644" y="4648198"/>
              <a:chExt cx="1517058" cy="2108823"/>
            </a:xfrm>
          </p:grpSpPr>
          <p:pic>
            <p:nvPicPr>
              <p:cNvPr id="7" name="Picture 4" descr="Page 12 | Mortarboard Cap Images - Free Download on Freepik">
                <a:extLst>
                  <a:ext uri="{FF2B5EF4-FFF2-40B4-BE49-F238E27FC236}">
                    <a16:creationId xmlns:a16="http://schemas.microsoft.com/office/drawing/2014/main" id="{8D26E489-9CAB-C5BC-6FB2-F687A18FB8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4642" y="4648198"/>
                <a:ext cx="437071" cy="43707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D2933CA-F021-B6E5-1A7F-CC2BB910A44C}"/>
                  </a:ext>
                </a:extLst>
              </p:cNvPr>
              <p:cNvGrpSpPr/>
              <p:nvPr/>
            </p:nvGrpSpPr>
            <p:grpSpPr>
              <a:xfrm>
                <a:off x="9562644" y="4648199"/>
                <a:ext cx="1517058" cy="2108822"/>
                <a:chOff x="9407317" y="3798507"/>
                <a:chExt cx="2376753" cy="3045354"/>
              </a:xfrm>
            </p:grpSpPr>
            <p:pic>
              <p:nvPicPr>
                <p:cNvPr id="9" name="Picture 8">
                  <a:extLst>
                    <a:ext uri="{FF2B5EF4-FFF2-40B4-BE49-F238E27FC236}">
                      <a16:creationId xmlns:a16="http://schemas.microsoft.com/office/drawing/2014/main" id="{6354B80B-5BD3-F564-EF2A-FB4D0B35E736}"/>
                    </a:ext>
                  </a:extLst>
                </p:cNvPr>
                <p:cNvPicPr>
                  <a:picLocks noChangeAspect="1"/>
                </p:cNvPicPr>
                <p:nvPr/>
              </p:nvPicPr>
              <p:blipFill>
                <a:blip r:embed="rId3"/>
                <a:stretch>
                  <a:fillRect/>
                </a:stretch>
              </p:blipFill>
              <p:spPr>
                <a:xfrm>
                  <a:off x="9836742" y="3798507"/>
                  <a:ext cx="1517904" cy="2276856"/>
                </a:xfrm>
                <a:prstGeom prst="rect">
                  <a:avLst/>
                </a:prstGeom>
              </p:spPr>
            </p:pic>
            <p:sp>
              <p:nvSpPr>
                <p:cNvPr id="10" name="TextBox 9">
                  <a:extLst>
                    <a:ext uri="{FF2B5EF4-FFF2-40B4-BE49-F238E27FC236}">
                      <a16:creationId xmlns:a16="http://schemas.microsoft.com/office/drawing/2014/main" id="{D20A8F08-E5F2-473E-47E0-87E188990656}"/>
                    </a:ext>
                  </a:extLst>
                </p:cNvPr>
                <p:cNvSpPr txBox="1"/>
                <p:nvPr/>
              </p:nvSpPr>
              <p:spPr>
                <a:xfrm>
                  <a:off x="9407317" y="5910493"/>
                  <a:ext cx="2376753" cy="933368"/>
                </a:xfrm>
                <a:prstGeom prst="rect">
                  <a:avLst/>
                </a:prstGeom>
                <a:noFill/>
              </p:spPr>
              <p:txBody>
                <a:bodyPr wrap="square" rtlCol="0">
                  <a:spAutoFit/>
                </a:bodyPr>
                <a:lstStyle/>
                <a:p>
                  <a:pPr algn="ctr"/>
                  <a:r>
                    <a:rPr lang="en-US" dirty="0">
                      <a:solidFill>
                        <a:schemeClr val="accent1"/>
                      </a:solidFill>
                    </a:rPr>
                    <a:t>College-Going Isaac</a:t>
                  </a:r>
                </a:p>
              </p:txBody>
            </p:sp>
          </p:grpSp>
        </p:grpSp>
      </p:grpSp>
      <p:grpSp>
        <p:nvGrpSpPr>
          <p:cNvPr id="13" name="Group 12">
            <a:extLst>
              <a:ext uri="{FF2B5EF4-FFF2-40B4-BE49-F238E27FC236}">
                <a16:creationId xmlns:a16="http://schemas.microsoft.com/office/drawing/2014/main" id="{FBE6D597-6212-0B05-6530-97AEC5977AED}"/>
              </a:ext>
            </a:extLst>
          </p:cNvPr>
          <p:cNvGrpSpPr/>
          <p:nvPr/>
        </p:nvGrpSpPr>
        <p:grpSpPr>
          <a:xfrm>
            <a:off x="376474" y="4216430"/>
            <a:ext cx="8054938" cy="1203304"/>
            <a:chOff x="376474" y="4216430"/>
            <a:chExt cx="8054938" cy="1203304"/>
          </a:xfrm>
        </p:grpSpPr>
        <p:grpSp>
          <p:nvGrpSpPr>
            <p:cNvPr id="14" name="Group 13">
              <a:extLst>
                <a:ext uri="{FF2B5EF4-FFF2-40B4-BE49-F238E27FC236}">
                  <a16:creationId xmlns:a16="http://schemas.microsoft.com/office/drawing/2014/main" id="{723230E8-0139-B39D-3DFD-5014F2BBD2C0}"/>
                </a:ext>
              </a:extLst>
            </p:cNvPr>
            <p:cNvGrpSpPr/>
            <p:nvPr/>
          </p:nvGrpSpPr>
          <p:grpSpPr>
            <a:xfrm>
              <a:off x="376474" y="4299277"/>
              <a:ext cx="2188029" cy="1120457"/>
              <a:chOff x="2592545" y="4191013"/>
              <a:chExt cx="2188029" cy="1120457"/>
            </a:xfrm>
          </p:grpSpPr>
          <p:pic>
            <p:nvPicPr>
              <p:cNvPr id="18" name="Picture 2" descr="Money Stack | Totally Accurate BattleGrounds Wiki | Fandom">
                <a:extLst>
                  <a:ext uri="{FF2B5EF4-FFF2-40B4-BE49-F238E27FC236}">
                    <a16:creationId xmlns:a16="http://schemas.microsoft.com/office/drawing/2014/main" id="{3E03461A-C2C4-FC55-FDAC-9C9D916757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8715" y="4191013"/>
                <a:ext cx="923471" cy="9234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D21C9AE-0E01-2869-7AB3-B496EDA4F7A7}"/>
                      </a:ext>
                    </a:extLst>
                  </p:cNvPr>
                  <p:cNvSpPr txBox="1"/>
                  <p:nvPr/>
                </p:nvSpPr>
                <p:spPr>
                  <a:xfrm>
                    <a:off x="2592545" y="4833582"/>
                    <a:ext cx="2188029" cy="477888"/>
                  </a:xfrm>
                  <a:prstGeom prst="rect">
                    <a:avLst/>
                  </a:prstGeom>
                  <a:noFill/>
                </p:spPr>
                <p:txBody>
                  <a:bodyPr wrap="square" rtlCol="0">
                    <a:spAutoFit/>
                  </a:bodyPr>
                  <a:lstStyle/>
                  <a:p>
                    <a:r>
                      <a:rPr lang="en-US" dirty="0">
                        <a:solidFill>
                          <a:schemeClr val="accent1"/>
                        </a:solidFill>
                      </a:rPr>
                      <a:t>Earnings: </a:t>
                    </a:r>
                    <a14:m>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𝑌</m:t>
                            </m:r>
                          </m:e>
                          <m:sub>
                            <m:r>
                              <a:rPr lang="en-US" sz="2400" b="0" i="1" smtClean="0">
                                <a:solidFill>
                                  <a:schemeClr val="accent1"/>
                                </a:solidFill>
                                <a:latin typeface="Cambria Math" panose="02040503050406030204" pitchFamily="18" charset="0"/>
                              </a:rPr>
                              <m:t>0,</m:t>
                            </m:r>
                            <m:r>
                              <m:rPr>
                                <m:sty m:val="p"/>
                              </m:rPr>
                              <a:rPr lang="en-US" sz="2400" b="0" i="0" smtClean="0">
                                <a:solidFill>
                                  <a:schemeClr val="accent1"/>
                                </a:solidFill>
                                <a:latin typeface="Cambria Math" panose="02040503050406030204" pitchFamily="18" charset="0"/>
                              </a:rPr>
                              <m:t>Isaac</m:t>
                            </m:r>
                          </m:sub>
                        </m:sSub>
                      </m:oMath>
                    </a14:m>
                    <a:endParaRPr lang="en-US" sz="2400" dirty="0">
                      <a:solidFill>
                        <a:schemeClr val="accent1"/>
                      </a:solidFill>
                    </a:endParaRPr>
                  </a:p>
                </p:txBody>
              </p:sp>
            </mc:Choice>
            <mc:Fallback xmlns="">
              <p:sp>
                <p:nvSpPr>
                  <p:cNvPr id="19" name="TextBox 18">
                    <a:extLst>
                      <a:ext uri="{FF2B5EF4-FFF2-40B4-BE49-F238E27FC236}">
                        <a16:creationId xmlns:a16="http://schemas.microsoft.com/office/drawing/2014/main" id="{BD21C9AE-0E01-2869-7AB3-B496EDA4F7A7}"/>
                      </a:ext>
                    </a:extLst>
                  </p:cNvPr>
                  <p:cNvSpPr txBox="1">
                    <a:spLocks noRot="1" noChangeAspect="1" noMove="1" noResize="1" noEditPoints="1" noAdjustHandles="1" noChangeArrowheads="1" noChangeShapeType="1" noTextEdit="1"/>
                  </p:cNvSpPr>
                  <p:nvPr/>
                </p:nvSpPr>
                <p:spPr>
                  <a:xfrm>
                    <a:off x="2592545" y="4833582"/>
                    <a:ext cx="2188029" cy="477888"/>
                  </a:xfrm>
                  <a:prstGeom prst="rect">
                    <a:avLst/>
                  </a:prstGeom>
                  <a:blipFill>
                    <a:blip r:embed="rId6"/>
                    <a:stretch>
                      <a:fillRect l="-2299" b="-15789"/>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85230E3A-C3D5-FC05-0D52-510EF01A0CA9}"/>
                </a:ext>
              </a:extLst>
            </p:cNvPr>
            <p:cNvGrpSpPr/>
            <p:nvPr/>
          </p:nvGrpSpPr>
          <p:grpSpPr>
            <a:xfrm>
              <a:off x="6220607" y="4216430"/>
              <a:ext cx="2210805" cy="1194098"/>
              <a:chOff x="3450838" y="4216430"/>
              <a:chExt cx="2210805" cy="1194098"/>
            </a:xfrm>
          </p:grpSpPr>
          <p:pic>
            <p:nvPicPr>
              <p:cNvPr id="16" name="Picture 2" descr="Money Stack | Totally Accurate BattleGrounds Wiki | Fandom">
                <a:extLst>
                  <a:ext uri="{FF2B5EF4-FFF2-40B4-BE49-F238E27FC236}">
                    <a16:creationId xmlns:a16="http://schemas.microsoft.com/office/drawing/2014/main" id="{21BABA37-CD3E-CC94-2421-6573C80401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0838" y="4216430"/>
                <a:ext cx="923471" cy="9234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5EAF786-9C32-4D8D-00F7-E26B29F1A702}"/>
                      </a:ext>
                    </a:extLst>
                  </p:cNvPr>
                  <p:cNvSpPr txBox="1"/>
                  <p:nvPr/>
                </p:nvSpPr>
                <p:spPr>
                  <a:xfrm>
                    <a:off x="3473614" y="4932640"/>
                    <a:ext cx="2188029" cy="477888"/>
                  </a:xfrm>
                  <a:prstGeom prst="rect">
                    <a:avLst/>
                  </a:prstGeom>
                  <a:noFill/>
                </p:spPr>
                <p:txBody>
                  <a:bodyPr wrap="square" rtlCol="0">
                    <a:spAutoFit/>
                  </a:bodyPr>
                  <a:lstStyle/>
                  <a:p>
                    <a:r>
                      <a:rPr lang="en-US" dirty="0">
                        <a:solidFill>
                          <a:schemeClr val="accent1"/>
                        </a:solidFill>
                      </a:rPr>
                      <a:t>Earnings: </a:t>
                    </a:r>
                    <a14:m>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𝑌</m:t>
                            </m:r>
                          </m:e>
                          <m:sub>
                            <m:r>
                              <a:rPr lang="en-US" sz="2400" b="0" i="1" smtClean="0">
                                <a:solidFill>
                                  <a:schemeClr val="accent1"/>
                                </a:solidFill>
                                <a:latin typeface="Cambria Math" panose="02040503050406030204" pitchFamily="18" charset="0"/>
                              </a:rPr>
                              <m:t>1,</m:t>
                            </m:r>
                            <m:r>
                              <m:rPr>
                                <m:sty m:val="p"/>
                              </m:rPr>
                              <a:rPr lang="en-US" sz="2400" b="0" i="0" smtClean="0">
                                <a:solidFill>
                                  <a:schemeClr val="accent1"/>
                                </a:solidFill>
                                <a:latin typeface="Cambria Math" panose="02040503050406030204" pitchFamily="18" charset="0"/>
                              </a:rPr>
                              <m:t>Isaac</m:t>
                            </m:r>
                          </m:sub>
                        </m:sSub>
                      </m:oMath>
                    </a14:m>
                    <a:endParaRPr lang="en-US" sz="2400" dirty="0">
                      <a:solidFill>
                        <a:schemeClr val="accent1"/>
                      </a:solidFill>
                    </a:endParaRPr>
                  </a:p>
                </p:txBody>
              </p:sp>
            </mc:Choice>
            <mc:Fallback xmlns="">
              <p:sp>
                <p:nvSpPr>
                  <p:cNvPr id="17" name="TextBox 16">
                    <a:extLst>
                      <a:ext uri="{FF2B5EF4-FFF2-40B4-BE49-F238E27FC236}">
                        <a16:creationId xmlns:a16="http://schemas.microsoft.com/office/drawing/2014/main" id="{85EAF786-9C32-4D8D-00F7-E26B29F1A702}"/>
                      </a:ext>
                    </a:extLst>
                  </p:cNvPr>
                  <p:cNvSpPr txBox="1">
                    <a:spLocks noRot="1" noChangeAspect="1" noMove="1" noResize="1" noEditPoints="1" noAdjustHandles="1" noChangeArrowheads="1" noChangeShapeType="1" noTextEdit="1"/>
                  </p:cNvSpPr>
                  <p:nvPr/>
                </p:nvSpPr>
                <p:spPr>
                  <a:xfrm>
                    <a:off x="3473614" y="4932640"/>
                    <a:ext cx="2188029" cy="477888"/>
                  </a:xfrm>
                  <a:prstGeom prst="rect">
                    <a:avLst/>
                  </a:prstGeom>
                  <a:blipFill>
                    <a:blip r:embed="rId7"/>
                    <a:stretch>
                      <a:fillRect l="-2312" b="-12821"/>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2307889-10AE-BA65-A981-4C26F5611CB0}"/>
                  </a:ext>
                </a:extLst>
              </p:cNvPr>
              <p:cNvSpPr txBox="1"/>
              <p:nvPr/>
            </p:nvSpPr>
            <p:spPr>
              <a:xfrm>
                <a:off x="8186339" y="4865387"/>
                <a:ext cx="3516085" cy="1216551"/>
              </a:xfrm>
              <a:prstGeom prst="rect">
                <a:avLst/>
              </a:prstGeom>
              <a:noFill/>
            </p:spPr>
            <p:txBody>
              <a:bodyPr wrap="square" rtlCol="0">
                <a:spAutoFit/>
              </a:bodyPr>
              <a:lstStyle/>
              <a:p>
                <a:pPr algn="ctr"/>
                <a:r>
                  <a:rPr lang="en-US" sz="2400" dirty="0">
                    <a:solidFill>
                      <a:schemeClr val="accent1"/>
                    </a:solidFill>
                  </a:rPr>
                  <a:t>“The effect of college on earnings (for Isaac)” is </a:t>
                </a:r>
                <a14:m>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𝑌</m:t>
                        </m:r>
                      </m:e>
                      <m:sub>
                        <m:r>
                          <a:rPr lang="en-US" sz="2400" b="0" i="1" smtClean="0">
                            <a:solidFill>
                              <a:schemeClr val="accent1"/>
                            </a:solidFill>
                            <a:latin typeface="Cambria Math" panose="02040503050406030204" pitchFamily="18" charset="0"/>
                          </a:rPr>
                          <m:t>1,</m:t>
                        </m:r>
                        <m:r>
                          <m:rPr>
                            <m:sty m:val="p"/>
                          </m:rPr>
                          <a:rPr lang="en-US" sz="2400" b="0" i="0" smtClean="0">
                            <a:solidFill>
                              <a:schemeClr val="accent1"/>
                            </a:solidFill>
                            <a:latin typeface="Cambria Math" panose="02040503050406030204" pitchFamily="18" charset="0"/>
                          </a:rPr>
                          <m:t>Isaac</m:t>
                        </m:r>
                      </m:sub>
                    </m:sSub>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𝑌</m:t>
                        </m:r>
                      </m:e>
                      <m:sub>
                        <m:r>
                          <a:rPr lang="en-US" sz="2400" b="0" i="1" smtClean="0">
                            <a:solidFill>
                              <a:schemeClr val="accent1"/>
                            </a:solidFill>
                            <a:latin typeface="Cambria Math" panose="02040503050406030204" pitchFamily="18" charset="0"/>
                          </a:rPr>
                          <m:t>0,</m:t>
                        </m:r>
                        <m:r>
                          <m:rPr>
                            <m:sty m:val="p"/>
                          </m:rPr>
                          <a:rPr lang="en-US" sz="2400" b="0" i="0" smtClean="0">
                            <a:solidFill>
                              <a:schemeClr val="accent1"/>
                            </a:solidFill>
                            <a:latin typeface="Cambria Math" panose="02040503050406030204" pitchFamily="18" charset="0"/>
                          </a:rPr>
                          <m:t>Isaac</m:t>
                        </m:r>
                      </m:sub>
                    </m:sSub>
                  </m:oMath>
                </a14:m>
                <a:endParaRPr lang="en-US" sz="2400" dirty="0">
                  <a:solidFill>
                    <a:schemeClr val="accent1"/>
                  </a:solidFill>
                </a:endParaRPr>
              </a:p>
            </p:txBody>
          </p:sp>
        </mc:Choice>
        <mc:Fallback xmlns="">
          <p:sp>
            <p:nvSpPr>
              <p:cNvPr id="20" name="TextBox 19">
                <a:extLst>
                  <a:ext uri="{FF2B5EF4-FFF2-40B4-BE49-F238E27FC236}">
                    <a16:creationId xmlns:a16="http://schemas.microsoft.com/office/drawing/2014/main" id="{D2307889-10AE-BA65-A981-4C26F5611CB0}"/>
                  </a:ext>
                </a:extLst>
              </p:cNvPr>
              <p:cNvSpPr txBox="1">
                <a:spLocks noRot="1" noChangeAspect="1" noMove="1" noResize="1" noEditPoints="1" noAdjustHandles="1" noChangeArrowheads="1" noChangeShapeType="1" noTextEdit="1"/>
              </p:cNvSpPr>
              <p:nvPr/>
            </p:nvSpPr>
            <p:spPr>
              <a:xfrm>
                <a:off x="8186339" y="4865387"/>
                <a:ext cx="3516085" cy="1216551"/>
              </a:xfrm>
              <a:prstGeom prst="rect">
                <a:avLst/>
              </a:prstGeom>
              <a:blipFill>
                <a:blip r:embed="rId8"/>
                <a:stretch>
                  <a:fillRect t="-4124" r="-360"/>
                </a:stretch>
              </a:blipFill>
            </p:spPr>
            <p:txBody>
              <a:bodyPr/>
              <a:lstStyle/>
              <a:p>
                <a:r>
                  <a:rPr lang="en-US">
                    <a:noFill/>
                  </a:rPr>
                  <a:t> </a:t>
                </a:r>
              </a:p>
            </p:txBody>
          </p:sp>
        </mc:Fallback>
      </mc:AlternateContent>
    </p:spTree>
    <p:extLst>
      <p:ext uri="{BB962C8B-B14F-4D97-AF65-F5344CB8AC3E}">
        <p14:creationId xmlns:p14="http://schemas.microsoft.com/office/powerpoint/2010/main" val="105858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7394</TotalTime>
  <Words>5300</Words>
  <Application>Microsoft Macintosh PowerPoint</Application>
  <PresentationFormat>Widescreen</PresentationFormat>
  <Paragraphs>1000</Paragraphs>
  <Slides>80</Slides>
  <Notes>0</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80</vt:i4>
      </vt:variant>
    </vt:vector>
  </HeadingPairs>
  <TitlesOfParts>
    <vt:vector size="85" baseType="lpstr">
      <vt:lpstr>Arial</vt:lpstr>
      <vt:lpstr>Calibri</vt:lpstr>
      <vt:lpstr>Calibri Light</vt:lpstr>
      <vt:lpstr>Cambria Math</vt:lpstr>
      <vt:lpstr>Office Theme</vt:lpstr>
      <vt:lpstr>More RCTs! What to do with imperfect compliance?</vt:lpstr>
      <vt:lpstr>Announcements</vt:lpstr>
      <vt:lpstr>Agenda</vt:lpstr>
      <vt:lpstr>Notes on HW!</vt:lpstr>
      <vt:lpstr>HW1</vt:lpstr>
      <vt:lpstr>HW2</vt:lpstr>
      <vt:lpstr>HW3</vt:lpstr>
      <vt:lpstr>Recap!</vt:lpstr>
      <vt:lpstr>What we want: Average Treatment Effect</vt:lpstr>
      <vt:lpstr>What we have: Observational Comparison</vt:lpstr>
      <vt:lpstr>The Magic of RCTs!</vt:lpstr>
      <vt:lpstr>Example RCT  This will be our running example for today...</vt:lpstr>
      <vt:lpstr>Idea</vt:lpstr>
      <vt:lpstr>Question for today’s class</vt:lpstr>
      <vt:lpstr> Non-Compliance</vt:lpstr>
      <vt:lpstr>Examples of non-compliance in RCTs (Basically every RCT that involves humans)</vt:lpstr>
      <vt:lpstr>Examples of non-compliance in RCTs (Basically every RCT that involves humans)</vt:lpstr>
      <vt:lpstr>A smidge more notation </vt:lpstr>
      <vt:lpstr>Types of people (for a particular experiment)</vt:lpstr>
      <vt:lpstr>Perfect Compliance</vt:lpstr>
      <vt:lpstr>Imperfect compliance</vt:lpstr>
      <vt:lpstr>Does this still give the ATE?</vt:lpstr>
      <vt:lpstr>Another option: Look at who went to college and who didn’t</vt:lpstr>
      <vt:lpstr>Possible stories (there are lots)</vt:lpstr>
      <vt:lpstr>Another option: Look at who went to college and who didn’t</vt:lpstr>
      <vt:lpstr>Better LATE than nothing</vt:lpstr>
      <vt:lpstr>Assume there are no defiers This is called “monotonicity”</vt:lpstr>
      <vt:lpstr>Discuss: What can we hope to learn? Assuming no defiers</vt:lpstr>
      <vt:lpstr>New Goal </vt:lpstr>
      <vt:lpstr>New Goal </vt:lpstr>
      <vt:lpstr>Example! Still no defiers</vt:lpstr>
      <vt:lpstr>Compute the ATE</vt:lpstr>
      <vt:lpstr>Compute the LATE (LATE = ATE on the compliers)</vt:lpstr>
      <vt:lpstr>Great!  LATE computed!</vt:lpstr>
      <vt:lpstr>What do we actually see?</vt:lpstr>
      <vt:lpstr>What do we actually see?</vt:lpstr>
      <vt:lpstr>What do we actually see?</vt:lpstr>
      <vt:lpstr>What do we actually see?</vt:lpstr>
      <vt:lpstr>What do we actually see?</vt:lpstr>
      <vt:lpstr>Here’s what we actually see How do we find the LATE?</vt:lpstr>
      <vt:lpstr>What does our experiment do?</vt:lpstr>
      <vt:lpstr>How to fix it!</vt:lpstr>
      <vt:lpstr>How to fix it continued!</vt:lpstr>
      <vt:lpstr>What does our experiment do?</vt:lpstr>
      <vt:lpstr>What does our experiment do?</vt:lpstr>
      <vt:lpstr>Computing LATE</vt:lpstr>
      <vt:lpstr>You should have several questions</vt:lpstr>
      <vt:lpstr>Recap: LATE</vt:lpstr>
      <vt:lpstr>Question during the break</vt:lpstr>
      <vt:lpstr>What if there are defiers?</vt:lpstr>
      <vt:lpstr>The same experiment, with some defiers</vt:lpstr>
      <vt:lpstr>What we actually see</vt:lpstr>
      <vt:lpstr>Let’s do the same thing...</vt:lpstr>
      <vt:lpstr>Let’s do the same thing...</vt:lpstr>
      <vt:lpstr>Let’s do the same thing...</vt:lpstr>
      <vt:lpstr>Take-Away</vt:lpstr>
      <vt:lpstr>What can we learn about the compliers?</vt:lpstr>
      <vt:lpstr>Assume again that there are no defiers Only compliers, always-takers, never-takers</vt:lpstr>
      <vt:lpstr>A few follow-up questions...</vt:lpstr>
      <vt:lpstr>We can actually answer these questions!</vt:lpstr>
      <vt:lpstr>Q1: How many compliers are there? Reprise of our example with 100 people; no defiers</vt:lpstr>
      <vt:lpstr>Q1: How many compliers are there? Reprise of our example with 100 people; no defiers</vt:lpstr>
      <vt:lpstr>A few follow-up questions...</vt:lpstr>
      <vt:lpstr>A few follow-up questions...</vt:lpstr>
      <vt:lpstr>Q2: Average earnings for compliers? Reprise of our example with 100 people; no defiers</vt:lpstr>
      <vt:lpstr>Q2: Average earnings for compliers? Reprise of our example with 100 people; no defiers</vt:lpstr>
      <vt:lpstr>A few follow-up questions...</vt:lpstr>
      <vt:lpstr>A few follow-up questions...</vt:lpstr>
      <vt:lpstr>Q3: Fraction of women among compliers? Reprise of our example with 100 people; no defiers; say 50% women overall</vt:lpstr>
      <vt:lpstr>Q3: Fraction of women among compliers? Reprise of our example with 100 people; no defiers; say 50% women overall</vt:lpstr>
      <vt:lpstr>Q3: Fraction of women among compliers? Reprise of our example with 100 people; no defiers; say 50% women overall</vt:lpstr>
      <vt:lpstr>A few follow-up questions...</vt:lpstr>
      <vt:lpstr>A few follow-up questions...</vt:lpstr>
      <vt:lpstr>A few follow-up questions...</vt:lpstr>
      <vt:lpstr>Complier Analysis in Practice</vt:lpstr>
      <vt:lpstr>Back to the actual study*...</vt:lpstr>
      <vt:lpstr>Wrap-up</vt:lpstr>
      <vt:lpstr>Recap</vt:lpstr>
      <vt:lpstr>Homework</vt:lpstr>
      <vt:lpstr>That’s all!  See you 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Katherine Wootters</dc:creator>
  <cp:lastModifiedBy>Isaac Sorkin</cp:lastModifiedBy>
  <cp:revision>28</cp:revision>
  <dcterms:created xsi:type="dcterms:W3CDTF">2023-10-12T09:27:44Z</dcterms:created>
  <dcterms:modified xsi:type="dcterms:W3CDTF">2023-10-17T14:03:14Z</dcterms:modified>
</cp:coreProperties>
</file>